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handoutMasterIdLst>
    <p:handoutMasterId r:id="rId97"/>
  </p:handoutMasterIdLst>
  <p:sldIdLst>
    <p:sldId id="988" r:id="rId2"/>
    <p:sldId id="991" r:id="rId3"/>
    <p:sldId id="989" r:id="rId4"/>
    <p:sldId id="990" r:id="rId5"/>
    <p:sldId id="806" r:id="rId6"/>
    <p:sldId id="807" r:id="rId7"/>
    <p:sldId id="809" r:id="rId8"/>
    <p:sldId id="810" r:id="rId9"/>
    <p:sldId id="811" r:id="rId10"/>
    <p:sldId id="812" r:id="rId11"/>
    <p:sldId id="785" r:id="rId12"/>
    <p:sldId id="717" r:id="rId13"/>
    <p:sldId id="730" r:id="rId14"/>
    <p:sldId id="815" r:id="rId15"/>
    <p:sldId id="816" r:id="rId16"/>
    <p:sldId id="817" r:id="rId17"/>
    <p:sldId id="731" r:id="rId18"/>
    <p:sldId id="885" r:id="rId19"/>
    <p:sldId id="865" r:id="rId20"/>
    <p:sldId id="820" r:id="rId21"/>
    <p:sldId id="822" r:id="rId22"/>
    <p:sldId id="823" r:id="rId23"/>
    <p:sldId id="824" r:id="rId24"/>
    <p:sldId id="826" r:id="rId25"/>
    <p:sldId id="821" r:id="rId26"/>
    <p:sldId id="818" r:id="rId27"/>
    <p:sldId id="981" r:id="rId28"/>
    <p:sldId id="1028" r:id="rId29"/>
    <p:sldId id="1030" r:id="rId30"/>
    <p:sldId id="1031" r:id="rId31"/>
    <p:sldId id="1032" r:id="rId32"/>
    <p:sldId id="1050" r:id="rId33"/>
    <p:sldId id="1051" r:id="rId34"/>
    <p:sldId id="1052" r:id="rId35"/>
    <p:sldId id="1053" r:id="rId36"/>
    <p:sldId id="1054" r:id="rId37"/>
    <p:sldId id="1055" r:id="rId38"/>
    <p:sldId id="1056" r:id="rId39"/>
    <p:sldId id="1057" r:id="rId40"/>
    <p:sldId id="1058" r:id="rId41"/>
    <p:sldId id="1059" r:id="rId42"/>
    <p:sldId id="1061" r:id="rId43"/>
    <p:sldId id="1062" r:id="rId44"/>
    <p:sldId id="1063" r:id="rId45"/>
    <p:sldId id="1064" r:id="rId46"/>
    <p:sldId id="1065" r:id="rId47"/>
    <p:sldId id="1066" r:id="rId48"/>
    <p:sldId id="1067" r:id="rId49"/>
    <p:sldId id="1068" r:id="rId50"/>
    <p:sldId id="1069" r:id="rId51"/>
    <p:sldId id="1070" r:id="rId52"/>
    <p:sldId id="1071" r:id="rId53"/>
    <p:sldId id="1072" r:id="rId54"/>
    <p:sldId id="1073" r:id="rId55"/>
    <p:sldId id="1074" r:id="rId56"/>
    <p:sldId id="1075" r:id="rId57"/>
    <p:sldId id="1076" r:id="rId58"/>
    <p:sldId id="1077" r:id="rId59"/>
    <p:sldId id="1078" r:id="rId60"/>
    <p:sldId id="1079" r:id="rId61"/>
    <p:sldId id="1080" r:id="rId62"/>
    <p:sldId id="1081" r:id="rId63"/>
    <p:sldId id="1082" r:id="rId64"/>
    <p:sldId id="1083" r:id="rId65"/>
    <p:sldId id="1084" r:id="rId66"/>
    <p:sldId id="1085" r:id="rId67"/>
    <p:sldId id="1086" r:id="rId68"/>
    <p:sldId id="1087" r:id="rId69"/>
    <p:sldId id="1088" r:id="rId70"/>
    <p:sldId id="1089" r:id="rId71"/>
    <p:sldId id="1090" r:id="rId72"/>
    <p:sldId id="1091" r:id="rId73"/>
    <p:sldId id="1092" r:id="rId74"/>
    <p:sldId id="1093" r:id="rId75"/>
    <p:sldId id="1094" r:id="rId76"/>
    <p:sldId id="1095" r:id="rId77"/>
    <p:sldId id="1096" r:id="rId78"/>
    <p:sldId id="1097" r:id="rId79"/>
    <p:sldId id="1098" r:id="rId80"/>
    <p:sldId id="1099" r:id="rId81"/>
    <p:sldId id="1100" r:id="rId82"/>
    <p:sldId id="1101" r:id="rId83"/>
    <p:sldId id="1102" r:id="rId84"/>
    <p:sldId id="1103" r:id="rId85"/>
    <p:sldId id="1104" r:id="rId86"/>
    <p:sldId id="1105" r:id="rId87"/>
    <p:sldId id="1106" r:id="rId88"/>
    <p:sldId id="1107" r:id="rId89"/>
    <p:sldId id="1108" r:id="rId90"/>
    <p:sldId id="1109" r:id="rId91"/>
    <p:sldId id="1110" r:id="rId92"/>
    <p:sldId id="1111" r:id="rId93"/>
    <p:sldId id="1112" r:id="rId94"/>
    <p:sldId id="1113" r:id="rId95"/>
  </p:sldIdLst>
  <p:sldSz cx="9144000" cy="6858000" type="screen4x3"/>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1B"/>
    <a:srgbClr val="666666"/>
    <a:srgbClr val="D52B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22" autoAdjust="0"/>
    <p:restoredTop sz="93741" autoAdjust="0"/>
  </p:normalViewPr>
  <p:slideViewPr>
    <p:cSldViewPr>
      <p:cViewPr varScale="1">
        <p:scale>
          <a:sx n="120" d="100"/>
          <a:sy n="120" d="100"/>
        </p:scale>
        <p:origin x="2352" y="17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13" d="100"/>
        <a:sy n="113" d="100"/>
      </p:scale>
      <p:origin x="0" y="0"/>
    </p:cViewPr>
  </p:sorterViewPr>
  <p:notesViewPr>
    <p:cSldViewPr>
      <p:cViewPr varScale="1">
        <p:scale>
          <a:sx n="81" d="100"/>
          <a:sy n="81" d="100"/>
        </p:scale>
        <p:origin x="3996" y="9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3"/>
            <a:ext cx="3078427" cy="511730"/>
          </a:xfrm>
          <a:prstGeom prst="rect">
            <a:avLst/>
          </a:prstGeom>
        </p:spPr>
        <p:txBody>
          <a:bodyPr vert="horz" lIns="94772" tIns="47387" rIns="94772" bIns="47387" rtlCol="0"/>
          <a:lstStyle>
            <a:lvl1pPr algn="l">
              <a:defRPr sz="1200"/>
            </a:lvl1pPr>
          </a:lstStyle>
          <a:p>
            <a:endParaRPr lang="en-GB"/>
          </a:p>
        </p:txBody>
      </p:sp>
      <p:sp>
        <p:nvSpPr>
          <p:cNvPr id="3" name="Date Placeholder 2"/>
          <p:cNvSpPr>
            <a:spLocks noGrp="1"/>
          </p:cNvSpPr>
          <p:nvPr>
            <p:ph type="dt" sz="quarter" idx="1"/>
          </p:nvPr>
        </p:nvSpPr>
        <p:spPr>
          <a:xfrm>
            <a:off x="4023995" y="3"/>
            <a:ext cx="3078427" cy="511730"/>
          </a:xfrm>
          <a:prstGeom prst="rect">
            <a:avLst/>
          </a:prstGeom>
        </p:spPr>
        <p:txBody>
          <a:bodyPr vert="horz" lIns="94772" tIns="47387" rIns="94772" bIns="47387" rtlCol="0"/>
          <a:lstStyle>
            <a:lvl1pPr algn="r">
              <a:defRPr sz="1200"/>
            </a:lvl1pPr>
          </a:lstStyle>
          <a:p>
            <a:fld id="{3BA8E2C3-275C-4EE1-8D0D-F4FBCDA6FE61}" type="datetimeFigureOut">
              <a:rPr lang="en-GB" smtClean="0"/>
              <a:pPr/>
              <a:t>20/12/2024</a:t>
            </a:fld>
            <a:endParaRPr lang="en-GB"/>
          </a:p>
        </p:txBody>
      </p:sp>
      <p:sp>
        <p:nvSpPr>
          <p:cNvPr id="4" name="Footer Placeholder 3"/>
          <p:cNvSpPr>
            <a:spLocks noGrp="1"/>
          </p:cNvSpPr>
          <p:nvPr>
            <p:ph type="ftr" sz="quarter" idx="2"/>
          </p:nvPr>
        </p:nvSpPr>
        <p:spPr>
          <a:xfrm>
            <a:off x="3" y="9721107"/>
            <a:ext cx="3078427" cy="511730"/>
          </a:xfrm>
          <a:prstGeom prst="rect">
            <a:avLst/>
          </a:prstGeom>
        </p:spPr>
        <p:txBody>
          <a:bodyPr vert="horz" lIns="94772" tIns="47387" rIns="94772" bIns="47387" rtlCol="0" anchor="b"/>
          <a:lstStyle>
            <a:lvl1pPr algn="l">
              <a:defRPr sz="1200"/>
            </a:lvl1pPr>
          </a:lstStyle>
          <a:p>
            <a:endParaRPr lang="en-GB" dirty="0"/>
          </a:p>
        </p:txBody>
      </p:sp>
      <p:sp>
        <p:nvSpPr>
          <p:cNvPr id="5" name="Slide Number Placeholder 4"/>
          <p:cNvSpPr>
            <a:spLocks noGrp="1"/>
          </p:cNvSpPr>
          <p:nvPr>
            <p:ph type="sldNum" sz="quarter" idx="3"/>
          </p:nvPr>
        </p:nvSpPr>
        <p:spPr>
          <a:xfrm>
            <a:off x="4023995" y="9721107"/>
            <a:ext cx="3078427" cy="511730"/>
          </a:xfrm>
          <a:prstGeom prst="rect">
            <a:avLst/>
          </a:prstGeom>
        </p:spPr>
        <p:txBody>
          <a:bodyPr vert="horz" lIns="94772" tIns="47387" rIns="94772" bIns="47387" rtlCol="0" anchor="b"/>
          <a:lstStyle>
            <a:lvl1pPr algn="r">
              <a:defRPr sz="1200"/>
            </a:lvl1pPr>
          </a:lstStyle>
          <a:p>
            <a:fld id="{1FA1A057-7738-409C-A50B-FA28689CE67E}" type="slidenum">
              <a:rPr lang="en-GB" smtClean="0"/>
              <a:pPr/>
              <a:t>‹#›</a:t>
            </a:fld>
            <a:endParaRPr lang="en-GB"/>
          </a:p>
        </p:txBody>
      </p:sp>
    </p:spTree>
    <p:extLst>
      <p:ext uri="{BB962C8B-B14F-4D97-AF65-F5344CB8AC3E}">
        <p14:creationId xmlns:p14="http://schemas.microsoft.com/office/powerpoint/2010/main" val="33102966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3"/>
            <a:ext cx="3078427" cy="511730"/>
          </a:xfrm>
          <a:prstGeom prst="rect">
            <a:avLst/>
          </a:prstGeom>
        </p:spPr>
        <p:txBody>
          <a:bodyPr vert="horz" lIns="94772" tIns="47387" rIns="94772" bIns="47387" rtlCol="0"/>
          <a:lstStyle>
            <a:lvl1pPr algn="l">
              <a:defRPr sz="1200"/>
            </a:lvl1pPr>
          </a:lstStyle>
          <a:p>
            <a:endParaRPr lang="en-GB"/>
          </a:p>
        </p:txBody>
      </p:sp>
      <p:sp>
        <p:nvSpPr>
          <p:cNvPr id="3" name="Date Placeholder 2"/>
          <p:cNvSpPr>
            <a:spLocks noGrp="1"/>
          </p:cNvSpPr>
          <p:nvPr>
            <p:ph type="dt" idx="1"/>
          </p:nvPr>
        </p:nvSpPr>
        <p:spPr>
          <a:xfrm>
            <a:off x="4023995" y="3"/>
            <a:ext cx="3078427" cy="511730"/>
          </a:xfrm>
          <a:prstGeom prst="rect">
            <a:avLst/>
          </a:prstGeom>
        </p:spPr>
        <p:txBody>
          <a:bodyPr vert="horz" lIns="94772" tIns="47387" rIns="94772" bIns="47387" rtlCol="0"/>
          <a:lstStyle>
            <a:lvl1pPr algn="r">
              <a:defRPr sz="1200"/>
            </a:lvl1pPr>
          </a:lstStyle>
          <a:p>
            <a:fld id="{B02CDB6F-9360-4AC5-A1A4-B746F8B27D7E}" type="datetimeFigureOut">
              <a:rPr lang="en-GB" smtClean="0"/>
              <a:pPr/>
              <a:t>20/12/2024</a:t>
            </a:fld>
            <a:endParaRPr lang="en-GB"/>
          </a:p>
        </p:txBody>
      </p:sp>
      <p:sp>
        <p:nvSpPr>
          <p:cNvPr id="4" name="Slide Image Placeholder 3"/>
          <p:cNvSpPr>
            <a:spLocks noGrp="1" noRot="1" noChangeAspect="1"/>
          </p:cNvSpPr>
          <p:nvPr>
            <p:ph type="sldImg" idx="2"/>
          </p:nvPr>
        </p:nvSpPr>
        <p:spPr>
          <a:xfrm>
            <a:off x="992188" y="766763"/>
            <a:ext cx="5119687" cy="3838575"/>
          </a:xfrm>
          <a:prstGeom prst="rect">
            <a:avLst/>
          </a:prstGeom>
          <a:noFill/>
          <a:ln w="12700">
            <a:solidFill>
              <a:prstClr val="black"/>
            </a:solidFill>
          </a:ln>
        </p:spPr>
        <p:txBody>
          <a:bodyPr vert="horz" lIns="94772" tIns="47387" rIns="94772" bIns="47387" rtlCol="0" anchor="ctr"/>
          <a:lstStyle/>
          <a:p>
            <a:endParaRPr lang="en-GB"/>
          </a:p>
        </p:txBody>
      </p:sp>
      <p:sp>
        <p:nvSpPr>
          <p:cNvPr id="5" name="Notes Placeholder 4"/>
          <p:cNvSpPr>
            <a:spLocks noGrp="1"/>
          </p:cNvSpPr>
          <p:nvPr>
            <p:ph type="body" sz="quarter" idx="3"/>
          </p:nvPr>
        </p:nvSpPr>
        <p:spPr>
          <a:xfrm>
            <a:off x="710407" y="4861444"/>
            <a:ext cx="5683250" cy="4605576"/>
          </a:xfrm>
          <a:prstGeom prst="rect">
            <a:avLst/>
          </a:prstGeom>
        </p:spPr>
        <p:txBody>
          <a:bodyPr vert="horz" lIns="94772" tIns="47387" rIns="94772" bIns="4738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3" y="9721107"/>
            <a:ext cx="3078427" cy="511730"/>
          </a:xfrm>
          <a:prstGeom prst="rect">
            <a:avLst/>
          </a:prstGeom>
        </p:spPr>
        <p:txBody>
          <a:bodyPr vert="horz" lIns="94772" tIns="47387" rIns="94772" bIns="47387" rtlCol="0" anchor="b"/>
          <a:lstStyle>
            <a:lvl1pPr algn="l">
              <a:defRPr sz="1200"/>
            </a:lvl1pPr>
          </a:lstStyle>
          <a:p>
            <a:endParaRPr lang="en-GB" dirty="0"/>
          </a:p>
        </p:txBody>
      </p:sp>
      <p:sp>
        <p:nvSpPr>
          <p:cNvPr id="7" name="Slide Number Placeholder 6"/>
          <p:cNvSpPr>
            <a:spLocks noGrp="1"/>
          </p:cNvSpPr>
          <p:nvPr>
            <p:ph type="sldNum" sz="quarter" idx="5"/>
          </p:nvPr>
        </p:nvSpPr>
        <p:spPr>
          <a:xfrm>
            <a:off x="4023995" y="9721107"/>
            <a:ext cx="3078427" cy="511730"/>
          </a:xfrm>
          <a:prstGeom prst="rect">
            <a:avLst/>
          </a:prstGeom>
        </p:spPr>
        <p:txBody>
          <a:bodyPr vert="horz" lIns="94772" tIns="47387" rIns="94772" bIns="47387" rtlCol="0" anchor="b"/>
          <a:lstStyle>
            <a:lvl1pPr algn="r">
              <a:defRPr sz="1200"/>
            </a:lvl1pPr>
          </a:lstStyle>
          <a:p>
            <a:fld id="{0EC8AF62-0413-459D-A055-9BD345497D1F}" type="slidenum">
              <a:rPr lang="en-GB" smtClean="0"/>
              <a:pPr/>
              <a:t>‹#›</a:t>
            </a:fld>
            <a:endParaRPr lang="en-GB"/>
          </a:p>
        </p:txBody>
      </p:sp>
    </p:spTree>
    <p:extLst>
      <p:ext uri="{BB962C8B-B14F-4D97-AF65-F5344CB8AC3E}">
        <p14:creationId xmlns:p14="http://schemas.microsoft.com/office/powerpoint/2010/main" val="377316513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18710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7867">
              <a:defRPr/>
            </a:pPr>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10</a:t>
            </a:fld>
            <a:endParaRPr lang="en-GB"/>
          </a:p>
        </p:txBody>
      </p:sp>
    </p:spTree>
    <p:extLst>
      <p:ext uri="{BB962C8B-B14F-4D97-AF65-F5344CB8AC3E}">
        <p14:creationId xmlns:p14="http://schemas.microsoft.com/office/powerpoint/2010/main" val="1308743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11</a:t>
            </a:fld>
            <a:endParaRPr lang="en-GB"/>
          </a:p>
        </p:txBody>
      </p:sp>
    </p:spTree>
    <p:extLst>
      <p:ext uri="{BB962C8B-B14F-4D97-AF65-F5344CB8AC3E}">
        <p14:creationId xmlns:p14="http://schemas.microsoft.com/office/powerpoint/2010/main" val="2891329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12</a:t>
            </a:fld>
            <a:endParaRPr lang="en-GB"/>
          </a:p>
        </p:txBody>
      </p:sp>
    </p:spTree>
    <p:extLst>
      <p:ext uri="{BB962C8B-B14F-4D97-AF65-F5344CB8AC3E}">
        <p14:creationId xmlns:p14="http://schemas.microsoft.com/office/powerpoint/2010/main" val="2940997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14</a:t>
            </a:fld>
            <a:endParaRPr lang="en-GB"/>
          </a:p>
        </p:txBody>
      </p:sp>
    </p:spTree>
    <p:extLst>
      <p:ext uri="{BB962C8B-B14F-4D97-AF65-F5344CB8AC3E}">
        <p14:creationId xmlns:p14="http://schemas.microsoft.com/office/powerpoint/2010/main" val="2764869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16</a:t>
            </a:fld>
            <a:endParaRPr lang="en-GB"/>
          </a:p>
        </p:txBody>
      </p:sp>
    </p:spTree>
    <p:extLst>
      <p:ext uri="{BB962C8B-B14F-4D97-AF65-F5344CB8AC3E}">
        <p14:creationId xmlns:p14="http://schemas.microsoft.com/office/powerpoint/2010/main" val="2819880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18</a:t>
            </a:fld>
            <a:endParaRPr lang="en-GB"/>
          </a:p>
        </p:txBody>
      </p:sp>
    </p:spTree>
    <p:extLst>
      <p:ext uri="{BB962C8B-B14F-4D97-AF65-F5344CB8AC3E}">
        <p14:creationId xmlns:p14="http://schemas.microsoft.com/office/powerpoint/2010/main" val="2309299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19</a:t>
            </a:fld>
            <a:endParaRPr lang="en-GB"/>
          </a:p>
        </p:txBody>
      </p:sp>
    </p:spTree>
    <p:extLst>
      <p:ext uri="{BB962C8B-B14F-4D97-AF65-F5344CB8AC3E}">
        <p14:creationId xmlns:p14="http://schemas.microsoft.com/office/powerpoint/2010/main" val="2259862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20</a:t>
            </a:fld>
            <a:endParaRPr lang="en-GB"/>
          </a:p>
        </p:txBody>
      </p:sp>
    </p:spTree>
    <p:extLst>
      <p:ext uri="{BB962C8B-B14F-4D97-AF65-F5344CB8AC3E}">
        <p14:creationId xmlns:p14="http://schemas.microsoft.com/office/powerpoint/2010/main" val="1995911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21</a:t>
            </a:fld>
            <a:endParaRPr lang="en-GB"/>
          </a:p>
        </p:txBody>
      </p:sp>
    </p:spTree>
    <p:extLst>
      <p:ext uri="{BB962C8B-B14F-4D97-AF65-F5344CB8AC3E}">
        <p14:creationId xmlns:p14="http://schemas.microsoft.com/office/powerpoint/2010/main" val="247654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22</a:t>
            </a:fld>
            <a:endParaRPr lang="en-GB"/>
          </a:p>
        </p:txBody>
      </p:sp>
    </p:spTree>
    <p:extLst>
      <p:ext uri="{BB962C8B-B14F-4D97-AF65-F5344CB8AC3E}">
        <p14:creationId xmlns:p14="http://schemas.microsoft.com/office/powerpoint/2010/main" val="1346961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a:t>
            </a:fld>
            <a:endParaRPr lang="en-US"/>
          </a:p>
        </p:txBody>
      </p:sp>
    </p:spTree>
    <p:extLst>
      <p:ext uri="{BB962C8B-B14F-4D97-AF65-F5344CB8AC3E}">
        <p14:creationId xmlns:p14="http://schemas.microsoft.com/office/powerpoint/2010/main" val="149265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23</a:t>
            </a:fld>
            <a:endParaRPr lang="en-GB"/>
          </a:p>
        </p:txBody>
      </p:sp>
    </p:spTree>
    <p:extLst>
      <p:ext uri="{BB962C8B-B14F-4D97-AF65-F5344CB8AC3E}">
        <p14:creationId xmlns:p14="http://schemas.microsoft.com/office/powerpoint/2010/main" val="1581162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24</a:t>
            </a:fld>
            <a:endParaRPr lang="en-GB"/>
          </a:p>
        </p:txBody>
      </p:sp>
    </p:spTree>
    <p:extLst>
      <p:ext uri="{BB962C8B-B14F-4D97-AF65-F5344CB8AC3E}">
        <p14:creationId xmlns:p14="http://schemas.microsoft.com/office/powerpoint/2010/main" val="4255728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 xmlns:ma14="http://schemas.microsoft.com/office/mac/drawingml/2011/main" val="1"/>
            </a:ext>
          </a:extLst>
        </p:spPr>
      </p:sp>
      <p:sp>
        <p:nvSpPr>
          <p:cNvPr id="291843" name="Rectangle 3"/>
          <p:cNvSpPr>
            <a:spLocks noGrp="1" noChangeArrowheads="1"/>
          </p:cNvSpPr>
          <p:nvPr>
            <p:ph type="body" idx="1"/>
          </p:nvPr>
        </p:nvSpPr>
        <p:spPr>
          <a:ln/>
        </p:spPr>
        <p:txBody>
          <a:bodyPr lIns="93799" rIns="93799"/>
          <a:lstStyle/>
          <a:p>
            <a:pPr>
              <a:defRPr/>
            </a:pPr>
            <a:endParaRPr lang="nb-NO">
              <a:ea typeface="ＭＳ Ｐゴシック" charset="0"/>
              <a:cs typeface="+mn-cs"/>
            </a:endParaRPr>
          </a:p>
        </p:txBody>
      </p:sp>
    </p:spTree>
    <p:extLst>
      <p:ext uri="{BB962C8B-B14F-4D97-AF65-F5344CB8AC3E}">
        <p14:creationId xmlns:p14="http://schemas.microsoft.com/office/powerpoint/2010/main" val="34923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27</a:t>
            </a:fld>
            <a:endParaRPr lang="en-GB"/>
          </a:p>
        </p:txBody>
      </p:sp>
    </p:spTree>
    <p:extLst>
      <p:ext uri="{BB962C8B-B14F-4D97-AF65-F5344CB8AC3E}">
        <p14:creationId xmlns:p14="http://schemas.microsoft.com/office/powerpoint/2010/main" val="3229202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59936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2407575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3030908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200" dirty="0"/>
          </a:p>
        </p:txBody>
      </p:sp>
    </p:spTree>
    <p:extLst>
      <p:ext uri="{BB962C8B-B14F-4D97-AF65-F5344CB8AC3E}">
        <p14:creationId xmlns:p14="http://schemas.microsoft.com/office/powerpoint/2010/main" val="2233769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9941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Arial" panose="020B0604020202020204" pitchFamily="34" charset="0"/>
                <a:ea typeface="+mn-ea"/>
                <a:cs typeface="+mn-cs"/>
              </a:rPr>
              <a:t>For example, when processing an image, If there are </a:t>
            </a:r>
            <a:r>
              <a:rPr lang="en-US" sz="1200" b="0" i="1" u="none" strike="noStrike" kern="1200" baseline="0" dirty="0">
                <a:solidFill>
                  <a:schemeClr val="tx1"/>
                </a:solidFill>
                <a:latin typeface="Arial" panose="020B0604020202020204" pitchFamily="34" charset="0"/>
                <a:ea typeface="+mn-ea"/>
                <a:cs typeface="+mn-cs"/>
              </a:rPr>
              <a:t>m </a:t>
            </a:r>
            <a:r>
              <a:rPr lang="en-US" sz="1200" b="0" i="0" u="none" strike="noStrike" kern="1200" baseline="0" dirty="0">
                <a:solidFill>
                  <a:schemeClr val="tx1"/>
                </a:solidFill>
                <a:latin typeface="Arial" panose="020B0604020202020204" pitchFamily="34" charset="0"/>
                <a:ea typeface="+mn-ea"/>
                <a:cs typeface="+mn-cs"/>
              </a:rPr>
              <a:t>inputs and </a:t>
            </a:r>
            <a:r>
              <a:rPr lang="en-US" sz="1200" b="0" i="1" u="none" strike="noStrike" kern="1200" baseline="0" dirty="0">
                <a:solidFill>
                  <a:schemeClr val="tx1"/>
                </a:solidFill>
                <a:latin typeface="Arial" panose="020B0604020202020204" pitchFamily="34" charset="0"/>
                <a:ea typeface="+mn-ea"/>
                <a:cs typeface="+mn-cs"/>
              </a:rPr>
              <a:t>n </a:t>
            </a:r>
            <a:r>
              <a:rPr lang="en-US" sz="1200" b="0" i="0" u="none" strike="noStrike" kern="1200" baseline="0" dirty="0">
                <a:solidFill>
                  <a:schemeClr val="tx1"/>
                </a:solidFill>
                <a:latin typeface="Arial" panose="020B0604020202020204" pitchFamily="34" charset="0"/>
                <a:ea typeface="+mn-ea"/>
                <a:cs typeface="+mn-cs"/>
              </a:rPr>
              <a:t>outputs, then matrix multiplication requires </a:t>
            </a:r>
            <a:r>
              <a:rPr lang="en-US" sz="1200" b="0" i="1" u="none" strike="noStrike" kern="1200" baseline="0" dirty="0" err="1">
                <a:solidFill>
                  <a:schemeClr val="tx1"/>
                </a:solidFill>
                <a:latin typeface="Arial" panose="020B0604020202020204" pitchFamily="34" charset="0"/>
                <a:ea typeface="+mn-ea"/>
                <a:cs typeface="+mn-cs"/>
              </a:rPr>
              <a:t>m×n</a:t>
            </a:r>
            <a:r>
              <a:rPr lang="en-US" sz="1200" b="0" i="1" u="none" strike="noStrike" kern="1200" baseline="0" dirty="0">
                <a:solidFill>
                  <a:schemeClr val="tx1"/>
                </a:solidFill>
                <a:latin typeface="Arial" panose="020B0604020202020204" pitchFamily="34" charset="0"/>
                <a:ea typeface="+mn-ea"/>
                <a:cs typeface="+mn-cs"/>
              </a:rPr>
              <a:t> </a:t>
            </a:r>
            <a:r>
              <a:rPr lang="en-US" sz="1200" b="0" i="0" u="none" strike="noStrike" kern="1200" baseline="0" dirty="0">
                <a:solidFill>
                  <a:schemeClr val="tx1"/>
                </a:solidFill>
                <a:latin typeface="Arial" panose="020B0604020202020204" pitchFamily="34" charset="0"/>
                <a:ea typeface="+mn-ea"/>
                <a:cs typeface="+mn-cs"/>
              </a:rPr>
              <a:t>parameters and the algorithms used in practice have </a:t>
            </a:r>
            <a:r>
              <a:rPr lang="en-US" sz="1200" b="0" i="1" u="none" strike="noStrike" kern="1200" baseline="0" dirty="0">
                <a:solidFill>
                  <a:schemeClr val="tx1"/>
                </a:solidFill>
                <a:latin typeface="Arial" panose="020B0604020202020204" pitchFamily="34" charset="0"/>
                <a:ea typeface="+mn-ea"/>
                <a:cs typeface="+mn-cs"/>
              </a:rPr>
              <a:t>O</a:t>
            </a:r>
            <a:r>
              <a:rPr lang="en-US" sz="1200" b="0" i="0" u="none" strike="noStrike" kern="1200" baseline="0" dirty="0">
                <a:solidFill>
                  <a:schemeClr val="tx1"/>
                </a:solidFill>
                <a:latin typeface="Arial" panose="020B0604020202020204" pitchFamily="34" charset="0"/>
                <a:ea typeface="+mn-ea"/>
                <a:cs typeface="+mn-cs"/>
              </a:rPr>
              <a:t>(</a:t>
            </a:r>
            <a:r>
              <a:rPr lang="en-US" sz="1200" b="0" i="1" u="none" strike="noStrike" kern="1200" baseline="0" dirty="0">
                <a:solidFill>
                  <a:schemeClr val="tx1"/>
                </a:solidFill>
                <a:latin typeface="Arial" panose="020B0604020202020204" pitchFamily="34" charset="0"/>
                <a:ea typeface="+mn-ea"/>
                <a:cs typeface="+mn-cs"/>
              </a:rPr>
              <a:t>m × n</a:t>
            </a:r>
            <a:r>
              <a:rPr lang="en-US" sz="1200" b="0" i="0" u="none" strike="noStrike" kern="1200" baseline="0" dirty="0">
                <a:solidFill>
                  <a:schemeClr val="tx1"/>
                </a:solidFill>
                <a:latin typeface="Arial" panose="020B0604020202020204" pitchFamily="34" charset="0"/>
                <a:ea typeface="+mn-ea"/>
                <a:cs typeface="+mn-cs"/>
              </a:rPr>
              <a:t>) runtime (per example).</a:t>
            </a:r>
            <a:endParaRPr lang="en-US"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200" dirty="0"/>
          </a:p>
        </p:txBody>
      </p:sp>
    </p:spTree>
    <p:extLst>
      <p:ext uri="{BB962C8B-B14F-4D97-AF65-F5344CB8AC3E}">
        <p14:creationId xmlns:p14="http://schemas.microsoft.com/office/powerpoint/2010/main" val="1650586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3</a:t>
            </a:fld>
            <a:endParaRPr lang="en-GB"/>
          </a:p>
        </p:txBody>
      </p:sp>
    </p:spTree>
    <p:extLst>
      <p:ext uri="{BB962C8B-B14F-4D97-AF65-F5344CB8AC3E}">
        <p14:creationId xmlns:p14="http://schemas.microsoft.com/office/powerpoint/2010/main" val="4198663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r>
              <a:rPr lang="en-US" sz="1200" b="0" i="0" u="none" strike="noStrike" kern="1200" baseline="0" dirty="0">
                <a:solidFill>
                  <a:schemeClr val="tx1"/>
                </a:solidFill>
                <a:latin typeface="Arial" panose="020B0604020202020204" pitchFamily="34" charset="0"/>
                <a:ea typeface="+mn-ea"/>
                <a:cs typeface="+mn-cs"/>
              </a:rPr>
              <a:t>If we limit the number of connections each output may have to </a:t>
            </a:r>
            <a:r>
              <a:rPr lang="en-US" sz="1200" b="0" i="1" u="none" strike="noStrike" kern="1200" baseline="0" dirty="0">
                <a:solidFill>
                  <a:schemeClr val="tx1"/>
                </a:solidFill>
                <a:latin typeface="Arial" panose="020B0604020202020204" pitchFamily="34" charset="0"/>
                <a:ea typeface="+mn-ea"/>
                <a:cs typeface="+mn-cs"/>
              </a:rPr>
              <a:t>k</a:t>
            </a:r>
            <a:r>
              <a:rPr lang="en-US" sz="1200" b="0" i="0" u="none" strike="noStrike" kern="1200" baseline="0" dirty="0">
                <a:solidFill>
                  <a:schemeClr val="tx1"/>
                </a:solidFill>
                <a:latin typeface="Arial" panose="020B0604020202020204" pitchFamily="34" charset="0"/>
                <a:ea typeface="+mn-ea"/>
                <a:cs typeface="+mn-cs"/>
              </a:rPr>
              <a:t>, then the sparsely connected approach requires only </a:t>
            </a:r>
            <a:r>
              <a:rPr lang="en-US" sz="1200" b="0" i="1" u="none" strike="noStrike" kern="1200" baseline="0" dirty="0">
                <a:solidFill>
                  <a:schemeClr val="tx1"/>
                </a:solidFill>
                <a:latin typeface="Arial" panose="020B0604020202020204" pitchFamily="34" charset="0"/>
                <a:ea typeface="+mn-ea"/>
                <a:cs typeface="+mn-cs"/>
              </a:rPr>
              <a:t>k × n </a:t>
            </a:r>
            <a:r>
              <a:rPr lang="en-US" sz="1200" b="0" i="0" u="none" strike="noStrike" kern="1200" baseline="0" dirty="0">
                <a:solidFill>
                  <a:schemeClr val="tx1"/>
                </a:solidFill>
                <a:latin typeface="Arial" panose="020B0604020202020204" pitchFamily="34" charset="0"/>
                <a:ea typeface="+mn-ea"/>
                <a:cs typeface="+mn-cs"/>
              </a:rPr>
              <a:t>parameters and </a:t>
            </a:r>
            <a:r>
              <a:rPr lang="en-US" sz="1200" b="0" i="1" u="none" strike="noStrike" kern="1200" baseline="0" dirty="0">
                <a:solidFill>
                  <a:schemeClr val="tx1"/>
                </a:solidFill>
                <a:latin typeface="Arial" panose="020B0604020202020204" pitchFamily="34" charset="0"/>
                <a:ea typeface="+mn-ea"/>
                <a:cs typeface="+mn-cs"/>
              </a:rPr>
              <a:t>O</a:t>
            </a:r>
            <a:r>
              <a:rPr lang="en-US" sz="1200" b="0" i="0" u="none" strike="noStrike" kern="1200" baseline="0" dirty="0">
                <a:solidFill>
                  <a:schemeClr val="tx1"/>
                </a:solidFill>
                <a:latin typeface="Arial" panose="020B0604020202020204" pitchFamily="34" charset="0"/>
                <a:ea typeface="+mn-ea"/>
                <a:cs typeface="+mn-cs"/>
              </a:rPr>
              <a:t>(</a:t>
            </a:r>
            <a:r>
              <a:rPr lang="en-US" sz="1200" b="0" i="1" u="none" strike="noStrike" kern="1200" baseline="0" dirty="0">
                <a:solidFill>
                  <a:schemeClr val="tx1"/>
                </a:solidFill>
                <a:latin typeface="Arial" panose="020B0604020202020204" pitchFamily="34" charset="0"/>
                <a:ea typeface="+mn-ea"/>
                <a:cs typeface="+mn-cs"/>
              </a:rPr>
              <a:t>k × n</a:t>
            </a:r>
            <a:r>
              <a:rPr lang="en-US" sz="1200" b="0" i="0" u="none" strike="noStrike" kern="1200" baseline="0" dirty="0">
                <a:solidFill>
                  <a:schemeClr val="tx1"/>
                </a:solidFill>
                <a:latin typeface="Arial" panose="020B0604020202020204" pitchFamily="34" charset="0"/>
                <a:ea typeface="+mn-ea"/>
                <a:cs typeface="+mn-cs"/>
              </a:rPr>
              <a:t>) runtime.</a:t>
            </a:r>
          </a:p>
          <a:p>
            <a:endParaRPr lang="en-AU" sz="1200" b="0" i="0" u="none" strike="noStrike" kern="1200" baseline="0" dirty="0">
              <a:solidFill>
                <a:schemeClr val="tx1"/>
              </a:solidFill>
              <a:latin typeface="Arial" panose="020B0604020202020204" pitchFamily="34" charset="0"/>
              <a:ea typeface="+mn-ea"/>
              <a:cs typeface="+mn-cs"/>
            </a:endParaRPr>
          </a:p>
          <a:p>
            <a:r>
              <a:rPr lang="en-US" sz="1200" b="0" i="0" u="none" strike="noStrike" kern="1200" baseline="0" dirty="0">
                <a:solidFill>
                  <a:schemeClr val="tx1"/>
                </a:solidFill>
                <a:latin typeface="Arial" panose="020B0604020202020204" pitchFamily="34" charset="0"/>
                <a:ea typeface="+mn-ea"/>
                <a:cs typeface="+mn-cs"/>
              </a:rPr>
              <a:t>This means that we need to store fewer parameters. It also means that computing the output requires fewer operations.</a:t>
            </a:r>
            <a:endParaRPr lang="en-US" dirty="0"/>
          </a:p>
        </p:txBody>
      </p:sp>
    </p:spTree>
    <p:extLst>
      <p:ext uri="{BB962C8B-B14F-4D97-AF65-F5344CB8AC3E}">
        <p14:creationId xmlns:p14="http://schemas.microsoft.com/office/powerpoint/2010/main" val="2163294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36</a:t>
            </a:fld>
            <a:endParaRPr lang="en-US"/>
          </a:p>
        </p:txBody>
      </p:sp>
    </p:spTree>
    <p:extLst>
      <p:ext uri="{BB962C8B-B14F-4D97-AF65-F5344CB8AC3E}">
        <p14:creationId xmlns:p14="http://schemas.microsoft.com/office/powerpoint/2010/main" val="2642539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i="0" dirty="0"/>
          </a:p>
        </p:txBody>
      </p:sp>
    </p:spTree>
    <p:extLst>
      <p:ext uri="{BB962C8B-B14F-4D97-AF65-F5344CB8AC3E}">
        <p14:creationId xmlns:p14="http://schemas.microsoft.com/office/powerpoint/2010/main" val="2424481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2540168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39</a:t>
            </a:fld>
            <a:endParaRPr lang="en-US"/>
          </a:p>
        </p:txBody>
      </p:sp>
    </p:spTree>
    <p:extLst>
      <p:ext uri="{BB962C8B-B14F-4D97-AF65-F5344CB8AC3E}">
        <p14:creationId xmlns:p14="http://schemas.microsoft.com/office/powerpoint/2010/main" val="2786076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658118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2474269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623622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426110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7096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4</a:t>
            </a:fld>
            <a:endParaRPr lang="en-GB"/>
          </a:p>
        </p:txBody>
      </p:sp>
    </p:spTree>
    <p:extLst>
      <p:ext uri="{BB962C8B-B14F-4D97-AF65-F5344CB8AC3E}">
        <p14:creationId xmlns:p14="http://schemas.microsoft.com/office/powerpoint/2010/main" val="2890194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i="0" dirty="0"/>
          </a:p>
        </p:txBody>
      </p:sp>
    </p:spTree>
    <p:extLst>
      <p:ext uri="{BB962C8B-B14F-4D97-AF65-F5344CB8AC3E}">
        <p14:creationId xmlns:p14="http://schemas.microsoft.com/office/powerpoint/2010/main" val="281292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981660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10746368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i="0" dirty="0"/>
          </a:p>
        </p:txBody>
      </p:sp>
    </p:spTree>
    <p:extLst>
      <p:ext uri="{BB962C8B-B14F-4D97-AF65-F5344CB8AC3E}">
        <p14:creationId xmlns:p14="http://schemas.microsoft.com/office/powerpoint/2010/main" val="2617756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i="0" dirty="0"/>
          </a:p>
        </p:txBody>
      </p:sp>
    </p:spTree>
    <p:extLst>
      <p:ext uri="{BB962C8B-B14F-4D97-AF65-F5344CB8AC3E}">
        <p14:creationId xmlns:p14="http://schemas.microsoft.com/office/powerpoint/2010/main" val="2687136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2617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i="0" dirty="0"/>
          </a:p>
        </p:txBody>
      </p:sp>
    </p:spTree>
    <p:extLst>
      <p:ext uri="{BB962C8B-B14F-4D97-AF65-F5344CB8AC3E}">
        <p14:creationId xmlns:p14="http://schemas.microsoft.com/office/powerpoint/2010/main" val="3216510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Arial" panose="020B0604020202020204" pitchFamily="34" charset="0"/>
              <a:ea typeface="+mn-ea"/>
              <a:cs typeface="+mn-cs"/>
            </a:endParaRPr>
          </a:p>
        </p:txBody>
      </p:sp>
    </p:spTree>
    <p:extLst>
      <p:ext uri="{BB962C8B-B14F-4D97-AF65-F5344CB8AC3E}">
        <p14:creationId xmlns:p14="http://schemas.microsoft.com/office/powerpoint/2010/main" val="3445112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798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9191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5</a:t>
            </a:fld>
            <a:endParaRPr lang="en-GB"/>
          </a:p>
        </p:txBody>
      </p:sp>
    </p:spTree>
    <p:extLst>
      <p:ext uri="{BB962C8B-B14F-4D97-AF65-F5344CB8AC3E}">
        <p14:creationId xmlns:p14="http://schemas.microsoft.com/office/powerpoint/2010/main" val="2541838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11300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2710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85217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20739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38736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03648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 recognition problem is one of the application of unshared</a:t>
            </a:r>
            <a:r>
              <a:rPr lang="en-US" baseline="0" dirty="0"/>
              <a:t> convolution</a:t>
            </a:r>
            <a:r>
              <a:rPr lang="en-US" dirty="0"/>
              <a:t>. Different regions of an aligned image have different local statistics. </a:t>
            </a:r>
          </a:p>
          <a:p>
            <a:endParaRPr lang="en-US" dirty="0"/>
          </a:p>
          <a:p>
            <a:r>
              <a:rPr lang="en-US" dirty="0"/>
              <a:t>For example, areas between the eyes and the eyebrows exhibit very different appearance and have much higher discrimination ability compared to areas between the nose and the mouth. </a:t>
            </a:r>
          </a:p>
          <a:p>
            <a:endParaRPr lang="en-US" dirty="0"/>
          </a:p>
          <a:p>
            <a:r>
              <a:rPr lang="en-US" dirty="0"/>
              <a:t>The use of local layers does not affect the computational burden of feature extraction, but does affect the number of parameters subject to training.</a:t>
            </a:r>
          </a:p>
          <a:p>
            <a:endParaRPr lang="en-AU" dirty="0"/>
          </a:p>
          <a:p>
            <a:r>
              <a:rPr lang="en-US" dirty="0"/>
              <a:t>The subsequent layers (L4, L5 and L6) are instead locally connected, like a convolutional layer they apply a filter bank, but every location in the feature map learns a different set of filters. </a:t>
            </a:r>
          </a:p>
          <a:p>
            <a:endParaRPr lang="en-AU" dirty="0"/>
          </a:p>
          <a:p>
            <a:r>
              <a:rPr lang="en-AU" dirty="0"/>
              <a:t>(press key) For</a:t>
            </a:r>
            <a:r>
              <a:rPr lang="en-AU" baseline="0" dirty="0"/>
              <a:t> more details, I refer you to this paper.</a:t>
            </a:r>
            <a:endParaRPr lang="en-US" dirty="0"/>
          </a:p>
          <a:p>
            <a:endParaRPr lang="en-AU" dirty="0"/>
          </a:p>
          <a:p>
            <a:endParaRPr lang="en-US" dirty="0"/>
          </a:p>
        </p:txBody>
      </p:sp>
    </p:spTree>
    <p:extLst>
      <p:ext uri="{BB962C8B-B14F-4D97-AF65-F5344CB8AC3E}">
        <p14:creationId xmlns:p14="http://schemas.microsoft.com/office/powerpoint/2010/main" val="36562381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i="0" dirty="0"/>
          </a:p>
        </p:txBody>
      </p:sp>
    </p:spTree>
    <p:extLst>
      <p:ext uri="{BB962C8B-B14F-4D97-AF65-F5344CB8AC3E}">
        <p14:creationId xmlns:p14="http://schemas.microsoft.com/office/powerpoint/2010/main" val="2571752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AU" sz="1200" b="0" i="0" u="none" strike="noStrike" kern="1200" baseline="0" dirty="0">
              <a:solidFill>
                <a:schemeClr val="tx1"/>
              </a:solidFill>
              <a:latin typeface="Arial" panose="020B0604020202020204" pitchFamily="34" charset="0"/>
              <a:ea typeface="+mn-ea"/>
              <a:cs typeface="+mn-cs"/>
            </a:endParaRPr>
          </a:p>
        </p:txBody>
      </p:sp>
    </p:spTree>
    <p:extLst>
      <p:ext uri="{BB962C8B-B14F-4D97-AF65-F5344CB8AC3E}">
        <p14:creationId xmlns:p14="http://schemas.microsoft.com/office/powerpoint/2010/main" val="865212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AU" sz="1200" b="0" i="0" u="none" strike="noStrike" kern="1200" baseline="0" dirty="0">
              <a:solidFill>
                <a:schemeClr val="tx1"/>
              </a:solidFill>
              <a:latin typeface="Arial" panose="020B0604020202020204" pitchFamily="34" charset="0"/>
              <a:ea typeface="+mn-ea"/>
              <a:cs typeface="+mn-cs"/>
            </a:endParaRPr>
          </a:p>
        </p:txBody>
      </p:sp>
    </p:spTree>
    <p:extLst>
      <p:ext uri="{BB962C8B-B14F-4D97-AF65-F5344CB8AC3E}">
        <p14:creationId xmlns:p14="http://schemas.microsoft.com/office/powerpoint/2010/main" val="417677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6</a:t>
            </a:fld>
            <a:endParaRPr lang="en-GB"/>
          </a:p>
        </p:txBody>
      </p:sp>
    </p:spTree>
    <p:extLst>
      <p:ext uri="{BB962C8B-B14F-4D97-AF65-F5344CB8AC3E}">
        <p14:creationId xmlns:p14="http://schemas.microsoft.com/office/powerpoint/2010/main" val="23170241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AU" sz="1200" b="0" i="0" u="none" strike="noStrike" kern="1200" baseline="0" dirty="0">
              <a:solidFill>
                <a:schemeClr val="tx1"/>
              </a:solidFill>
              <a:latin typeface="Arial" panose="020B0604020202020204" pitchFamily="34" charset="0"/>
              <a:ea typeface="+mn-ea"/>
              <a:cs typeface="+mn-cs"/>
            </a:endParaRPr>
          </a:p>
        </p:txBody>
      </p:sp>
    </p:spTree>
    <p:extLst>
      <p:ext uri="{BB962C8B-B14F-4D97-AF65-F5344CB8AC3E}">
        <p14:creationId xmlns:p14="http://schemas.microsoft.com/office/powerpoint/2010/main" val="8691066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7289930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r>
              <a:rPr lang="en-AU" dirty="0"/>
              <a:t>For more details, I</a:t>
            </a:r>
            <a:r>
              <a:rPr lang="en-AU" baseline="0" dirty="0"/>
              <a:t> refer you to this paper.</a:t>
            </a:r>
            <a:endParaRPr lang="en-US" dirty="0"/>
          </a:p>
        </p:txBody>
      </p:sp>
    </p:spTree>
    <p:extLst>
      <p:ext uri="{BB962C8B-B14F-4D97-AF65-F5344CB8AC3E}">
        <p14:creationId xmlns:p14="http://schemas.microsoft.com/office/powerpoint/2010/main" val="2776859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3408392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69</a:t>
            </a:fld>
            <a:endParaRPr lang="en-US"/>
          </a:p>
        </p:txBody>
      </p:sp>
    </p:spTree>
    <p:extLst>
      <p:ext uri="{BB962C8B-B14F-4D97-AF65-F5344CB8AC3E}">
        <p14:creationId xmlns:p14="http://schemas.microsoft.com/office/powerpoint/2010/main" val="15574659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b="1" dirty="0" err="1"/>
              <a:t>ReLU</a:t>
            </a:r>
            <a:r>
              <a:rPr lang="en-US" sz="1200" dirty="0"/>
              <a:t> is a simple activation function which is of special practical importance because of it's quick computation.</a:t>
            </a:r>
          </a:p>
          <a:p>
            <a:endParaRPr lang="en-AU" sz="120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AU" sz="1200" dirty="0">
                <a:solidFill>
                  <a:schemeClr val="tx1"/>
                </a:solidFill>
              </a:rPr>
              <a:t>Most popular activation function for deep networks as of 2015, avoids saturation issues and makes learning faster </a:t>
            </a:r>
            <a:endParaRPr lang="en-US" sz="1200" dirty="0"/>
          </a:p>
          <a:p>
            <a:endParaRPr lang="en-AU" sz="120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dirty="0"/>
              <a:t>A </a:t>
            </a:r>
            <a:r>
              <a:rPr lang="en-US" sz="1200" dirty="0" err="1"/>
              <a:t>ReLU</a:t>
            </a:r>
            <a:r>
              <a:rPr lang="en-US" sz="1200" dirty="0"/>
              <a:t> function maps the input to a 0 if it is negative and keeps its value unchanged if it is positive.</a:t>
            </a:r>
          </a:p>
          <a:p>
            <a:endParaRPr lang="en-AU" sz="1200" dirty="0"/>
          </a:p>
          <a:p>
            <a:r>
              <a:rPr lang="en-US" altLang="en-US" sz="1200" dirty="0"/>
              <a:t>The popularity and effectiveness of </a:t>
            </a:r>
            <a:r>
              <a:rPr lang="en-US" altLang="en-US" sz="1200" dirty="0" err="1"/>
              <a:t>ReLU</a:t>
            </a:r>
            <a:r>
              <a:rPr lang="en-US" altLang="en-US" sz="1200" dirty="0"/>
              <a:t> has lead to a number of its variants including: </a:t>
            </a:r>
            <a:endParaRPr lang="en-US" sz="1200" dirty="0"/>
          </a:p>
        </p:txBody>
      </p:sp>
    </p:spTree>
    <p:extLst>
      <p:ext uri="{BB962C8B-B14F-4D97-AF65-F5344CB8AC3E}">
        <p14:creationId xmlns:p14="http://schemas.microsoft.com/office/powerpoint/2010/main" val="966492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54244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14409553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73</a:t>
            </a:fld>
            <a:endParaRPr lang="en-US"/>
          </a:p>
        </p:txBody>
      </p:sp>
    </p:spTree>
    <p:extLst>
      <p:ext uri="{BB962C8B-B14F-4D97-AF65-F5344CB8AC3E}">
        <p14:creationId xmlns:p14="http://schemas.microsoft.com/office/powerpoint/2010/main" val="3865526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t>The pooling function replaces the output of the network at a certain location with a summary statistic of the nearby outputs.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AU"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0" dirty="0"/>
              <a:t>Reduces computation for upper layers by reporting summary statistics (only with stride &gt; 1) </a:t>
            </a:r>
          </a:p>
          <a:p>
            <a:endParaRPr lang="en-AU" dirty="0"/>
          </a:p>
          <a:p>
            <a:pPr marL="0" marR="0" indent="0" algn="l" defTabSz="914400" rtl="0" eaLnBrk="0" fontAlgn="base" latinLnBrk="0" hangingPunct="0">
              <a:lnSpc>
                <a:spcPct val="100000"/>
              </a:lnSpc>
              <a:spcBef>
                <a:spcPct val="30000"/>
              </a:spcBef>
              <a:spcAft>
                <a:spcPct val="0"/>
              </a:spcAft>
              <a:buClrTx/>
              <a:buSzTx/>
              <a:buFontTx/>
              <a:buNone/>
              <a:tabLst/>
              <a:defRPr/>
            </a:pPr>
            <a:r>
              <a:rPr lang="en-AU" altLang="en-US" sz="1200" dirty="0"/>
              <a:t>Non-linear down-sampling to simplify the information in output from convolutional layer.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AU" altLang="en-US" sz="1200" dirty="0"/>
          </a:p>
          <a:p>
            <a:r>
              <a:rPr lang="en-AU" sz="1200" kern="0" dirty="0"/>
              <a:t>Pooling helps </a:t>
            </a:r>
            <a:r>
              <a:rPr lang="en-US" sz="1200" b="0" i="0" u="none" strike="noStrike" kern="1200" baseline="0" dirty="0">
                <a:solidFill>
                  <a:schemeClr val="tx1"/>
                </a:solidFill>
                <a:latin typeface="Arial" panose="020B0604020202020204" pitchFamily="34" charset="0"/>
                <a:ea typeface="+mn-ea"/>
                <a:cs typeface="+mn-cs"/>
              </a:rPr>
              <a:t>to make the representation become approximately invariant to small translations of the input. Invariance to translation means that if we translate the input by a small amount, the values of most of the pooled outputs do not change.</a:t>
            </a:r>
            <a:endParaRPr lang="en-AU" sz="1200" kern="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AU"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AU" altLang="en-US" sz="1200" dirty="0"/>
          </a:p>
          <a:p>
            <a:endParaRPr lang="en-US" dirty="0"/>
          </a:p>
        </p:txBody>
      </p:sp>
    </p:spTree>
    <p:extLst>
      <p:ext uri="{BB962C8B-B14F-4D97-AF65-F5344CB8AC3E}">
        <p14:creationId xmlns:p14="http://schemas.microsoft.com/office/powerpoint/2010/main" val="4196477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7</a:t>
            </a:fld>
            <a:endParaRPr lang="en-GB"/>
          </a:p>
        </p:txBody>
      </p:sp>
    </p:spTree>
    <p:extLst>
      <p:ext uri="{BB962C8B-B14F-4D97-AF65-F5344CB8AC3E}">
        <p14:creationId xmlns:p14="http://schemas.microsoft.com/office/powerpoint/2010/main" val="31926506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48682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4616604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lvl="0" algn="just" eaLnBrk="1" hangingPunct="1">
              <a:lnSpc>
                <a:spcPct val="90000"/>
              </a:lnSpc>
            </a:pPr>
            <a:r>
              <a:rPr kumimoji="0" lang="en-US" altLang="en-US" sz="1200" dirty="0">
                <a:solidFill>
                  <a:srgbClr val="000000"/>
                </a:solidFill>
                <a:latin typeface="Roboto"/>
              </a:rPr>
              <a:t>The most common setting is to use max-pooling with 2x2 receptive fields (i.e. </a:t>
            </a:r>
            <a:r>
              <a:rPr kumimoji="0" lang="en-US" altLang="en-US" sz="1200" dirty="0">
                <a:solidFill>
                  <a:srgbClr val="000000"/>
                </a:solidFill>
                <a:latin typeface="MathJax_Math-italic"/>
              </a:rPr>
              <a:t>F</a:t>
            </a:r>
            <a:r>
              <a:rPr kumimoji="0" lang="en-US" altLang="en-US" sz="1200" dirty="0">
                <a:solidFill>
                  <a:srgbClr val="000000"/>
                </a:solidFill>
                <a:latin typeface="MathJax_Main"/>
              </a:rPr>
              <a:t>=2</a:t>
            </a:r>
            <a:r>
              <a:rPr kumimoji="0" lang="en-US" altLang="en-US" sz="1200" dirty="0">
                <a:solidFill>
                  <a:srgbClr val="000000"/>
                </a:solidFill>
                <a:latin typeface="Roboto"/>
              </a:rPr>
              <a:t>), and with a stride of 2 (i.e. </a:t>
            </a:r>
            <a:r>
              <a:rPr kumimoji="0" lang="en-US" altLang="en-US" sz="1200" dirty="0">
                <a:solidFill>
                  <a:srgbClr val="000000"/>
                </a:solidFill>
                <a:latin typeface="MathJax_Math-italic"/>
              </a:rPr>
              <a:t>S</a:t>
            </a:r>
            <a:r>
              <a:rPr kumimoji="0" lang="en-US" altLang="en-US" sz="1200" dirty="0">
                <a:solidFill>
                  <a:srgbClr val="000000"/>
                </a:solidFill>
                <a:latin typeface="MathJax_Main"/>
              </a:rPr>
              <a:t>=2</a:t>
            </a:r>
            <a:r>
              <a:rPr kumimoji="0" lang="en-US" altLang="en-US" sz="1200" dirty="0">
                <a:solidFill>
                  <a:srgbClr val="000000"/>
                </a:solidFill>
                <a:latin typeface="Roboto"/>
              </a:rPr>
              <a:t>). Note that this discards exactly 75% of the activations in an input volume (due to </a:t>
            </a:r>
            <a:r>
              <a:rPr kumimoji="0" lang="en-US" altLang="en-US" sz="1200" dirty="0" err="1">
                <a:solidFill>
                  <a:srgbClr val="000000"/>
                </a:solidFill>
                <a:latin typeface="Roboto"/>
              </a:rPr>
              <a:t>downsampling</a:t>
            </a:r>
            <a:r>
              <a:rPr kumimoji="0" lang="en-US" altLang="en-US" sz="1200" dirty="0">
                <a:solidFill>
                  <a:srgbClr val="000000"/>
                </a:solidFill>
                <a:latin typeface="Roboto"/>
              </a:rPr>
              <a:t> by 2 in both width and height). </a:t>
            </a:r>
          </a:p>
          <a:p>
            <a:pPr lvl="0" algn="just" eaLnBrk="1" hangingPunct="1">
              <a:lnSpc>
                <a:spcPct val="90000"/>
              </a:lnSpc>
            </a:pPr>
            <a:endParaRPr kumimoji="0" lang="en-US" altLang="en-US" sz="1200" dirty="0">
              <a:solidFill>
                <a:srgbClr val="000000"/>
              </a:solidFill>
              <a:latin typeface="Roboto"/>
            </a:endParaRPr>
          </a:p>
          <a:p>
            <a:pPr lvl="0" algn="just" eaLnBrk="1" hangingPunct="1">
              <a:lnSpc>
                <a:spcPct val="90000"/>
              </a:lnSpc>
            </a:pPr>
            <a:r>
              <a:rPr kumimoji="0" lang="en-US" altLang="en-US" sz="1200" dirty="0">
                <a:solidFill>
                  <a:srgbClr val="000000"/>
                </a:solidFill>
                <a:latin typeface="Roboto"/>
              </a:rPr>
              <a:t>Another slightly less common setting is to use 3x3 receptive fields with a stride of 2.</a:t>
            </a:r>
          </a:p>
          <a:p>
            <a:pPr lvl="0" algn="just" eaLnBrk="1" hangingPunct="1">
              <a:lnSpc>
                <a:spcPct val="90000"/>
              </a:lnSpc>
            </a:pPr>
            <a:endParaRPr kumimoji="0" lang="en-US" altLang="en-US" sz="1200" dirty="0">
              <a:solidFill>
                <a:srgbClr val="000000"/>
              </a:solidFill>
              <a:latin typeface="Roboto"/>
            </a:endParaRPr>
          </a:p>
          <a:p>
            <a:pPr lvl="0" algn="just" eaLnBrk="1" hangingPunct="1">
              <a:lnSpc>
                <a:spcPct val="90000"/>
              </a:lnSpc>
            </a:pPr>
            <a:r>
              <a:rPr kumimoji="0" lang="en-US" altLang="en-US" sz="1200" dirty="0">
                <a:solidFill>
                  <a:srgbClr val="000000"/>
                </a:solidFill>
                <a:latin typeface="Roboto"/>
              </a:rPr>
              <a:t>It is very uncommon to see receptive field sizes for max pooling that are larger than 3 because the pooling is then too </a:t>
            </a:r>
            <a:r>
              <a:rPr kumimoji="0" lang="en-US" altLang="en-US" sz="1200" dirty="0" err="1">
                <a:solidFill>
                  <a:srgbClr val="000000"/>
                </a:solidFill>
                <a:latin typeface="Roboto"/>
              </a:rPr>
              <a:t>lossy</a:t>
            </a:r>
            <a:r>
              <a:rPr kumimoji="0" lang="en-US" altLang="en-US" sz="1200" dirty="0">
                <a:solidFill>
                  <a:srgbClr val="000000"/>
                </a:solidFill>
                <a:latin typeface="Roboto"/>
              </a:rPr>
              <a:t> and aggressive. This usually leads to worse performance.</a:t>
            </a:r>
            <a:r>
              <a:rPr kumimoji="0" lang="en-US" altLang="en-US" sz="1200" dirty="0">
                <a:solidFill>
                  <a:schemeClr val="tx1"/>
                </a:solidFill>
              </a:rPr>
              <a:t> </a:t>
            </a:r>
            <a:endParaRPr kumimoji="0" lang="en-US" altLang="en-US" sz="1200" dirty="0">
              <a:solidFill>
                <a:schemeClr val="tx1"/>
              </a:solidFill>
              <a:latin typeface="Arial" panose="020B0604020202020204" pitchFamily="34" charset="0"/>
            </a:endParaRPr>
          </a:p>
          <a:p>
            <a:endParaRPr lang="en-US" sz="1200" dirty="0"/>
          </a:p>
          <a:p>
            <a:endParaRPr lang="en-US" dirty="0"/>
          </a:p>
        </p:txBody>
      </p:sp>
    </p:spTree>
    <p:extLst>
      <p:ext uri="{BB962C8B-B14F-4D97-AF65-F5344CB8AC3E}">
        <p14:creationId xmlns:p14="http://schemas.microsoft.com/office/powerpoint/2010/main" val="34363636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20605783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Arial" panose="020B0604020202020204" pitchFamily="34" charset="0"/>
                <a:ea typeface="+mn-ea"/>
                <a:cs typeface="+mn-cs"/>
              </a:rPr>
              <a:t>Convolution with a single kernel can only extract one kind of feature, albeit at many spatial locations. Usually we want each layer of our network to extract many kinds of features, at many locations.</a:t>
            </a:r>
            <a:endParaRPr lang="en-US" dirty="0"/>
          </a:p>
          <a:p>
            <a:endParaRPr lang="en-US" dirty="0"/>
          </a:p>
        </p:txBody>
      </p:sp>
    </p:spTree>
    <p:extLst>
      <p:ext uri="{BB962C8B-B14F-4D97-AF65-F5344CB8AC3E}">
        <p14:creationId xmlns:p14="http://schemas.microsoft.com/office/powerpoint/2010/main" val="29189312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10876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33541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05614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Arial" panose="020B0604020202020204" pitchFamily="34" charset="0"/>
                <a:ea typeface="+mn-ea"/>
                <a:cs typeface="+mn-cs"/>
              </a:rPr>
              <a:t>Convolution with a single kernel can only extract one kind of feature, albeit at many spatial locations. Usually we want each layer of our network to extract many kinds of features, at many locations.</a:t>
            </a:r>
            <a:endParaRPr lang="en-US" dirty="0"/>
          </a:p>
          <a:p>
            <a:endParaRPr lang="en-US" dirty="0"/>
          </a:p>
        </p:txBody>
      </p:sp>
    </p:spTree>
    <p:extLst>
      <p:ext uri="{BB962C8B-B14F-4D97-AF65-F5344CB8AC3E}">
        <p14:creationId xmlns:p14="http://schemas.microsoft.com/office/powerpoint/2010/main" val="2957876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84</a:t>
            </a:fld>
            <a:endParaRPr lang="en-US"/>
          </a:p>
        </p:txBody>
      </p:sp>
    </p:spTree>
    <p:extLst>
      <p:ext uri="{BB962C8B-B14F-4D97-AF65-F5344CB8AC3E}">
        <p14:creationId xmlns:p14="http://schemas.microsoft.com/office/powerpoint/2010/main" val="2888766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8</a:t>
            </a:fld>
            <a:endParaRPr lang="en-GB"/>
          </a:p>
        </p:txBody>
      </p:sp>
    </p:spTree>
    <p:extLst>
      <p:ext uri="{BB962C8B-B14F-4D97-AF65-F5344CB8AC3E}">
        <p14:creationId xmlns:p14="http://schemas.microsoft.com/office/powerpoint/2010/main" val="20247730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86</a:t>
            </a:fld>
            <a:endParaRPr lang="en-US"/>
          </a:p>
        </p:txBody>
      </p:sp>
    </p:spTree>
    <p:extLst>
      <p:ext uri="{BB962C8B-B14F-4D97-AF65-F5344CB8AC3E}">
        <p14:creationId xmlns:p14="http://schemas.microsoft.com/office/powerpoint/2010/main" val="33932643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dirty="0"/>
          </a:p>
        </p:txBody>
      </p:sp>
      <p:sp>
        <p:nvSpPr>
          <p:cNvPr id="5" name="Slide Number Placeholder 4"/>
          <p:cNvSpPr>
            <a:spLocks noGrp="1"/>
          </p:cNvSpPr>
          <p:nvPr>
            <p:ph type="sldNum" sz="quarter" idx="5"/>
          </p:nvPr>
        </p:nvSpPr>
        <p:spPr/>
        <p:txBody>
          <a:bodyPr/>
          <a:lstStyle/>
          <a:p>
            <a:fld id="{0EC8AF62-0413-459D-A055-9BD345497D1F}" type="slidenum">
              <a:rPr lang="en-GB" smtClean="0"/>
              <a:pPr/>
              <a:t>88</a:t>
            </a:fld>
            <a:endParaRPr lang="en-GB"/>
          </a:p>
        </p:txBody>
      </p:sp>
    </p:spTree>
    <p:extLst>
      <p:ext uri="{BB962C8B-B14F-4D97-AF65-F5344CB8AC3E}">
        <p14:creationId xmlns:p14="http://schemas.microsoft.com/office/powerpoint/2010/main" val="30435160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89</a:t>
            </a:fld>
            <a:endParaRPr lang="en-US"/>
          </a:p>
        </p:txBody>
      </p:sp>
    </p:spTree>
    <p:extLst>
      <p:ext uri="{BB962C8B-B14F-4D97-AF65-F5344CB8AC3E}">
        <p14:creationId xmlns:p14="http://schemas.microsoft.com/office/powerpoint/2010/main" val="2664202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42575961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8442702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1444886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50150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EC8AF62-0413-459D-A055-9BD345497D1F}" type="slidenum">
              <a:rPr lang="en-GB" smtClean="0"/>
              <a:pPr/>
              <a:t>9</a:t>
            </a:fld>
            <a:endParaRPr lang="en-GB"/>
          </a:p>
        </p:txBody>
      </p:sp>
    </p:spTree>
    <p:extLst>
      <p:ext uri="{BB962C8B-B14F-4D97-AF65-F5344CB8AC3E}">
        <p14:creationId xmlns:p14="http://schemas.microsoft.com/office/powerpoint/2010/main" val="1325880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403448" y="1844824"/>
            <a:ext cx="8345016" cy="475252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8" name="Subtitle 2"/>
          <p:cNvSpPr>
            <a:spLocks noGrp="1"/>
          </p:cNvSpPr>
          <p:nvPr>
            <p:ph type="subTitle" idx="13"/>
          </p:nvPr>
        </p:nvSpPr>
        <p:spPr>
          <a:xfrm>
            <a:off x="403448" y="1844824"/>
            <a:ext cx="8345016" cy="4752528"/>
          </a:xfrm>
          <a:prstGeom prst="rect">
            <a:avLst/>
          </a:prstGeom>
        </p:spPr>
        <p:txBody>
          <a:bodyPr/>
          <a:lstStyle>
            <a:lvl1pPr marL="358775" marR="0" indent="-358775" algn="l" defTabSz="914400" rtl="0" eaLnBrk="1" fontAlgn="auto" latinLnBrk="0" hangingPunct="1">
              <a:lnSpc>
                <a:spcPct val="100000"/>
              </a:lnSpc>
              <a:spcBef>
                <a:spcPct val="20000"/>
              </a:spcBef>
              <a:spcAft>
                <a:spcPts val="0"/>
              </a:spcAft>
              <a:buClrTx/>
              <a:buSzTx/>
              <a:buFont typeface="Arial" pitchFamily="34" charset="0"/>
              <a:buChar char="•"/>
              <a:tabLst/>
              <a:defRPr sz="24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4: smaller text using bullet points">
    <p:spTree>
      <p:nvGrpSpPr>
        <p:cNvPr id="1" name=""/>
        <p:cNvGrpSpPr/>
        <p:nvPr/>
      </p:nvGrpSpPr>
      <p:grpSpPr>
        <a:xfrm>
          <a:off x="0" y="0"/>
          <a:ext cx="0" cy="0"/>
          <a:chOff x="0" y="0"/>
          <a:chExt cx="0" cy="0"/>
        </a:xfrm>
      </p:grpSpPr>
      <p:sp>
        <p:nvSpPr>
          <p:cNvPr id="8" name="Subtitle 2"/>
          <p:cNvSpPr>
            <a:spLocks noGrp="1"/>
          </p:cNvSpPr>
          <p:nvPr>
            <p:ph type="subTitle" idx="13"/>
          </p:nvPr>
        </p:nvSpPr>
        <p:spPr>
          <a:xfrm>
            <a:off x="403448" y="1844824"/>
            <a:ext cx="8345016" cy="4752528"/>
          </a:xfrm>
          <a:prstGeom prst="rect">
            <a:avLst/>
          </a:prstGeom>
        </p:spPr>
        <p:txBody>
          <a:bodyPr/>
          <a:lstStyle>
            <a:lvl1pPr marL="358775" marR="0" indent="-358775" algn="l" defTabSz="914400" rtl="0" eaLnBrk="1" fontAlgn="auto" latinLnBrk="0" hangingPunct="1">
              <a:lnSpc>
                <a:spcPct val="100000"/>
              </a:lnSpc>
              <a:spcBef>
                <a:spcPct val="20000"/>
              </a:spcBef>
              <a:spcAft>
                <a:spcPts val="0"/>
              </a:spcAft>
              <a:buClrTx/>
              <a:buSzTx/>
              <a:buFont typeface="Arial" pitchFamily="34" charset="0"/>
              <a:buChar char="•"/>
              <a:tabLst/>
              <a:defRPr sz="20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5: text with bullet points &amp; 1 image">
    <p:spTree>
      <p:nvGrpSpPr>
        <p:cNvPr id="1" name=""/>
        <p:cNvGrpSpPr/>
        <p:nvPr/>
      </p:nvGrpSpPr>
      <p:grpSpPr>
        <a:xfrm>
          <a:off x="0" y="0"/>
          <a:ext cx="0" cy="0"/>
          <a:chOff x="0" y="0"/>
          <a:chExt cx="0" cy="0"/>
        </a:xfrm>
      </p:grpSpPr>
      <p:sp>
        <p:nvSpPr>
          <p:cNvPr id="9" name="Subtitle 2"/>
          <p:cNvSpPr>
            <a:spLocks noGrp="1"/>
          </p:cNvSpPr>
          <p:nvPr>
            <p:ph type="subTitle" idx="13"/>
          </p:nvPr>
        </p:nvSpPr>
        <p:spPr>
          <a:xfrm>
            <a:off x="403448" y="1844824"/>
            <a:ext cx="5392688" cy="4752528"/>
          </a:xfrm>
          <a:prstGeom prst="rect">
            <a:avLst/>
          </a:prstGeom>
        </p:spPr>
        <p:txBody>
          <a:bodyPr/>
          <a:lstStyle>
            <a:lvl1pPr marL="358775" marR="0" indent="-358775" algn="l" defTabSz="914400" rtl="0" eaLnBrk="1" fontAlgn="auto" latinLnBrk="0" hangingPunct="1">
              <a:lnSpc>
                <a:spcPct val="100000"/>
              </a:lnSpc>
              <a:spcBef>
                <a:spcPct val="20000"/>
              </a:spcBef>
              <a:spcAft>
                <a:spcPts val="0"/>
              </a:spcAft>
              <a:buClrTx/>
              <a:buSzTx/>
              <a:buFont typeface="Arial" pitchFamily="34" charset="0"/>
              <a:buChar char="•"/>
              <a:tabLst/>
              <a:defRPr sz="24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6: text with bullet points &amp; 2 images">
    <p:spTree>
      <p:nvGrpSpPr>
        <p:cNvPr id="1" name=""/>
        <p:cNvGrpSpPr/>
        <p:nvPr/>
      </p:nvGrpSpPr>
      <p:grpSpPr>
        <a:xfrm>
          <a:off x="0" y="0"/>
          <a:ext cx="0" cy="0"/>
          <a:chOff x="0" y="0"/>
          <a:chExt cx="0" cy="0"/>
        </a:xfrm>
      </p:grpSpPr>
      <p:sp>
        <p:nvSpPr>
          <p:cNvPr id="11" name="Subtitle 2"/>
          <p:cNvSpPr>
            <a:spLocks noGrp="1"/>
          </p:cNvSpPr>
          <p:nvPr>
            <p:ph type="subTitle" idx="13"/>
          </p:nvPr>
        </p:nvSpPr>
        <p:spPr>
          <a:xfrm>
            <a:off x="403448" y="1844824"/>
            <a:ext cx="5392688" cy="4752528"/>
          </a:xfrm>
          <a:prstGeom prst="rect">
            <a:avLst/>
          </a:prstGeom>
        </p:spPr>
        <p:txBody>
          <a:bodyPr/>
          <a:lstStyle>
            <a:lvl1pPr marL="358775" marR="0" indent="-358775" algn="l" defTabSz="914400" rtl="0" eaLnBrk="1" fontAlgn="auto" latinLnBrk="0" hangingPunct="1">
              <a:lnSpc>
                <a:spcPct val="100000"/>
              </a:lnSpc>
              <a:spcBef>
                <a:spcPct val="20000"/>
              </a:spcBef>
              <a:spcAft>
                <a:spcPts val="0"/>
              </a:spcAft>
              <a:buClrTx/>
              <a:buSzTx/>
              <a:buFont typeface="Arial" pitchFamily="34" charset="0"/>
              <a:buChar char="•"/>
              <a:tabLst/>
              <a:defRPr sz="24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7: image only">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8: blank slide">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60350"/>
            <a:ext cx="8569325"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it-IT"/>
              <a:t>SCC 361 AI LN1 Intro</a:t>
            </a: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5066C022-79B3-4871-A950-388372D89DF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10" cstate="print">
            <a:extLst>
              <a:ext uri="{28A0092B-C50C-407E-A947-70E740481C1C}">
                <a14:useLocalDpi xmlns:a14="http://schemas.microsoft.com/office/drawing/2010/main" val="0"/>
              </a:ext>
            </a:extLst>
          </a:blip>
          <a:stretch>
            <a:fillRect/>
          </a:stretch>
        </p:blipFill>
        <p:spPr bwMode="auto">
          <a:xfrm>
            <a:off x="1" y="3879"/>
            <a:ext cx="9143998" cy="686214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1" r:id="rId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8.xm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9.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hyperlink" Target="https://playground.tensorflow.org/#activation=sigmoid&amp;batchSize=10&amp;dataset=circle&amp;regDataset=reg-plane&amp;learningRate=0.03&amp;regularizationRate=0&amp;noise=0&amp;networkShape=2,1&amp;seed=0.88059&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6" Type="http://schemas.openxmlformats.org/officeDocument/2006/relationships/image" Target="NUL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38.xml"/><Relationship Id="rId16"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png"/><Relationship Id="rId9"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NULL"/></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75.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76.xml"/><Relationship Id="rId1" Type="http://schemas.openxmlformats.org/officeDocument/2006/relationships/slideLayout" Target="../slideLayouts/slideLayout8.xm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77.xml"/><Relationship Id="rId1" Type="http://schemas.openxmlformats.org/officeDocument/2006/relationships/slideLayout" Target="../slideLayouts/slideLayout8.xm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685694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546303" y="2009901"/>
            <a:ext cx="6816725" cy="1908215"/>
          </a:xfrm>
          <a:prstGeom prst="rect">
            <a:avLst/>
          </a:prstGeom>
        </p:spPr>
        <p:txBody>
          <a:bodyPr vert="horz" wrap="square" lIns="0" tIns="0" rIns="0" bIns="0" rtlCol="0">
            <a:spAutoFit/>
          </a:bodyPr>
          <a:lstStyle/>
          <a:p>
            <a:pPr marL="12700">
              <a:lnSpc>
                <a:spcPct val="100000"/>
              </a:lnSpc>
            </a:pPr>
            <a:r>
              <a:rPr lang="en-GB" sz="3600" spc="-5" dirty="0">
                <a:solidFill>
                  <a:srgbClr val="B5121B"/>
                </a:solidFill>
                <a:latin typeface="Calibri"/>
                <a:cs typeface="Calibri"/>
              </a:rPr>
              <a:t>SCC</a:t>
            </a:r>
            <a:r>
              <a:rPr lang="en-GB" sz="3600" spc="10" dirty="0">
                <a:solidFill>
                  <a:srgbClr val="B5121B"/>
                </a:solidFill>
                <a:latin typeface="Calibri"/>
                <a:cs typeface="Calibri"/>
              </a:rPr>
              <a:t>.</a:t>
            </a:r>
            <a:r>
              <a:rPr lang="en-GB" sz="3600" spc="-25" dirty="0">
                <a:solidFill>
                  <a:srgbClr val="B5121B"/>
                </a:solidFill>
                <a:latin typeface="Calibri"/>
                <a:cs typeface="Calibri"/>
              </a:rPr>
              <a:t>361</a:t>
            </a:r>
            <a:r>
              <a:rPr lang="en-GB" sz="3600" spc="-10" dirty="0">
                <a:solidFill>
                  <a:srgbClr val="B5121B"/>
                </a:solidFill>
                <a:latin typeface="Calibri"/>
                <a:cs typeface="Calibri"/>
              </a:rPr>
              <a:t>:</a:t>
            </a:r>
            <a:r>
              <a:rPr lang="en-GB" sz="3600" spc="10" dirty="0">
                <a:solidFill>
                  <a:srgbClr val="B5121B"/>
                </a:solidFill>
                <a:latin typeface="Calibri"/>
                <a:cs typeface="Calibri"/>
              </a:rPr>
              <a:t> </a:t>
            </a:r>
            <a:r>
              <a:rPr lang="en-GB" sz="3600" dirty="0">
                <a:solidFill>
                  <a:srgbClr val="B5121B"/>
                </a:solidFill>
                <a:latin typeface="Calibri"/>
                <a:cs typeface="Calibri"/>
              </a:rPr>
              <a:t>Artificial Intelligence</a:t>
            </a:r>
          </a:p>
          <a:p>
            <a:pPr marL="12700">
              <a:lnSpc>
                <a:spcPct val="100000"/>
              </a:lnSpc>
            </a:pPr>
            <a:r>
              <a:rPr lang="en-GB" sz="2400" dirty="0">
                <a:solidFill>
                  <a:srgbClr val="B5121B"/>
                </a:solidFill>
                <a:latin typeface="Calibri"/>
                <a:cs typeface="Calibri"/>
              </a:rPr>
              <a:t>2024-2025</a:t>
            </a:r>
          </a:p>
          <a:p>
            <a:pPr marL="12700"/>
            <a:r>
              <a:rPr lang="en-GB" sz="2400" dirty="0">
                <a:solidFill>
                  <a:srgbClr val="B5121B"/>
                </a:solidFill>
                <a:latin typeface="Calibri"/>
                <a:cs typeface="Calibri"/>
              </a:rPr>
              <a:t>Week 09 – Lecture 1</a:t>
            </a:r>
            <a:endParaRPr lang="en-GB" sz="2400" dirty="0">
              <a:latin typeface="Calibri"/>
              <a:cs typeface="Calibri"/>
            </a:endParaRPr>
          </a:p>
          <a:p>
            <a:pPr marL="12700">
              <a:lnSpc>
                <a:spcPct val="100000"/>
              </a:lnSpc>
            </a:pPr>
            <a:endParaRPr sz="3600" dirty="0">
              <a:latin typeface="Calibri"/>
              <a:cs typeface="Calibri"/>
            </a:endParaRPr>
          </a:p>
        </p:txBody>
      </p:sp>
      <p:sp>
        <p:nvSpPr>
          <p:cNvPr id="6" name="TextBox 5">
            <a:extLst>
              <a:ext uri="{FF2B5EF4-FFF2-40B4-BE49-F238E27FC236}">
                <a16:creationId xmlns:a16="http://schemas.microsoft.com/office/drawing/2014/main" id="{B1C2807F-6EA3-4D20-90C4-0ACBA67513D6}"/>
              </a:ext>
            </a:extLst>
          </p:cNvPr>
          <p:cNvSpPr txBox="1"/>
          <p:nvPr/>
        </p:nvSpPr>
        <p:spPr>
          <a:xfrm>
            <a:off x="531063" y="4486870"/>
            <a:ext cx="8155737" cy="923330"/>
          </a:xfrm>
          <a:prstGeom prst="rect">
            <a:avLst/>
          </a:prstGeom>
          <a:noFill/>
        </p:spPr>
        <p:txBody>
          <a:bodyPr wrap="square" rtlCol="0">
            <a:spAutoFit/>
          </a:bodyPr>
          <a:lstStyle/>
          <a:p>
            <a:r>
              <a:rPr lang="en-GB" dirty="0"/>
              <a:t>Hossein Rahmani</a:t>
            </a:r>
          </a:p>
          <a:p>
            <a:r>
              <a:rPr lang="en-GB" dirty="0"/>
              <a:t>Prof. in Computer Vision and Machine Learning</a:t>
            </a:r>
          </a:p>
          <a:p>
            <a:r>
              <a:rPr lang="en-GB" dirty="0"/>
              <a:t>Email: </a:t>
            </a:r>
            <a:r>
              <a:rPr lang="en-GB" dirty="0" err="1"/>
              <a:t>h.rahmani@lancaster.ac.uk</a:t>
            </a:r>
            <a:endParaRPr lang="en-GB" dirty="0"/>
          </a:p>
        </p:txBody>
      </p:sp>
      <p:sp>
        <p:nvSpPr>
          <p:cNvPr id="7" name="Rectangle 6">
            <a:extLst>
              <a:ext uri="{FF2B5EF4-FFF2-40B4-BE49-F238E27FC236}">
                <a16:creationId xmlns:a16="http://schemas.microsoft.com/office/drawing/2014/main" id="{F4EF9613-08BA-413F-7BFE-8CFF0290F872}"/>
              </a:ext>
            </a:extLst>
          </p:cNvPr>
          <p:cNvSpPr/>
          <p:nvPr/>
        </p:nvSpPr>
        <p:spPr>
          <a:xfrm>
            <a:off x="558168" y="3810000"/>
            <a:ext cx="4059125" cy="541174"/>
          </a:xfrm>
          <a:prstGeom prst="rect">
            <a:avLst/>
          </a:prstGeom>
        </p:spPr>
        <p:txBody>
          <a:bodyPr wrap="none">
            <a:spAutoFit/>
          </a:bodyPr>
          <a:lstStyle/>
          <a:p>
            <a:pPr lvl="0">
              <a:lnSpc>
                <a:spcPts val="3500"/>
              </a:lnSpc>
              <a:spcBef>
                <a:spcPct val="0"/>
              </a:spcBef>
              <a:defRPr/>
            </a:pPr>
            <a:r>
              <a:rPr kumimoji="0" lang="en-US" sz="3200" b="1" i="0" u="none" strike="noStrike" kern="1200" cap="none" spc="0" normalizeH="0" baseline="0" noProof="0" dirty="0">
                <a:ln>
                  <a:noFill/>
                </a:ln>
                <a:solidFill>
                  <a:srgbClr val="B5121B"/>
                </a:solidFill>
                <a:effectLst/>
                <a:uLnTx/>
                <a:uFillTx/>
                <a:latin typeface="Calibri" pitchFamily="80" charset="0"/>
                <a:ea typeface="+mj-ea"/>
                <a:cs typeface="+mj-cs"/>
              </a:rPr>
              <a:t>Neural Networks Cont.</a:t>
            </a:r>
            <a:endParaRPr kumimoji="0" lang="en-GB" sz="3200" b="1" i="0" u="none" strike="noStrike" kern="1200" cap="none" spc="0" normalizeH="0" baseline="0" noProof="0" dirty="0">
              <a:ln>
                <a:noFill/>
              </a:ln>
              <a:solidFill>
                <a:srgbClr val="B5121B"/>
              </a:solidFill>
              <a:effectLst/>
              <a:uLnTx/>
              <a:uFillTx/>
              <a:latin typeface="+mj-lt"/>
              <a:ea typeface="+mj-ea"/>
              <a:cs typeface="+mj-cs"/>
            </a:endParaRPr>
          </a:p>
        </p:txBody>
      </p:sp>
    </p:spTree>
    <p:extLst>
      <p:ext uri="{BB962C8B-B14F-4D97-AF65-F5344CB8AC3E}">
        <p14:creationId xmlns:p14="http://schemas.microsoft.com/office/powerpoint/2010/main" val="29959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Multi-Class Cross-Entropy</a:t>
            </a:r>
          </a:p>
        </p:txBody>
      </p:sp>
      <p:grpSp>
        <p:nvGrpSpPr>
          <p:cNvPr id="20" name="Group 19"/>
          <p:cNvGrpSpPr/>
          <p:nvPr/>
        </p:nvGrpSpPr>
        <p:grpSpPr>
          <a:xfrm>
            <a:off x="5922990" y="3130048"/>
            <a:ext cx="3208311" cy="2459192"/>
            <a:chOff x="5922990" y="2415669"/>
            <a:chExt cx="3208311" cy="2459192"/>
          </a:xfrm>
        </p:grpSpPr>
        <mc:AlternateContent xmlns:mc="http://schemas.openxmlformats.org/markup-compatibility/2006" xmlns:a14="http://schemas.microsoft.com/office/drawing/2010/main">
          <mc:Choice Requires="a14">
            <p:sp>
              <p:nvSpPr>
                <p:cNvPr id="16" name="Rectangle 15"/>
                <p:cNvSpPr/>
                <p:nvPr/>
              </p:nvSpPr>
              <p:spPr>
                <a:xfrm>
                  <a:off x="6660232" y="3135443"/>
                  <a:ext cx="2203808" cy="90415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GB" b="0" i="1" smtClean="0">
                            <a:solidFill>
                              <a:schemeClr val="tx1"/>
                            </a:solidFill>
                            <a:latin typeface="Cambria Math" panose="02040503050406030204" pitchFamily="18" charset="0"/>
                          </a:rPr>
                          <m:t>−</m:t>
                        </m:r>
                        <m:nary>
                          <m:naryPr>
                            <m:chr m:val="∑"/>
                            <m:ctrlPr>
                              <a:rPr lang="en-GB" b="0" i="1" smtClean="0">
                                <a:solidFill>
                                  <a:schemeClr val="tx1"/>
                                </a:solidFill>
                                <a:latin typeface="Cambria Math" panose="02040503050406030204" pitchFamily="18" charset="0"/>
                              </a:rPr>
                            </m:ctrlPr>
                          </m:naryPr>
                          <m:sub>
                            <m:r>
                              <m:rPr>
                                <m:brk m:alnAt="23"/>
                              </m:rPr>
                              <a:rPr lang="en-GB" b="0" i="1" smtClean="0">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=1</m:t>
                            </m:r>
                          </m:sub>
                          <m:sup>
                            <m:r>
                              <a:rPr lang="en-GB" b="0" i="1" smtClean="0">
                                <a:solidFill>
                                  <a:schemeClr val="tx1"/>
                                </a:solidFill>
                                <a:latin typeface="Cambria Math" panose="02040503050406030204" pitchFamily="18" charset="0"/>
                              </a:rPr>
                              <m:t>𝑁</m:t>
                            </m:r>
                          </m:sup>
                          <m:e>
                            <m:nary>
                              <m:naryPr>
                                <m:chr m:val="∑"/>
                                <m:ctrlPr>
                                  <a:rPr lang="en-GB" b="0" i="1" smtClean="0">
                                    <a:solidFill>
                                      <a:schemeClr val="tx1"/>
                                    </a:solidFill>
                                    <a:latin typeface="Cambria Math" panose="02040503050406030204" pitchFamily="18" charset="0"/>
                                  </a:rPr>
                                </m:ctrlPr>
                              </m:naryPr>
                              <m:sub>
                                <m:r>
                                  <m:rPr>
                                    <m:brk m:alnAt="23"/>
                                  </m:rPr>
                                  <a:rPr lang="en-GB" b="0" i="1" smtClean="0">
                                    <a:solidFill>
                                      <a:schemeClr val="tx1"/>
                                    </a:solidFill>
                                    <a:latin typeface="Cambria Math" panose="02040503050406030204" pitchFamily="18" charset="0"/>
                                  </a:rPr>
                                  <m:t>𝑗</m:t>
                                </m:r>
                                <m:r>
                                  <a:rPr lang="en-GB" b="0" i="1" smtClean="0">
                                    <a:solidFill>
                                      <a:schemeClr val="tx1"/>
                                    </a:solidFill>
                                    <a:latin typeface="Cambria Math" panose="02040503050406030204" pitchFamily="18" charset="0"/>
                                  </a:rPr>
                                  <m:t>=1</m:t>
                                </m:r>
                              </m:sub>
                              <m:sup>
                                <m:r>
                                  <a:rPr lang="en-GB" b="0" i="1" smtClean="0">
                                    <a:solidFill>
                                      <a:schemeClr val="tx1"/>
                                    </a:solidFill>
                                    <a:latin typeface="Cambria Math" panose="02040503050406030204" pitchFamily="18" charset="0"/>
                                  </a:rPr>
                                  <m:t>𝐶</m:t>
                                </m:r>
                              </m:sup>
                              <m:e>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e>
                                    </m:d>
                                  </m:e>
                                </m:func>
                              </m:e>
                            </m:nary>
                          </m:e>
                        </m:nary>
                      </m:oMath>
                    </m:oMathPara>
                  </a14:m>
                  <a:endParaRPr lang="en-GB" b="1" dirty="0"/>
                </a:p>
              </p:txBody>
            </p:sp>
          </mc:Choice>
          <mc:Fallback xmlns="">
            <p:sp>
              <p:nvSpPr>
                <p:cNvPr id="16" name="Rectangle 15"/>
                <p:cNvSpPr>
                  <a:spLocks noRot="1" noChangeAspect="1" noMove="1" noResize="1" noEditPoints="1" noAdjustHandles="1" noChangeArrowheads="1" noChangeShapeType="1" noTextEdit="1"/>
                </p:cNvSpPr>
                <p:nvPr/>
              </p:nvSpPr>
              <p:spPr>
                <a:xfrm>
                  <a:off x="6660232" y="3135443"/>
                  <a:ext cx="2203808" cy="904158"/>
                </a:xfrm>
                <a:prstGeom prst="rect">
                  <a:avLst/>
                </a:prstGeom>
                <a:blipFill>
                  <a:blip r:embed="rId3"/>
                  <a:stretch>
                    <a:fillRect/>
                  </a:stretch>
                </a:blipFill>
              </p:spPr>
              <p:txBody>
                <a:bodyPr/>
                <a:lstStyle/>
                <a:p>
                  <a:r>
                    <a:rPr lang="en-GB">
                      <a:noFill/>
                    </a:rPr>
                    <a:t> </a:t>
                  </a:r>
                </a:p>
              </p:txBody>
            </p:sp>
          </mc:Fallback>
        </mc:AlternateContent>
        <p:sp>
          <p:nvSpPr>
            <p:cNvPr id="76" name="Rectangle 75">
              <a:extLst>
                <a:ext uri="{FF2B5EF4-FFF2-40B4-BE49-F238E27FC236}">
                  <a16:creationId xmlns:a16="http://schemas.microsoft.com/office/drawing/2014/main" id="{C4B6CEBF-501C-402F-B22D-DB731D57DE22}"/>
                </a:ext>
              </a:extLst>
            </p:cNvPr>
            <p:cNvSpPr/>
            <p:nvPr/>
          </p:nvSpPr>
          <p:spPr>
            <a:xfrm>
              <a:off x="5922990" y="2415669"/>
              <a:ext cx="1130438" cy="523220"/>
            </a:xfrm>
            <a:prstGeom prst="rect">
              <a:avLst/>
            </a:prstGeom>
          </p:spPr>
          <p:txBody>
            <a:bodyPr wrap="none">
              <a:spAutoFit/>
            </a:bodyPr>
            <a:lstStyle/>
            <a:p>
              <a:pPr algn="ctr"/>
              <a:r>
                <a:rPr kumimoji="1" lang="en-US" altLang="ko-KR" sz="1400" b="1" dirty="0">
                  <a:latin typeface="Arial" charset="0"/>
                  <a:ea typeface="굴림" charset="0"/>
                  <a:cs typeface="굴림" charset="0"/>
                </a:rPr>
                <a:t>Number of </a:t>
              </a:r>
            </a:p>
            <a:p>
              <a:pPr algn="ctr"/>
              <a:r>
                <a:rPr kumimoji="1" lang="en-US" altLang="ko-KR" sz="1400" b="1" dirty="0">
                  <a:latin typeface="Arial" charset="0"/>
                  <a:ea typeface="굴림" charset="0"/>
                  <a:cs typeface="굴림" charset="0"/>
                </a:rPr>
                <a:t>Samples</a:t>
              </a:r>
              <a:endParaRPr lang="en-AU" sz="1400" dirty="0"/>
            </a:p>
          </p:txBody>
        </p:sp>
        <p:cxnSp>
          <p:nvCxnSpPr>
            <p:cNvPr id="77" name="Straight Arrow Connector 76"/>
            <p:cNvCxnSpPr>
              <a:stCxn id="76" idx="2"/>
            </p:cNvCxnSpPr>
            <p:nvPr/>
          </p:nvCxnSpPr>
          <p:spPr>
            <a:xfrm>
              <a:off x="6488209" y="2938889"/>
              <a:ext cx="504367" cy="34526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4B6CEBF-501C-402F-B22D-DB731D57DE22}"/>
                </a:ext>
              </a:extLst>
            </p:cNvPr>
            <p:cNvSpPr/>
            <p:nvPr/>
          </p:nvSpPr>
          <p:spPr>
            <a:xfrm>
              <a:off x="7740352" y="2415669"/>
              <a:ext cx="1130438" cy="523220"/>
            </a:xfrm>
            <a:prstGeom prst="rect">
              <a:avLst/>
            </a:prstGeom>
          </p:spPr>
          <p:txBody>
            <a:bodyPr wrap="none">
              <a:spAutoFit/>
            </a:bodyPr>
            <a:lstStyle/>
            <a:p>
              <a:pPr algn="ctr"/>
              <a:r>
                <a:rPr kumimoji="1" lang="en-US" altLang="ko-KR" sz="1400" b="1" dirty="0">
                  <a:latin typeface="Arial" charset="0"/>
                  <a:ea typeface="굴림" charset="0"/>
                  <a:cs typeface="굴림" charset="0"/>
                </a:rPr>
                <a:t>Number of </a:t>
              </a:r>
            </a:p>
            <a:p>
              <a:pPr algn="ctr"/>
              <a:r>
                <a:rPr kumimoji="1" lang="en-US" sz="1400" b="1" dirty="0">
                  <a:latin typeface="Arial" charset="0"/>
                </a:rPr>
                <a:t>Classes</a:t>
              </a:r>
              <a:endParaRPr lang="en-AU" sz="1400" dirty="0"/>
            </a:p>
          </p:txBody>
        </p:sp>
        <p:cxnSp>
          <p:nvCxnSpPr>
            <p:cNvPr id="65" name="Straight Arrow Connector 64"/>
            <p:cNvCxnSpPr>
              <a:stCxn id="63" idx="2"/>
            </p:cNvCxnSpPr>
            <p:nvPr/>
          </p:nvCxnSpPr>
          <p:spPr>
            <a:xfrm flipH="1">
              <a:off x="7557795" y="2938889"/>
              <a:ext cx="747776" cy="34526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C4B6CEBF-501C-402F-B22D-DB731D57DE22}"/>
                    </a:ext>
                  </a:extLst>
                </p:cNvPr>
                <p:cNvSpPr/>
                <p:nvPr/>
              </p:nvSpPr>
              <p:spPr>
                <a:xfrm>
                  <a:off x="6024874" y="4136774"/>
                  <a:ext cx="3106427" cy="738087"/>
                </a:xfrm>
                <a:prstGeom prst="rect">
                  <a:avLst/>
                </a:prstGeom>
              </p:spPr>
              <p:txBody>
                <a:bodyPr wrap="none">
                  <a:spAutoFit/>
                </a:bodyPr>
                <a:lstStyle/>
                <a:p>
                  <a:pPr algn="ctr"/>
                  <a:r>
                    <a:rPr kumimoji="1" lang="en-US" altLang="ko-KR" sz="2000" b="1" dirty="0">
                      <a:latin typeface="Arial" charset="0"/>
                      <a:ea typeface="굴림" charset="0"/>
                      <a:cs typeface="굴림" charset="0"/>
                    </a:rPr>
                    <a:t>If </a:t>
                  </a:r>
                  <a14:m>
                    <m:oMath xmlns:m="http://schemas.openxmlformats.org/officeDocument/2006/math">
                      <m:sSup>
                        <m:sSupPr>
                          <m:ctrlPr>
                            <a:rPr kumimoji="1" lang="en-US" altLang="ko-KR" sz="2000" b="0" i="1" dirty="0" smtClean="0">
                              <a:latin typeface="Cambria Math" panose="02040503050406030204" pitchFamily="18" charset="0"/>
                            </a:rPr>
                          </m:ctrlPr>
                        </m:sSupPr>
                        <m:e>
                          <m:r>
                            <a:rPr kumimoji="1" lang="en-GB" altLang="ko-KR" sz="2000" b="0" i="1" dirty="0" smtClean="0">
                              <a:latin typeface="Cambria Math" panose="02040503050406030204" pitchFamily="18" charset="0"/>
                            </a:rPr>
                            <m:t>𝑖</m:t>
                          </m:r>
                        </m:e>
                        <m:sup>
                          <m:r>
                            <a:rPr kumimoji="1" lang="en-GB" altLang="ko-KR" sz="2000" b="0" i="1" dirty="0" smtClean="0">
                              <a:latin typeface="Cambria Math" panose="02040503050406030204" pitchFamily="18" charset="0"/>
                            </a:rPr>
                            <m:t>𝑡h</m:t>
                          </m:r>
                        </m:sup>
                      </m:sSup>
                    </m:oMath>
                  </a14:m>
                  <a:r>
                    <a:rPr kumimoji="1" lang="en-US" altLang="ko-KR" sz="2000" dirty="0">
                      <a:latin typeface="Arial" charset="0"/>
                      <a:ea typeface="굴림" charset="0"/>
                      <a:cs typeface="굴림" charset="0"/>
                    </a:rPr>
                    <a:t> </a:t>
                  </a:r>
                  <a:r>
                    <a:rPr kumimoji="1" lang="en-US" altLang="ko-KR" sz="2000" b="1" dirty="0">
                      <a:latin typeface="Arial" charset="0"/>
                      <a:ea typeface="굴림" charset="0"/>
                      <a:cs typeface="굴림" charset="0"/>
                    </a:rPr>
                    <a:t>sample belongs to </a:t>
                  </a:r>
                </a:p>
                <a:p>
                  <a:pPr algn="ctr"/>
                  <a:r>
                    <a:rPr kumimoji="1" lang="en-US" altLang="ko-KR" sz="2000" b="1" dirty="0">
                      <a:latin typeface="Arial" charset="0"/>
                      <a:ea typeface="굴림" charset="0"/>
                      <a:cs typeface="굴림" charset="0"/>
                    </a:rPr>
                    <a:t>class </a:t>
                  </a:r>
                  <a14:m>
                    <m:oMath xmlns:m="http://schemas.openxmlformats.org/officeDocument/2006/math">
                      <m:sSub>
                        <m:sSubPr>
                          <m:ctrlPr>
                            <a:rPr lang="en-GB" sz="2000" i="1">
                              <a:latin typeface="Cambria Math" panose="02040503050406030204" pitchFamily="18" charset="0"/>
                            </a:rPr>
                          </m:ctrlPr>
                        </m:sSubPr>
                        <m:e>
                          <m:r>
                            <a:rPr lang="en-GB" sz="2000" b="0" i="1">
                              <a:latin typeface="Cambria Math" panose="02040503050406030204" pitchFamily="18" charset="0"/>
                            </a:rPr>
                            <m:t>𝐶</m:t>
                          </m:r>
                        </m:e>
                        <m:sub>
                          <m:r>
                            <a:rPr lang="en-GB" sz="2000" b="0" i="1" smtClean="0">
                              <a:latin typeface="Cambria Math" panose="02040503050406030204" pitchFamily="18" charset="0"/>
                            </a:rPr>
                            <m:t>𝑗</m:t>
                          </m:r>
                        </m:sub>
                      </m:sSub>
                    </m:oMath>
                  </a14:m>
                  <a:r>
                    <a:rPr kumimoji="1" lang="en-US" altLang="ko-KR" sz="2000" b="1" dirty="0">
                      <a:latin typeface="Arial" charset="0"/>
                      <a:ea typeface="굴림" charset="0"/>
                      <a:cs typeface="굴림" charset="0"/>
                    </a:rPr>
                    <a:t>, then: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𝑖</m:t>
                          </m:r>
                          <m:r>
                            <a:rPr lang="en-GB" sz="2000" i="1">
                              <a:latin typeface="Cambria Math" panose="02040503050406030204" pitchFamily="18" charset="0"/>
                            </a:rPr>
                            <m:t>,</m:t>
                          </m:r>
                          <m:r>
                            <a:rPr lang="en-GB" sz="2000" i="1">
                              <a:latin typeface="Cambria Math" panose="02040503050406030204" pitchFamily="18" charset="0"/>
                            </a:rPr>
                            <m:t>𝑗</m:t>
                          </m:r>
                        </m:sub>
                      </m:sSub>
                      <m:r>
                        <a:rPr lang="en-GB" sz="2000" i="1">
                          <a:latin typeface="Cambria Math" panose="02040503050406030204" pitchFamily="18" charset="0"/>
                        </a:rPr>
                        <m:t>=1</m:t>
                      </m:r>
                    </m:oMath>
                  </a14:m>
                  <a:r>
                    <a:rPr kumimoji="1" lang="en-US" altLang="ko-KR" sz="2000" b="1" dirty="0">
                      <a:latin typeface="Arial" charset="0"/>
                      <a:ea typeface="굴림" charset="0"/>
                      <a:cs typeface="굴림" charset="0"/>
                    </a:rPr>
                    <a:t> </a:t>
                  </a:r>
                  <a:endParaRPr lang="en-AU" sz="2000" b="1" dirty="0"/>
                </a:p>
              </p:txBody>
            </p:sp>
          </mc:Choice>
          <mc:Fallback xmlns="">
            <p:sp>
              <p:nvSpPr>
                <p:cNvPr id="68" name="Rectangle 67">
                  <a:extLst>
                    <a:ext uri="{FF2B5EF4-FFF2-40B4-BE49-F238E27FC236}">
                      <a16:creationId xmlns:a16="http://schemas.microsoft.com/office/drawing/2014/main" id="{C4B6CEBF-501C-402F-B22D-DB731D57DE22}"/>
                    </a:ext>
                  </a:extLst>
                </p:cNvPr>
                <p:cNvSpPr>
                  <a:spLocks noRot="1" noChangeAspect="1" noMove="1" noResize="1" noEditPoints="1" noAdjustHandles="1" noChangeArrowheads="1" noChangeShapeType="1" noTextEdit="1"/>
                </p:cNvSpPr>
                <p:nvPr/>
              </p:nvSpPr>
              <p:spPr>
                <a:xfrm>
                  <a:off x="6024874" y="4136774"/>
                  <a:ext cx="3106427" cy="738087"/>
                </a:xfrm>
                <a:prstGeom prst="rect">
                  <a:avLst/>
                </a:prstGeom>
                <a:blipFill>
                  <a:blip r:embed="rId4"/>
                  <a:stretch>
                    <a:fillRect l="-1569" t="-4132" r="-1373" b="-10744"/>
                  </a:stretch>
                </a:blipFill>
              </p:spPr>
              <p:txBody>
                <a:bodyPr/>
                <a:lstStyle/>
                <a:p>
                  <a:r>
                    <a:rPr lang="en-GB">
                      <a:noFill/>
                    </a:rPr>
                    <a:t> </a:t>
                  </a:r>
                </a:p>
              </p:txBody>
            </p:sp>
          </mc:Fallback>
        </mc:AlternateContent>
      </p:grpSp>
      <p:grpSp>
        <p:nvGrpSpPr>
          <p:cNvPr id="71" name="Group 70"/>
          <p:cNvGrpSpPr/>
          <p:nvPr/>
        </p:nvGrpSpPr>
        <p:grpSpPr>
          <a:xfrm>
            <a:off x="-71944" y="2206518"/>
            <a:ext cx="5497035" cy="3967194"/>
            <a:chOff x="34782" y="2780928"/>
            <a:chExt cx="5497035" cy="3967194"/>
          </a:xfrm>
        </p:grpSpPr>
        <p:sp>
          <p:nvSpPr>
            <p:cNvPr id="73" name="Line 20"/>
            <p:cNvSpPr>
              <a:spLocks noChangeShapeType="1"/>
            </p:cNvSpPr>
            <p:nvPr/>
          </p:nvSpPr>
          <p:spPr bwMode="auto">
            <a:xfrm flipV="1">
              <a:off x="550493" y="3776038"/>
              <a:ext cx="2098871" cy="958550"/>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4" name="Line 21"/>
            <p:cNvSpPr>
              <a:spLocks noChangeShapeType="1"/>
            </p:cNvSpPr>
            <p:nvPr/>
          </p:nvSpPr>
          <p:spPr bwMode="auto">
            <a:xfrm>
              <a:off x="515566" y="4748082"/>
              <a:ext cx="2088756" cy="331363"/>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8" name="Line 23"/>
            <p:cNvSpPr>
              <a:spLocks noChangeShapeType="1"/>
            </p:cNvSpPr>
            <p:nvPr/>
          </p:nvSpPr>
          <p:spPr bwMode="auto">
            <a:xfrm flipV="1">
              <a:off x="515565" y="3817407"/>
              <a:ext cx="2119125" cy="1809352"/>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9" name="Line 24"/>
            <p:cNvSpPr>
              <a:spLocks noChangeShapeType="1"/>
            </p:cNvSpPr>
            <p:nvPr/>
          </p:nvSpPr>
          <p:spPr bwMode="auto">
            <a:xfrm flipV="1">
              <a:off x="564780" y="5093449"/>
              <a:ext cx="2047976" cy="541250"/>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82" name="Line 25"/>
            <p:cNvSpPr>
              <a:spLocks noChangeShapeType="1"/>
            </p:cNvSpPr>
            <p:nvPr/>
          </p:nvSpPr>
          <p:spPr bwMode="auto">
            <a:xfrm>
              <a:off x="548906" y="5634698"/>
              <a:ext cx="2033695" cy="662504"/>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83" name="Line 20">
              <a:extLst>
                <a:ext uri="{FF2B5EF4-FFF2-40B4-BE49-F238E27FC236}">
                  <a16:creationId xmlns:a16="http://schemas.microsoft.com/office/drawing/2014/main" id="{D1A46792-3FCA-46AB-BB39-6B010A4C49AD}"/>
                </a:ext>
              </a:extLst>
            </p:cNvPr>
            <p:cNvSpPr>
              <a:spLocks noChangeShapeType="1"/>
            </p:cNvSpPr>
            <p:nvPr/>
          </p:nvSpPr>
          <p:spPr bwMode="auto">
            <a:xfrm>
              <a:off x="550493" y="4748082"/>
              <a:ext cx="2030301" cy="1549120"/>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84" name="Text Box 7">
              <a:extLst>
                <a:ext uri="{FF2B5EF4-FFF2-40B4-BE49-F238E27FC236}">
                  <a16:creationId xmlns:a16="http://schemas.microsoft.com/office/drawing/2014/main" id="{22B25B2D-949E-4B19-944F-75C010FDDC43}"/>
                </a:ext>
              </a:extLst>
            </p:cNvPr>
            <p:cNvSpPr txBox="1">
              <a:spLocks noChangeArrowheads="1"/>
            </p:cNvSpPr>
            <p:nvPr/>
          </p:nvSpPr>
          <p:spPr bwMode="auto">
            <a:xfrm>
              <a:off x="150347" y="4495463"/>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1</a:t>
              </a:r>
              <a:endParaRPr kumimoji="1" lang="en-US" altLang="ko-KR" sz="1800" b="0" dirty="0">
                <a:latin typeface="Times New Roman" charset="0"/>
                <a:ea typeface="굴림" charset="0"/>
                <a:cs typeface="굴림" charset="0"/>
              </a:endParaRPr>
            </a:p>
          </p:txBody>
        </p:sp>
        <p:sp>
          <p:nvSpPr>
            <p:cNvPr id="85" name="Text Box 35">
              <a:extLst>
                <a:ext uri="{FF2B5EF4-FFF2-40B4-BE49-F238E27FC236}">
                  <a16:creationId xmlns:a16="http://schemas.microsoft.com/office/drawing/2014/main" id="{BA4A8913-1EDC-416B-8245-CF19349AE485}"/>
                </a:ext>
              </a:extLst>
            </p:cNvPr>
            <p:cNvSpPr txBox="1">
              <a:spLocks noChangeArrowheads="1"/>
            </p:cNvSpPr>
            <p:nvPr/>
          </p:nvSpPr>
          <p:spPr bwMode="auto">
            <a:xfrm>
              <a:off x="34782" y="3817408"/>
              <a:ext cx="781050" cy="6413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ko-KR" sz="1800" b="0" dirty="0">
                  <a:latin typeface="Arial" charset="0"/>
                  <a:ea typeface="굴림" charset="0"/>
                  <a:cs typeface="굴림" charset="0"/>
                </a:rPr>
                <a:t>Input</a:t>
              </a:r>
            </a:p>
            <a:p>
              <a:pPr>
                <a:defRPr/>
              </a:pPr>
              <a:r>
                <a:rPr kumimoji="1" lang="en-US" altLang="ko-KR" sz="1800" b="0" dirty="0">
                  <a:latin typeface="Arial" charset="0"/>
                  <a:ea typeface="굴림" charset="0"/>
                  <a:cs typeface="굴림" charset="0"/>
                </a:rPr>
                <a:t>signal</a:t>
              </a:r>
            </a:p>
          </p:txBody>
        </p:sp>
        <p:sp>
          <p:nvSpPr>
            <p:cNvPr id="86" name="Text Box 36">
              <a:extLst>
                <a:ext uri="{FF2B5EF4-FFF2-40B4-BE49-F238E27FC236}">
                  <a16:creationId xmlns:a16="http://schemas.microsoft.com/office/drawing/2014/main" id="{33BDCB43-3CB7-4C1B-A6D6-D852EA2B5307}"/>
                </a:ext>
              </a:extLst>
            </p:cNvPr>
            <p:cNvSpPr txBox="1">
              <a:spLocks noChangeArrowheads="1"/>
            </p:cNvSpPr>
            <p:nvPr/>
          </p:nvSpPr>
          <p:spPr bwMode="auto">
            <a:xfrm>
              <a:off x="1038648" y="3707579"/>
              <a:ext cx="1060450" cy="6413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ko-KR" sz="1800" b="0" dirty="0">
                  <a:latin typeface="Arial" charset="0"/>
                  <a:ea typeface="굴림" charset="0"/>
                  <a:cs typeface="굴림" charset="0"/>
                </a:rPr>
                <a:t>Synaptic</a:t>
              </a:r>
            </a:p>
            <a:p>
              <a:pPr>
                <a:defRPr/>
              </a:pPr>
              <a:r>
                <a:rPr kumimoji="1" lang="en-US" altLang="ko-KR" sz="1800" b="0" dirty="0">
                  <a:latin typeface="Arial" charset="0"/>
                  <a:ea typeface="굴림" charset="0"/>
                  <a:cs typeface="굴림" charset="0"/>
                </a:rPr>
                <a:t>weights</a:t>
              </a:r>
            </a:p>
          </p:txBody>
        </p:sp>
        <p:sp>
          <p:nvSpPr>
            <p:cNvPr id="87" name="Rectangle 86">
              <a:extLst>
                <a:ext uri="{FF2B5EF4-FFF2-40B4-BE49-F238E27FC236}">
                  <a16:creationId xmlns:a16="http://schemas.microsoft.com/office/drawing/2014/main" id="{40D9D9FF-11BC-4D9B-939C-9C4EB4BE7AD2}"/>
                </a:ext>
              </a:extLst>
            </p:cNvPr>
            <p:cNvSpPr/>
            <p:nvPr/>
          </p:nvSpPr>
          <p:spPr>
            <a:xfrm>
              <a:off x="892132" y="4335407"/>
              <a:ext cx="509883" cy="369332"/>
            </a:xfrm>
            <a:prstGeom prst="rect">
              <a:avLst/>
            </a:prstGeom>
          </p:spPr>
          <p:txBody>
            <a:bodyPr wrap="non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11</a:t>
              </a:r>
              <a:endParaRPr lang="en-GB" dirty="0">
                <a:solidFill>
                  <a:srgbClr val="FF0000"/>
                </a:solidFill>
              </a:endParaRPr>
            </a:p>
          </p:txBody>
        </p:sp>
        <p:sp>
          <p:nvSpPr>
            <p:cNvPr id="88" name="Text Box 7">
              <a:extLst>
                <a:ext uri="{FF2B5EF4-FFF2-40B4-BE49-F238E27FC236}">
                  <a16:creationId xmlns:a16="http://schemas.microsoft.com/office/drawing/2014/main" id="{90981118-616A-4AD7-8BFF-4B269971AE90}"/>
                </a:ext>
              </a:extLst>
            </p:cNvPr>
            <p:cNvSpPr txBox="1">
              <a:spLocks noChangeArrowheads="1"/>
            </p:cNvSpPr>
            <p:nvPr/>
          </p:nvSpPr>
          <p:spPr bwMode="auto">
            <a:xfrm>
              <a:off x="128437" y="5451340"/>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2</a:t>
              </a:r>
              <a:endParaRPr kumimoji="1" lang="en-US" altLang="ko-KR" sz="1800" b="0" dirty="0">
                <a:latin typeface="Times New Roman" charset="0"/>
                <a:ea typeface="굴림" charset="0"/>
                <a:cs typeface="굴림" charset="0"/>
              </a:endParaRPr>
            </a:p>
          </p:txBody>
        </p:sp>
        <p:grpSp>
          <p:nvGrpSpPr>
            <p:cNvPr id="89" name="Group 88"/>
            <p:cNvGrpSpPr/>
            <p:nvPr/>
          </p:nvGrpSpPr>
          <p:grpSpPr>
            <a:xfrm>
              <a:off x="2639131" y="3586193"/>
              <a:ext cx="504000" cy="504000"/>
              <a:chOff x="3884985" y="4010070"/>
              <a:chExt cx="504000" cy="504000"/>
            </a:xfrm>
          </p:grpSpPr>
          <p:sp>
            <p:nvSpPr>
              <p:cNvPr id="136" name="Oval 135"/>
              <p:cNvSpPr/>
              <p:nvPr/>
            </p:nvSpPr>
            <p:spPr>
              <a:xfrm>
                <a:off x="3884985" y="4010070"/>
                <a:ext cx="504000" cy="5040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p:cNvSpPr/>
              <p:nvPr/>
            </p:nvSpPr>
            <p:spPr>
              <a:xfrm>
                <a:off x="3976524" y="4068777"/>
                <a:ext cx="320922" cy="369332"/>
              </a:xfrm>
              <a:prstGeom prst="rect">
                <a:avLst/>
              </a:prstGeom>
            </p:spPr>
            <p:txBody>
              <a:bodyPr wrap="none">
                <a:spAutoFit/>
              </a:bodyPr>
              <a:lstStyle/>
              <a:p>
                <a:pPr>
                  <a:defRPr/>
                </a:pPr>
                <a:r>
                  <a:rPr kumimoji="1" lang="en-US" altLang="ko-KR" dirty="0">
                    <a:latin typeface="Arial" charset="0"/>
                    <a:ea typeface="굴림" charset="0"/>
                    <a:cs typeface="굴림" charset="0"/>
                    <a:sym typeface="Symbol" charset="0"/>
                  </a:rPr>
                  <a:t></a:t>
                </a:r>
                <a:endParaRPr kumimoji="1" lang="en-US" altLang="ko-KR" sz="1050" dirty="0">
                  <a:latin typeface="Arial" charset="0"/>
                  <a:ea typeface="굴림" charset="0"/>
                  <a:cs typeface="굴림" charset="0"/>
                </a:endParaRPr>
              </a:p>
            </p:txBody>
          </p:sp>
        </p:grpSp>
        <p:grpSp>
          <p:nvGrpSpPr>
            <p:cNvPr id="90" name="Group 89"/>
            <p:cNvGrpSpPr/>
            <p:nvPr/>
          </p:nvGrpSpPr>
          <p:grpSpPr>
            <a:xfrm>
              <a:off x="2618996" y="4844832"/>
              <a:ext cx="504000" cy="504000"/>
              <a:chOff x="3915140" y="4921362"/>
              <a:chExt cx="504000" cy="504000"/>
            </a:xfrm>
          </p:grpSpPr>
          <p:sp>
            <p:nvSpPr>
              <p:cNvPr id="134" name="Oval 133"/>
              <p:cNvSpPr/>
              <p:nvPr/>
            </p:nvSpPr>
            <p:spPr>
              <a:xfrm>
                <a:off x="3915140" y="4921362"/>
                <a:ext cx="504000" cy="5040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p:cNvSpPr/>
              <p:nvPr/>
            </p:nvSpPr>
            <p:spPr>
              <a:xfrm>
                <a:off x="4006679" y="4999873"/>
                <a:ext cx="320922" cy="369332"/>
              </a:xfrm>
              <a:prstGeom prst="rect">
                <a:avLst/>
              </a:prstGeom>
            </p:spPr>
            <p:txBody>
              <a:bodyPr wrap="none">
                <a:spAutoFit/>
              </a:bodyPr>
              <a:lstStyle/>
              <a:p>
                <a:pPr>
                  <a:defRPr/>
                </a:pPr>
                <a:r>
                  <a:rPr kumimoji="1" lang="en-US" altLang="ko-KR" dirty="0">
                    <a:latin typeface="Arial" charset="0"/>
                    <a:ea typeface="굴림" charset="0"/>
                    <a:cs typeface="굴림" charset="0"/>
                    <a:sym typeface="Symbol" charset="0"/>
                  </a:rPr>
                  <a:t></a:t>
                </a:r>
                <a:endParaRPr kumimoji="1" lang="en-US" altLang="ko-KR" sz="1050" dirty="0">
                  <a:latin typeface="Arial" charset="0"/>
                  <a:ea typeface="굴림" charset="0"/>
                  <a:cs typeface="굴림" charset="0"/>
                </a:endParaRPr>
              </a:p>
            </p:txBody>
          </p:sp>
        </p:grpSp>
        <p:grpSp>
          <p:nvGrpSpPr>
            <p:cNvPr id="91" name="Group 90"/>
            <p:cNvGrpSpPr/>
            <p:nvPr/>
          </p:nvGrpSpPr>
          <p:grpSpPr>
            <a:xfrm>
              <a:off x="2588841" y="6093352"/>
              <a:ext cx="504000" cy="504000"/>
              <a:chOff x="3884985" y="5712597"/>
              <a:chExt cx="504000" cy="504000"/>
            </a:xfrm>
          </p:grpSpPr>
          <p:sp>
            <p:nvSpPr>
              <p:cNvPr id="132" name="Oval 131"/>
              <p:cNvSpPr/>
              <p:nvPr/>
            </p:nvSpPr>
            <p:spPr>
              <a:xfrm>
                <a:off x="3884985" y="5712597"/>
                <a:ext cx="504000" cy="5040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p:cNvSpPr/>
              <p:nvPr/>
            </p:nvSpPr>
            <p:spPr>
              <a:xfrm>
                <a:off x="3983106" y="5785697"/>
                <a:ext cx="320922" cy="369332"/>
              </a:xfrm>
              <a:prstGeom prst="rect">
                <a:avLst/>
              </a:prstGeom>
            </p:spPr>
            <p:txBody>
              <a:bodyPr wrap="none">
                <a:spAutoFit/>
              </a:bodyPr>
              <a:lstStyle/>
              <a:p>
                <a:pPr>
                  <a:defRPr/>
                </a:pPr>
                <a:r>
                  <a:rPr kumimoji="1" lang="en-US" altLang="ko-KR" dirty="0">
                    <a:latin typeface="Arial" charset="0"/>
                    <a:ea typeface="굴림" charset="0"/>
                    <a:cs typeface="굴림" charset="0"/>
                    <a:sym typeface="Symbol" charset="0"/>
                  </a:rPr>
                  <a:t></a:t>
                </a:r>
                <a:endParaRPr kumimoji="1" lang="en-US" altLang="ko-KR" sz="1050" dirty="0">
                  <a:latin typeface="Arial" charset="0"/>
                  <a:ea typeface="굴림" charset="0"/>
                  <a:cs typeface="굴림" charset="0"/>
                </a:endParaRPr>
              </a:p>
            </p:txBody>
          </p:sp>
        </p:grpSp>
        <p:sp>
          <p:nvSpPr>
            <p:cNvPr id="92" name="Rectangle 91">
              <a:extLst>
                <a:ext uri="{FF2B5EF4-FFF2-40B4-BE49-F238E27FC236}">
                  <a16:creationId xmlns:a16="http://schemas.microsoft.com/office/drawing/2014/main" id="{40D9D9FF-11BC-4D9B-939C-9C4EB4BE7AD2}"/>
                </a:ext>
              </a:extLst>
            </p:cNvPr>
            <p:cNvSpPr/>
            <p:nvPr/>
          </p:nvSpPr>
          <p:spPr>
            <a:xfrm>
              <a:off x="794777" y="4623380"/>
              <a:ext cx="521297" cy="369332"/>
            </a:xfrm>
            <a:prstGeom prst="rect">
              <a:avLst/>
            </a:prstGeom>
          </p:spPr>
          <p:txBody>
            <a:bodyPr wrap="non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12</a:t>
              </a:r>
              <a:endParaRPr lang="en-GB" dirty="0">
                <a:solidFill>
                  <a:srgbClr val="FF0000"/>
                </a:solidFill>
              </a:endParaRPr>
            </a:p>
          </p:txBody>
        </p:sp>
        <p:sp>
          <p:nvSpPr>
            <p:cNvPr id="93" name="Rectangle 92">
              <a:extLst>
                <a:ext uri="{FF2B5EF4-FFF2-40B4-BE49-F238E27FC236}">
                  <a16:creationId xmlns:a16="http://schemas.microsoft.com/office/drawing/2014/main" id="{40D9D9FF-11BC-4D9B-939C-9C4EB4BE7AD2}"/>
                </a:ext>
              </a:extLst>
            </p:cNvPr>
            <p:cNvSpPr/>
            <p:nvPr/>
          </p:nvSpPr>
          <p:spPr>
            <a:xfrm>
              <a:off x="531540" y="4815985"/>
              <a:ext cx="521297" cy="369332"/>
            </a:xfrm>
            <a:prstGeom prst="rect">
              <a:avLst/>
            </a:prstGeom>
          </p:spPr>
          <p:txBody>
            <a:bodyPr wrap="non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13</a:t>
              </a:r>
              <a:endParaRPr lang="en-GB" dirty="0">
                <a:solidFill>
                  <a:srgbClr val="FF0000"/>
                </a:solidFill>
              </a:endParaRPr>
            </a:p>
          </p:txBody>
        </p:sp>
        <p:sp>
          <p:nvSpPr>
            <p:cNvPr id="94" name="Rectangle 93">
              <a:extLst>
                <a:ext uri="{FF2B5EF4-FFF2-40B4-BE49-F238E27FC236}">
                  <a16:creationId xmlns:a16="http://schemas.microsoft.com/office/drawing/2014/main" id="{40D9D9FF-11BC-4D9B-939C-9C4EB4BE7AD2}"/>
                </a:ext>
              </a:extLst>
            </p:cNvPr>
            <p:cNvSpPr/>
            <p:nvPr/>
          </p:nvSpPr>
          <p:spPr>
            <a:xfrm>
              <a:off x="583805" y="5163366"/>
              <a:ext cx="521297" cy="369332"/>
            </a:xfrm>
            <a:prstGeom prst="rect">
              <a:avLst/>
            </a:prstGeom>
          </p:spPr>
          <p:txBody>
            <a:bodyPr wrap="non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21</a:t>
              </a:r>
              <a:endParaRPr lang="en-GB" dirty="0">
                <a:solidFill>
                  <a:srgbClr val="FF0000"/>
                </a:solidFill>
              </a:endParaRPr>
            </a:p>
          </p:txBody>
        </p:sp>
        <p:sp>
          <p:nvSpPr>
            <p:cNvPr id="95" name="Rectangle 94">
              <a:extLst>
                <a:ext uri="{FF2B5EF4-FFF2-40B4-BE49-F238E27FC236}">
                  <a16:creationId xmlns:a16="http://schemas.microsoft.com/office/drawing/2014/main" id="{40D9D9FF-11BC-4D9B-939C-9C4EB4BE7AD2}"/>
                </a:ext>
              </a:extLst>
            </p:cNvPr>
            <p:cNvSpPr/>
            <p:nvPr/>
          </p:nvSpPr>
          <p:spPr>
            <a:xfrm>
              <a:off x="930285" y="5340093"/>
              <a:ext cx="521297" cy="369332"/>
            </a:xfrm>
            <a:prstGeom prst="rect">
              <a:avLst/>
            </a:prstGeom>
          </p:spPr>
          <p:txBody>
            <a:bodyPr wrap="non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22</a:t>
              </a:r>
              <a:endParaRPr lang="en-GB" dirty="0">
                <a:solidFill>
                  <a:srgbClr val="FF0000"/>
                </a:solidFill>
              </a:endParaRPr>
            </a:p>
          </p:txBody>
        </p:sp>
        <p:sp>
          <p:nvSpPr>
            <p:cNvPr id="96" name="Rectangle 95">
              <a:extLst>
                <a:ext uri="{FF2B5EF4-FFF2-40B4-BE49-F238E27FC236}">
                  <a16:creationId xmlns:a16="http://schemas.microsoft.com/office/drawing/2014/main" id="{40D9D9FF-11BC-4D9B-939C-9C4EB4BE7AD2}"/>
                </a:ext>
              </a:extLst>
            </p:cNvPr>
            <p:cNvSpPr/>
            <p:nvPr/>
          </p:nvSpPr>
          <p:spPr>
            <a:xfrm>
              <a:off x="815832" y="5607314"/>
              <a:ext cx="521297" cy="369332"/>
            </a:xfrm>
            <a:prstGeom prst="rect">
              <a:avLst/>
            </a:prstGeom>
          </p:spPr>
          <p:txBody>
            <a:bodyPr wrap="non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23</a:t>
              </a:r>
              <a:endParaRPr lang="en-GB" dirty="0">
                <a:solidFill>
                  <a:srgbClr val="FF0000"/>
                </a:solidFill>
              </a:endParaRPr>
            </a:p>
          </p:txBody>
        </p:sp>
        <p:grpSp>
          <p:nvGrpSpPr>
            <p:cNvPr id="97" name="Group 96"/>
            <p:cNvGrpSpPr/>
            <p:nvPr/>
          </p:nvGrpSpPr>
          <p:grpSpPr>
            <a:xfrm>
              <a:off x="2790814" y="2780928"/>
              <a:ext cx="821603" cy="805265"/>
              <a:chOff x="10446663" y="2272987"/>
              <a:chExt cx="821603" cy="805265"/>
            </a:xfrm>
          </p:grpSpPr>
          <mc:AlternateContent xmlns:mc="http://schemas.openxmlformats.org/markup-compatibility/2006" xmlns:a14="http://schemas.microsoft.com/office/drawing/2010/main">
            <mc:Choice Requires="a14">
              <p:sp>
                <p:nvSpPr>
                  <p:cNvPr id="127" name="Text Box 27">
                    <a:extLst>
                      <a:ext uri="{FF2B5EF4-FFF2-40B4-BE49-F238E27FC236}">
                        <a16:creationId xmlns:a16="http://schemas.microsoft.com/office/drawing/2014/main" id="{FC3F1D79-3F7E-4E20-960F-A5EAD6C55119}"/>
                      </a:ext>
                    </a:extLst>
                  </p:cNvPr>
                  <p:cNvSpPr txBox="1">
                    <a:spLocks noChangeArrowheads="1"/>
                  </p:cNvSpPr>
                  <p:nvPr/>
                </p:nvSpPr>
                <p:spPr bwMode="auto">
                  <a:xfrm>
                    <a:off x="10634759" y="2414040"/>
                    <a:ext cx="633507"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Para xmlns:m="http://schemas.openxmlformats.org/officeDocument/2006/math">
                        <m:oMathParaPr>
                          <m:jc m:val="centerGroup"/>
                        </m:oMathParaPr>
                        <m:oMath xmlns:m="http://schemas.openxmlformats.org/officeDocument/2006/math">
                          <m:sSub>
                            <m:sSubPr>
                              <m:ctrlPr>
                                <a:rPr kumimoji="1" lang="en-US" altLang="ko-KR" sz="1800" b="0" i="1" smtClean="0">
                                  <a:solidFill>
                                    <a:srgbClr val="FF0000"/>
                                  </a:solidFill>
                                  <a:latin typeface="Cambria Math" panose="02040503050406030204" pitchFamily="18" charset="0"/>
                                </a:rPr>
                              </m:ctrlPr>
                            </m:sSubPr>
                            <m:e>
                              <m:r>
                                <a:rPr kumimoji="1" lang="en-GB" altLang="ko-KR" sz="1800" b="0" i="1" smtClean="0">
                                  <a:solidFill>
                                    <a:srgbClr val="FF0000"/>
                                  </a:solidFill>
                                  <a:latin typeface="Cambria Math" panose="02040503050406030204" pitchFamily="18" charset="0"/>
                                </a:rPr>
                                <m:t>𝑏</m:t>
                              </m:r>
                            </m:e>
                            <m:sub>
                              <m:r>
                                <a:rPr kumimoji="1" lang="en-GB" altLang="ko-KR" sz="1800" b="0" i="1" smtClean="0">
                                  <a:solidFill>
                                    <a:srgbClr val="FF0000"/>
                                  </a:solidFill>
                                  <a:latin typeface="Cambria Math" panose="02040503050406030204" pitchFamily="18" charset="0"/>
                                </a:rPr>
                                <m:t>1</m:t>
                              </m:r>
                            </m:sub>
                          </m:sSub>
                        </m:oMath>
                      </m:oMathPara>
                    </a14:m>
                    <a:endParaRPr kumimoji="1" lang="en-US" altLang="ko-KR" sz="1800" b="0" dirty="0">
                      <a:latin typeface="Arial" charset="0"/>
                      <a:ea typeface="굴림" charset="0"/>
                      <a:cs typeface="굴림" charset="0"/>
                    </a:endParaRPr>
                  </a:p>
                </p:txBody>
              </p:sp>
            </mc:Choice>
            <mc:Fallback xmlns="">
              <p:sp>
                <p:nvSpPr>
                  <p:cNvPr id="127" name="Text Box 27">
                    <a:extLst>
                      <a:ext uri="{FF2B5EF4-FFF2-40B4-BE49-F238E27FC236}">
                        <a16:creationId xmlns:a16="http://schemas.microsoft.com/office/drawing/2014/main" id="{FC3F1D79-3F7E-4E20-960F-A5EAD6C55119}"/>
                      </a:ext>
                    </a:extLst>
                  </p:cNvPr>
                  <p:cNvSpPr txBox="1">
                    <a:spLocks noRot="1" noChangeAspect="1" noMove="1" noResize="1" noEditPoints="1" noAdjustHandles="1" noChangeArrowheads="1" noChangeShapeType="1" noTextEdit="1"/>
                  </p:cNvSpPr>
                  <p:nvPr/>
                </p:nvSpPr>
                <p:spPr bwMode="auto">
                  <a:xfrm>
                    <a:off x="10634759" y="2414040"/>
                    <a:ext cx="633507" cy="646331"/>
                  </a:xfrm>
                  <a:prstGeom prst="rect">
                    <a:avLst/>
                  </a:prstGeom>
                  <a:blipFill>
                    <a:blip r:embed="rId5"/>
                    <a:stretch>
                      <a:fillRect l="-7692" t="-4717" r="-8654"/>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grpSp>
            <p:nvGrpSpPr>
              <p:cNvPr id="128" name="Group 24">
                <a:extLst>
                  <a:ext uri="{FF2B5EF4-FFF2-40B4-BE49-F238E27FC236}">
                    <a16:creationId xmlns:a16="http://schemas.microsoft.com/office/drawing/2014/main" id="{B5E620E9-C430-4DA9-B692-B9CE0C738DBB}"/>
                  </a:ext>
                </a:extLst>
              </p:cNvPr>
              <p:cNvGrpSpPr>
                <a:grpSpLocks/>
              </p:cNvGrpSpPr>
              <p:nvPr/>
            </p:nvGrpSpPr>
            <p:grpSpPr bwMode="auto">
              <a:xfrm>
                <a:off x="10532585" y="2590631"/>
                <a:ext cx="63972" cy="487621"/>
                <a:chOff x="2643" y="3171"/>
                <a:chExt cx="96" cy="477"/>
              </a:xfrm>
            </p:grpSpPr>
            <p:sp>
              <p:nvSpPr>
                <p:cNvPr id="130" name="Oval 25">
                  <a:extLst>
                    <a:ext uri="{FF2B5EF4-FFF2-40B4-BE49-F238E27FC236}">
                      <a16:creationId xmlns:a16="http://schemas.microsoft.com/office/drawing/2014/main" id="{BCF726E2-C216-4CB7-8206-522923FBF717}"/>
                    </a:ext>
                  </a:extLst>
                </p:cNvPr>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31" name="Line 26">
                  <a:extLst>
                    <a:ext uri="{FF2B5EF4-FFF2-40B4-BE49-F238E27FC236}">
                      <a16:creationId xmlns:a16="http://schemas.microsoft.com/office/drawing/2014/main" id="{8CC7487A-C583-43A6-8D11-D5FC126D30C4}"/>
                    </a:ext>
                  </a:extLst>
                </p:cNvPr>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p:sp>
            <p:nvSpPr>
              <p:cNvPr id="129" name="Text Box 7">
                <a:extLst>
                  <a:ext uri="{FF2B5EF4-FFF2-40B4-BE49-F238E27FC236}">
                    <a16:creationId xmlns:a16="http://schemas.microsoft.com/office/drawing/2014/main" id="{7AE77B3D-38BF-4A9D-9EEE-D5DE5939826E}"/>
                  </a:ext>
                </a:extLst>
              </p:cNvPr>
              <p:cNvSpPr txBox="1">
                <a:spLocks noChangeArrowheads="1"/>
              </p:cNvSpPr>
              <p:nvPr/>
            </p:nvSpPr>
            <p:spPr bwMode="auto">
              <a:xfrm>
                <a:off x="10446663" y="2272987"/>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grpSp>
        <p:grpSp>
          <p:nvGrpSpPr>
            <p:cNvPr id="98" name="Group 97"/>
            <p:cNvGrpSpPr/>
            <p:nvPr/>
          </p:nvGrpSpPr>
          <p:grpSpPr>
            <a:xfrm>
              <a:off x="2739168" y="4030365"/>
              <a:ext cx="821603" cy="805265"/>
              <a:chOff x="10446663" y="2272987"/>
              <a:chExt cx="821603" cy="805265"/>
            </a:xfrm>
          </p:grpSpPr>
          <mc:AlternateContent xmlns:mc="http://schemas.openxmlformats.org/markup-compatibility/2006" xmlns:a14="http://schemas.microsoft.com/office/drawing/2010/main">
            <mc:Choice Requires="a14">
              <p:sp>
                <p:nvSpPr>
                  <p:cNvPr id="122" name="Text Box 27">
                    <a:extLst>
                      <a:ext uri="{FF2B5EF4-FFF2-40B4-BE49-F238E27FC236}">
                        <a16:creationId xmlns:a16="http://schemas.microsoft.com/office/drawing/2014/main" id="{FC3F1D79-3F7E-4E20-960F-A5EAD6C55119}"/>
                      </a:ext>
                    </a:extLst>
                  </p:cNvPr>
                  <p:cNvSpPr txBox="1">
                    <a:spLocks noChangeArrowheads="1"/>
                  </p:cNvSpPr>
                  <p:nvPr/>
                </p:nvSpPr>
                <p:spPr bwMode="auto">
                  <a:xfrm>
                    <a:off x="10634759" y="2414040"/>
                    <a:ext cx="633507"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Para xmlns:m="http://schemas.openxmlformats.org/officeDocument/2006/math">
                        <m:oMathParaPr>
                          <m:jc m:val="centerGroup"/>
                        </m:oMathParaPr>
                        <m:oMath xmlns:m="http://schemas.openxmlformats.org/officeDocument/2006/math">
                          <m:sSub>
                            <m:sSubPr>
                              <m:ctrlPr>
                                <a:rPr kumimoji="1" lang="en-US" altLang="ko-KR" sz="1800" b="0" i="1" smtClean="0">
                                  <a:solidFill>
                                    <a:srgbClr val="FF0000"/>
                                  </a:solidFill>
                                  <a:latin typeface="Cambria Math" panose="02040503050406030204" pitchFamily="18" charset="0"/>
                                </a:rPr>
                              </m:ctrlPr>
                            </m:sSubPr>
                            <m:e>
                              <m:r>
                                <a:rPr kumimoji="1" lang="en-GB" altLang="ko-KR" sz="1800" b="0" i="1" smtClean="0">
                                  <a:solidFill>
                                    <a:srgbClr val="FF0000"/>
                                  </a:solidFill>
                                  <a:latin typeface="Cambria Math" panose="02040503050406030204" pitchFamily="18" charset="0"/>
                                </a:rPr>
                                <m:t>𝑏</m:t>
                              </m:r>
                            </m:e>
                            <m:sub>
                              <m:r>
                                <a:rPr kumimoji="1" lang="en-GB" altLang="ko-KR" sz="1800" b="0" i="1" smtClean="0">
                                  <a:solidFill>
                                    <a:srgbClr val="FF0000"/>
                                  </a:solidFill>
                                  <a:latin typeface="Cambria Math" panose="02040503050406030204" pitchFamily="18" charset="0"/>
                                </a:rPr>
                                <m:t>2</m:t>
                              </m:r>
                            </m:sub>
                          </m:sSub>
                        </m:oMath>
                      </m:oMathPara>
                    </a14:m>
                    <a:endParaRPr kumimoji="1" lang="en-US" altLang="ko-KR" sz="1800" b="0" dirty="0">
                      <a:latin typeface="Arial" charset="0"/>
                      <a:ea typeface="굴림" charset="0"/>
                      <a:cs typeface="굴림" charset="0"/>
                    </a:endParaRPr>
                  </a:p>
                </p:txBody>
              </p:sp>
            </mc:Choice>
            <mc:Fallback xmlns="">
              <p:sp>
                <p:nvSpPr>
                  <p:cNvPr id="122" name="Text Box 27">
                    <a:extLst>
                      <a:ext uri="{FF2B5EF4-FFF2-40B4-BE49-F238E27FC236}">
                        <a16:creationId xmlns:a16="http://schemas.microsoft.com/office/drawing/2014/main" id="{FC3F1D79-3F7E-4E20-960F-A5EAD6C55119}"/>
                      </a:ext>
                    </a:extLst>
                  </p:cNvPr>
                  <p:cNvSpPr txBox="1">
                    <a:spLocks noRot="1" noChangeAspect="1" noMove="1" noResize="1" noEditPoints="1" noAdjustHandles="1" noChangeArrowheads="1" noChangeShapeType="1" noTextEdit="1"/>
                  </p:cNvSpPr>
                  <p:nvPr/>
                </p:nvSpPr>
                <p:spPr bwMode="auto">
                  <a:xfrm>
                    <a:off x="10634759" y="2414040"/>
                    <a:ext cx="633507" cy="646331"/>
                  </a:xfrm>
                  <a:prstGeom prst="rect">
                    <a:avLst/>
                  </a:prstGeom>
                  <a:blipFill>
                    <a:blip r:embed="rId6"/>
                    <a:stretch>
                      <a:fillRect l="-8654" t="-4717" r="-7692"/>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grpSp>
            <p:nvGrpSpPr>
              <p:cNvPr id="123" name="Group 24">
                <a:extLst>
                  <a:ext uri="{FF2B5EF4-FFF2-40B4-BE49-F238E27FC236}">
                    <a16:creationId xmlns:a16="http://schemas.microsoft.com/office/drawing/2014/main" id="{B5E620E9-C430-4DA9-B692-B9CE0C738DBB}"/>
                  </a:ext>
                </a:extLst>
              </p:cNvPr>
              <p:cNvGrpSpPr>
                <a:grpSpLocks/>
              </p:cNvGrpSpPr>
              <p:nvPr/>
            </p:nvGrpSpPr>
            <p:grpSpPr bwMode="auto">
              <a:xfrm>
                <a:off x="10532585" y="2590631"/>
                <a:ext cx="63972" cy="487621"/>
                <a:chOff x="2643" y="3171"/>
                <a:chExt cx="96" cy="477"/>
              </a:xfrm>
            </p:grpSpPr>
            <p:sp>
              <p:nvSpPr>
                <p:cNvPr id="125" name="Oval 25">
                  <a:extLst>
                    <a:ext uri="{FF2B5EF4-FFF2-40B4-BE49-F238E27FC236}">
                      <a16:creationId xmlns:a16="http://schemas.microsoft.com/office/drawing/2014/main" id="{BCF726E2-C216-4CB7-8206-522923FBF717}"/>
                    </a:ext>
                  </a:extLst>
                </p:cNvPr>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26" name="Line 26">
                  <a:extLst>
                    <a:ext uri="{FF2B5EF4-FFF2-40B4-BE49-F238E27FC236}">
                      <a16:creationId xmlns:a16="http://schemas.microsoft.com/office/drawing/2014/main" id="{8CC7487A-C583-43A6-8D11-D5FC126D30C4}"/>
                    </a:ext>
                  </a:extLst>
                </p:cNvPr>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p:sp>
            <p:nvSpPr>
              <p:cNvPr id="124" name="Text Box 7">
                <a:extLst>
                  <a:ext uri="{FF2B5EF4-FFF2-40B4-BE49-F238E27FC236}">
                    <a16:creationId xmlns:a16="http://schemas.microsoft.com/office/drawing/2014/main" id="{7AE77B3D-38BF-4A9D-9EEE-D5DE5939826E}"/>
                  </a:ext>
                </a:extLst>
              </p:cNvPr>
              <p:cNvSpPr txBox="1">
                <a:spLocks noChangeArrowheads="1"/>
              </p:cNvSpPr>
              <p:nvPr/>
            </p:nvSpPr>
            <p:spPr bwMode="auto">
              <a:xfrm>
                <a:off x="10446663" y="2272987"/>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grpSp>
        <p:grpSp>
          <p:nvGrpSpPr>
            <p:cNvPr id="99" name="Group 98"/>
            <p:cNvGrpSpPr/>
            <p:nvPr/>
          </p:nvGrpSpPr>
          <p:grpSpPr>
            <a:xfrm>
              <a:off x="2726230" y="5308218"/>
              <a:ext cx="821603" cy="805265"/>
              <a:chOff x="10446663" y="2272987"/>
              <a:chExt cx="821603" cy="805265"/>
            </a:xfrm>
          </p:grpSpPr>
          <mc:AlternateContent xmlns:mc="http://schemas.openxmlformats.org/markup-compatibility/2006" xmlns:a14="http://schemas.microsoft.com/office/drawing/2010/main">
            <mc:Choice Requires="a14">
              <p:sp>
                <p:nvSpPr>
                  <p:cNvPr id="117" name="Text Box 27">
                    <a:extLst>
                      <a:ext uri="{FF2B5EF4-FFF2-40B4-BE49-F238E27FC236}">
                        <a16:creationId xmlns:a16="http://schemas.microsoft.com/office/drawing/2014/main" id="{FC3F1D79-3F7E-4E20-960F-A5EAD6C55119}"/>
                      </a:ext>
                    </a:extLst>
                  </p:cNvPr>
                  <p:cNvSpPr txBox="1">
                    <a:spLocks noChangeArrowheads="1"/>
                  </p:cNvSpPr>
                  <p:nvPr/>
                </p:nvSpPr>
                <p:spPr bwMode="auto">
                  <a:xfrm>
                    <a:off x="10634759" y="2414040"/>
                    <a:ext cx="633507"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Para xmlns:m="http://schemas.openxmlformats.org/officeDocument/2006/math">
                        <m:oMathParaPr>
                          <m:jc m:val="centerGroup"/>
                        </m:oMathParaPr>
                        <m:oMath xmlns:m="http://schemas.openxmlformats.org/officeDocument/2006/math">
                          <m:sSub>
                            <m:sSubPr>
                              <m:ctrlPr>
                                <a:rPr kumimoji="1" lang="en-US" altLang="ko-KR" sz="1800" b="0" i="1" smtClean="0">
                                  <a:solidFill>
                                    <a:srgbClr val="FF0000"/>
                                  </a:solidFill>
                                  <a:latin typeface="Cambria Math" panose="02040503050406030204" pitchFamily="18" charset="0"/>
                                </a:rPr>
                              </m:ctrlPr>
                            </m:sSubPr>
                            <m:e>
                              <m:r>
                                <a:rPr kumimoji="1" lang="en-GB" altLang="ko-KR" sz="1800" b="0" i="1" smtClean="0">
                                  <a:solidFill>
                                    <a:srgbClr val="FF0000"/>
                                  </a:solidFill>
                                  <a:latin typeface="Cambria Math" panose="02040503050406030204" pitchFamily="18" charset="0"/>
                                </a:rPr>
                                <m:t>𝑏</m:t>
                              </m:r>
                            </m:e>
                            <m:sub>
                              <m:r>
                                <a:rPr kumimoji="1" lang="en-GB" altLang="ko-KR" sz="1800" b="0" i="1" smtClean="0">
                                  <a:solidFill>
                                    <a:srgbClr val="FF0000"/>
                                  </a:solidFill>
                                  <a:latin typeface="Cambria Math" panose="02040503050406030204" pitchFamily="18" charset="0"/>
                                </a:rPr>
                                <m:t>3</m:t>
                              </m:r>
                            </m:sub>
                          </m:sSub>
                        </m:oMath>
                      </m:oMathPara>
                    </a14:m>
                    <a:endParaRPr kumimoji="1" lang="en-US" altLang="ko-KR" sz="1800" b="0" dirty="0">
                      <a:latin typeface="Arial" charset="0"/>
                      <a:ea typeface="굴림" charset="0"/>
                      <a:cs typeface="굴림" charset="0"/>
                    </a:endParaRPr>
                  </a:p>
                </p:txBody>
              </p:sp>
            </mc:Choice>
            <mc:Fallback xmlns="">
              <p:sp>
                <p:nvSpPr>
                  <p:cNvPr id="117" name="Text Box 27">
                    <a:extLst>
                      <a:ext uri="{FF2B5EF4-FFF2-40B4-BE49-F238E27FC236}">
                        <a16:creationId xmlns:a16="http://schemas.microsoft.com/office/drawing/2014/main" id="{FC3F1D79-3F7E-4E20-960F-A5EAD6C55119}"/>
                      </a:ext>
                    </a:extLst>
                  </p:cNvPr>
                  <p:cNvSpPr txBox="1">
                    <a:spLocks noRot="1" noChangeAspect="1" noMove="1" noResize="1" noEditPoints="1" noAdjustHandles="1" noChangeArrowheads="1" noChangeShapeType="1" noTextEdit="1"/>
                  </p:cNvSpPr>
                  <p:nvPr/>
                </p:nvSpPr>
                <p:spPr bwMode="auto">
                  <a:xfrm>
                    <a:off x="10634759" y="2414040"/>
                    <a:ext cx="633507" cy="646331"/>
                  </a:xfrm>
                  <a:prstGeom prst="rect">
                    <a:avLst/>
                  </a:prstGeom>
                  <a:blipFill>
                    <a:blip r:embed="rId7"/>
                    <a:stretch>
                      <a:fillRect l="-8738" t="-5660" r="-8738"/>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grpSp>
            <p:nvGrpSpPr>
              <p:cNvPr id="118" name="Group 24">
                <a:extLst>
                  <a:ext uri="{FF2B5EF4-FFF2-40B4-BE49-F238E27FC236}">
                    <a16:creationId xmlns:a16="http://schemas.microsoft.com/office/drawing/2014/main" id="{B5E620E9-C430-4DA9-B692-B9CE0C738DBB}"/>
                  </a:ext>
                </a:extLst>
              </p:cNvPr>
              <p:cNvGrpSpPr>
                <a:grpSpLocks/>
              </p:cNvGrpSpPr>
              <p:nvPr/>
            </p:nvGrpSpPr>
            <p:grpSpPr bwMode="auto">
              <a:xfrm>
                <a:off x="10532585" y="2590631"/>
                <a:ext cx="63972" cy="487621"/>
                <a:chOff x="2643" y="3171"/>
                <a:chExt cx="96" cy="477"/>
              </a:xfrm>
            </p:grpSpPr>
            <p:sp>
              <p:nvSpPr>
                <p:cNvPr id="120" name="Oval 25">
                  <a:extLst>
                    <a:ext uri="{FF2B5EF4-FFF2-40B4-BE49-F238E27FC236}">
                      <a16:creationId xmlns:a16="http://schemas.microsoft.com/office/drawing/2014/main" id="{BCF726E2-C216-4CB7-8206-522923FBF717}"/>
                    </a:ext>
                  </a:extLst>
                </p:cNvPr>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21" name="Line 26">
                  <a:extLst>
                    <a:ext uri="{FF2B5EF4-FFF2-40B4-BE49-F238E27FC236}">
                      <a16:creationId xmlns:a16="http://schemas.microsoft.com/office/drawing/2014/main" id="{8CC7487A-C583-43A6-8D11-D5FC126D30C4}"/>
                    </a:ext>
                  </a:extLst>
                </p:cNvPr>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p:sp>
            <p:nvSpPr>
              <p:cNvPr id="119" name="Text Box 7">
                <a:extLst>
                  <a:ext uri="{FF2B5EF4-FFF2-40B4-BE49-F238E27FC236}">
                    <a16:creationId xmlns:a16="http://schemas.microsoft.com/office/drawing/2014/main" id="{7AE77B3D-38BF-4A9D-9EEE-D5DE5939826E}"/>
                  </a:ext>
                </a:extLst>
              </p:cNvPr>
              <p:cNvSpPr txBox="1">
                <a:spLocks noChangeArrowheads="1"/>
              </p:cNvSpPr>
              <p:nvPr/>
            </p:nvSpPr>
            <p:spPr bwMode="auto">
              <a:xfrm>
                <a:off x="10446663" y="2272987"/>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grpSp>
        <p:grpSp>
          <p:nvGrpSpPr>
            <p:cNvPr id="100" name="Group 99"/>
            <p:cNvGrpSpPr/>
            <p:nvPr/>
          </p:nvGrpSpPr>
          <p:grpSpPr>
            <a:xfrm>
              <a:off x="3145516" y="3474334"/>
              <a:ext cx="720000" cy="369332"/>
              <a:chOff x="4441660" y="3474334"/>
              <a:chExt cx="720000" cy="369332"/>
            </a:xfrm>
          </p:grpSpPr>
          <p:sp>
            <p:nvSpPr>
              <p:cNvPr id="115"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4441660" y="3836759"/>
                <a:ext cx="720000" cy="6907"/>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16" name="Text Box 34">
                    <a:extLst>
                      <a:ext uri="{FF2B5EF4-FFF2-40B4-BE49-F238E27FC236}">
                        <a16:creationId xmlns:a16="http://schemas.microsoft.com/office/drawing/2014/main" id="{1AB03C9C-CCAE-46AD-896E-B5B13603F66B}"/>
                      </a:ext>
                    </a:extLst>
                  </p:cNvPr>
                  <p:cNvSpPr txBox="1">
                    <a:spLocks noChangeArrowheads="1"/>
                  </p:cNvSpPr>
                  <p:nvPr/>
                </p:nvSpPr>
                <p:spPr bwMode="auto">
                  <a:xfrm>
                    <a:off x="4572000" y="3474334"/>
                    <a:ext cx="473591"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kumimoji="1" lang="en-US" altLang="ko-KR" sz="1800" b="0" i="1" dirty="0" smtClean="0">
                                  <a:latin typeface="Cambria Math" panose="02040503050406030204" pitchFamily="18" charset="0"/>
                                </a:rPr>
                              </m:ctrlPr>
                            </m:sSubPr>
                            <m:e>
                              <m:r>
                                <a:rPr kumimoji="1" lang="en-GB" altLang="ko-KR" sz="1800" b="0" i="1" dirty="0" smtClean="0">
                                  <a:latin typeface="Cambria Math" panose="02040503050406030204" pitchFamily="18" charset="0"/>
                                </a:rPr>
                                <m:t>𝑣</m:t>
                              </m:r>
                            </m:e>
                            <m:sub>
                              <m:r>
                                <a:rPr kumimoji="1" lang="en-GB" altLang="ko-KR" sz="1800" b="0" i="1" dirty="0" smtClean="0">
                                  <a:latin typeface="Cambria Math" panose="02040503050406030204" pitchFamily="18" charset="0"/>
                                </a:rPr>
                                <m:t>1</m:t>
                              </m:r>
                            </m:sub>
                          </m:sSub>
                        </m:oMath>
                      </m:oMathPara>
                    </a14:m>
                    <a:endParaRPr kumimoji="1" lang="en-US" altLang="ko-KR" sz="1800" b="0" dirty="0">
                      <a:latin typeface="Arial" charset="0"/>
                      <a:ea typeface="굴림" charset="0"/>
                      <a:cs typeface="굴림" charset="0"/>
                    </a:endParaRPr>
                  </a:p>
                </p:txBody>
              </p:sp>
            </mc:Choice>
            <mc:Fallback xmlns="">
              <p:sp>
                <p:nvSpPr>
                  <p:cNvPr id="116" name="Text Box 34">
                    <a:extLst>
                      <a:ext uri="{FF2B5EF4-FFF2-40B4-BE49-F238E27FC236}">
                        <a16:creationId xmlns:a16="http://schemas.microsoft.com/office/drawing/2014/main" id="{1AB03C9C-CCAE-46AD-896E-B5B13603F66B}"/>
                      </a:ext>
                    </a:extLst>
                  </p:cNvPr>
                  <p:cNvSpPr txBox="1">
                    <a:spLocks noRot="1" noChangeAspect="1" noMove="1" noResize="1" noEditPoints="1" noAdjustHandles="1" noChangeArrowheads="1" noChangeShapeType="1" noTextEdit="1"/>
                  </p:cNvSpPr>
                  <p:nvPr/>
                </p:nvSpPr>
                <p:spPr bwMode="auto">
                  <a:xfrm>
                    <a:off x="4572000" y="3474334"/>
                    <a:ext cx="473591" cy="369332"/>
                  </a:xfrm>
                  <a:prstGeom prst="rect">
                    <a:avLst/>
                  </a:prstGeom>
                  <a:blipFill>
                    <a:blip r:embed="rId8"/>
                    <a:stretch>
                      <a:fillRect b="-1667"/>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grpSp>
        <p:grpSp>
          <p:nvGrpSpPr>
            <p:cNvPr id="101" name="Group 100"/>
            <p:cNvGrpSpPr/>
            <p:nvPr/>
          </p:nvGrpSpPr>
          <p:grpSpPr>
            <a:xfrm>
              <a:off x="3115473" y="4714308"/>
              <a:ext cx="720000" cy="369332"/>
              <a:chOff x="4441660" y="3474334"/>
              <a:chExt cx="720000" cy="369332"/>
            </a:xfrm>
          </p:grpSpPr>
          <p:sp>
            <p:nvSpPr>
              <p:cNvPr id="113"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4441660" y="3836759"/>
                <a:ext cx="720000" cy="6907"/>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14" name="Text Box 34">
                    <a:extLst>
                      <a:ext uri="{FF2B5EF4-FFF2-40B4-BE49-F238E27FC236}">
                        <a16:creationId xmlns:a16="http://schemas.microsoft.com/office/drawing/2014/main" id="{1AB03C9C-CCAE-46AD-896E-B5B13603F66B}"/>
                      </a:ext>
                    </a:extLst>
                  </p:cNvPr>
                  <p:cNvSpPr txBox="1">
                    <a:spLocks noChangeArrowheads="1"/>
                  </p:cNvSpPr>
                  <p:nvPr/>
                </p:nvSpPr>
                <p:spPr bwMode="auto">
                  <a:xfrm>
                    <a:off x="4530035" y="3474334"/>
                    <a:ext cx="478913"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kumimoji="1" lang="en-US" altLang="ko-KR" sz="1800" b="0" i="1" dirty="0" smtClean="0">
                                  <a:latin typeface="Cambria Math" panose="02040503050406030204" pitchFamily="18" charset="0"/>
                                </a:rPr>
                              </m:ctrlPr>
                            </m:sSubPr>
                            <m:e>
                              <m:r>
                                <a:rPr kumimoji="1" lang="en-GB" altLang="ko-KR" sz="1800" b="0" i="1" dirty="0" smtClean="0">
                                  <a:latin typeface="Cambria Math" panose="02040503050406030204" pitchFamily="18" charset="0"/>
                                </a:rPr>
                                <m:t>𝑣</m:t>
                              </m:r>
                            </m:e>
                            <m:sub>
                              <m:r>
                                <a:rPr kumimoji="1" lang="en-GB" altLang="ko-KR" sz="1800" b="0" i="1" dirty="0" smtClean="0">
                                  <a:latin typeface="Cambria Math" panose="02040503050406030204" pitchFamily="18" charset="0"/>
                                </a:rPr>
                                <m:t>2</m:t>
                              </m:r>
                            </m:sub>
                          </m:sSub>
                        </m:oMath>
                      </m:oMathPara>
                    </a14:m>
                    <a:endParaRPr kumimoji="1" lang="en-US" altLang="ko-KR" sz="1800" b="0" dirty="0">
                      <a:latin typeface="Arial" charset="0"/>
                      <a:ea typeface="굴림" charset="0"/>
                      <a:cs typeface="굴림" charset="0"/>
                    </a:endParaRPr>
                  </a:p>
                </p:txBody>
              </p:sp>
            </mc:Choice>
            <mc:Fallback xmlns="">
              <p:sp>
                <p:nvSpPr>
                  <p:cNvPr id="114" name="Text Box 34">
                    <a:extLst>
                      <a:ext uri="{FF2B5EF4-FFF2-40B4-BE49-F238E27FC236}">
                        <a16:creationId xmlns:a16="http://schemas.microsoft.com/office/drawing/2014/main" id="{1AB03C9C-CCAE-46AD-896E-B5B13603F66B}"/>
                      </a:ext>
                    </a:extLst>
                  </p:cNvPr>
                  <p:cNvSpPr txBox="1">
                    <a:spLocks noRot="1" noChangeAspect="1" noMove="1" noResize="1" noEditPoints="1" noAdjustHandles="1" noChangeArrowheads="1" noChangeShapeType="1" noTextEdit="1"/>
                  </p:cNvSpPr>
                  <p:nvPr/>
                </p:nvSpPr>
                <p:spPr bwMode="auto">
                  <a:xfrm>
                    <a:off x="4530035" y="3474334"/>
                    <a:ext cx="478913" cy="369332"/>
                  </a:xfrm>
                  <a:prstGeom prst="rect">
                    <a:avLst/>
                  </a:prstGeom>
                  <a:blipFill>
                    <a:blip r:embed="rId9"/>
                    <a:stretch>
                      <a:fillRect/>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grpSp>
        <p:grpSp>
          <p:nvGrpSpPr>
            <p:cNvPr id="102" name="Group 101"/>
            <p:cNvGrpSpPr/>
            <p:nvPr/>
          </p:nvGrpSpPr>
          <p:grpSpPr>
            <a:xfrm>
              <a:off x="3104820" y="5954282"/>
              <a:ext cx="720000" cy="369332"/>
              <a:chOff x="4441660" y="3474334"/>
              <a:chExt cx="720000" cy="369332"/>
            </a:xfrm>
          </p:grpSpPr>
          <p:sp>
            <p:nvSpPr>
              <p:cNvPr id="111"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4441660" y="3836759"/>
                <a:ext cx="720000" cy="6907"/>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12" name="Text Box 34">
                    <a:extLst>
                      <a:ext uri="{FF2B5EF4-FFF2-40B4-BE49-F238E27FC236}">
                        <a16:creationId xmlns:a16="http://schemas.microsoft.com/office/drawing/2014/main" id="{1AB03C9C-CCAE-46AD-896E-B5B13603F66B}"/>
                      </a:ext>
                    </a:extLst>
                  </p:cNvPr>
                  <p:cNvSpPr txBox="1">
                    <a:spLocks noChangeArrowheads="1"/>
                  </p:cNvSpPr>
                  <p:nvPr/>
                </p:nvSpPr>
                <p:spPr bwMode="auto">
                  <a:xfrm>
                    <a:off x="4540688" y="3474334"/>
                    <a:ext cx="478913"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kumimoji="1" lang="en-US" altLang="ko-KR" sz="1800" b="0" i="1" dirty="0" smtClean="0">
                                  <a:latin typeface="Cambria Math" panose="02040503050406030204" pitchFamily="18" charset="0"/>
                                </a:rPr>
                              </m:ctrlPr>
                            </m:sSubPr>
                            <m:e>
                              <m:r>
                                <a:rPr kumimoji="1" lang="en-GB" altLang="ko-KR" sz="1800" b="0" i="1" dirty="0" smtClean="0">
                                  <a:latin typeface="Cambria Math" panose="02040503050406030204" pitchFamily="18" charset="0"/>
                                </a:rPr>
                                <m:t>𝑣</m:t>
                              </m:r>
                            </m:e>
                            <m:sub>
                              <m:r>
                                <a:rPr kumimoji="1" lang="en-GB" altLang="ko-KR" sz="1800" b="0" i="1" dirty="0" smtClean="0">
                                  <a:latin typeface="Cambria Math" panose="02040503050406030204" pitchFamily="18" charset="0"/>
                                </a:rPr>
                                <m:t>3</m:t>
                              </m:r>
                            </m:sub>
                          </m:sSub>
                        </m:oMath>
                      </m:oMathPara>
                    </a14:m>
                    <a:endParaRPr kumimoji="1" lang="en-US" altLang="ko-KR" sz="1800" b="0" dirty="0">
                      <a:latin typeface="Arial" charset="0"/>
                      <a:ea typeface="굴림" charset="0"/>
                      <a:cs typeface="굴림" charset="0"/>
                    </a:endParaRPr>
                  </a:p>
                </p:txBody>
              </p:sp>
            </mc:Choice>
            <mc:Fallback xmlns="">
              <p:sp>
                <p:nvSpPr>
                  <p:cNvPr id="112" name="Text Box 34">
                    <a:extLst>
                      <a:ext uri="{FF2B5EF4-FFF2-40B4-BE49-F238E27FC236}">
                        <a16:creationId xmlns:a16="http://schemas.microsoft.com/office/drawing/2014/main" id="{1AB03C9C-CCAE-46AD-896E-B5B13603F66B}"/>
                      </a:ext>
                    </a:extLst>
                  </p:cNvPr>
                  <p:cNvSpPr txBox="1">
                    <a:spLocks noRot="1" noChangeAspect="1" noMove="1" noResize="1" noEditPoints="1" noAdjustHandles="1" noChangeArrowheads="1" noChangeShapeType="1" noTextEdit="1"/>
                  </p:cNvSpPr>
                  <p:nvPr/>
                </p:nvSpPr>
                <p:spPr bwMode="auto">
                  <a:xfrm>
                    <a:off x="4540688" y="3474334"/>
                    <a:ext cx="478913" cy="369332"/>
                  </a:xfrm>
                  <a:prstGeom prst="rect">
                    <a:avLst/>
                  </a:prstGeom>
                  <a:blipFill>
                    <a:blip r:embed="rId10"/>
                    <a:stretch>
                      <a:fillRect b="-1667"/>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03" name="Text Box 35">
                  <a:extLst>
                    <a:ext uri="{FF2B5EF4-FFF2-40B4-BE49-F238E27FC236}">
                      <a16:creationId xmlns:a16="http://schemas.microsoft.com/office/drawing/2014/main" id="{BA4A8913-1EDC-416B-8245-CF19349AE485}"/>
                    </a:ext>
                  </a:extLst>
                </p:cNvPr>
                <p:cNvSpPr txBox="1">
                  <a:spLocks noChangeArrowheads="1"/>
                </p:cNvSpPr>
                <p:nvPr/>
              </p:nvSpPr>
              <p:spPr bwMode="auto">
                <a:xfrm>
                  <a:off x="4716016" y="3641418"/>
                  <a:ext cx="815801"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r>
                          <a:rPr kumimoji="1" lang="en-GB" altLang="ko-KR" sz="1800" b="0" i="1" smtClean="0">
                            <a:latin typeface="Cambria Math" panose="02040503050406030204" pitchFamily="18" charset="0"/>
                          </a:rPr>
                          <m:t>𝑃</m:t>
                        </m:r>
                        <m:r>
                          <a:rPr kumimoji="1" lang="en-GB" altLang="ko-KR" sz="1800" b="0" i="1" smtClean="0">
                            <a:latin typeface="Cambria Math" panose="02040503050406030204" pitchFamily="18" charset="0"/>
                          </a:rPr>
                          <m:t>(</m:t>
                        </m:r>
                        <m:sSub>
                          <m:sSubPr>
                            <m:ctrlPr>
                              <a:rPr kumimoji="1" lang="en-US" altLang="ko-KR" sz="1800" b="0" i="1" smtClean="0">
                                <a:latin typeface="Cambria Math" panose="02040503050406030204" pitchFamily="18" charset="0"/>
                              </a:rPr>
                            </m:ctrlPr>
                          </m:sSubPr>
                          <m:e>
                            <m:r>
                              <a:rPr kumimoji="1" lang="en-GB" altLang="ko-KR" sz="1800" b="0" i="1" smtClean="0">
                                <a:latin typeface="Cambria Math" panose="02040503050406030204" pitchFamily="18" charset="0"/>
                              </a:rPr>
                              <m:t>𝐶</m:t>
                            </m:r>
                          </m:e>
                          <m:sub>
                            <m:r>
                              <a:rPr kumimoji="1" lang="en-GB" altLang="ko-KR" sz="1800" b="0" i="1" smtClean="0">
                                <a:latin typeface="Cambria Math" panose="02040503050406030204" pitchFamily="18" charset="0"/>
                              </a:rPr>
                              <m:t>1</m:t>
                            </m:r>
                          </m:sub>
                        </m:sSub>
                        <m:r>
                          <a:rPr kumimoji="1" lang="en-GB" altLang="ko-KR" sz="1800" b="0" i="1" smtClean="0">
                            <a:latin typeface="Cambria Math" panose="02040503050406030204" pitchFamily="18" charset="0"/>
                          </a:rPr>
                          <m:t>)</m:t>
                        </m:r>
                      </m:oMath>
                    </m:oMathPara>
                  </a14:m>
                  <a:endParaRPr kumimoji="1" lang="en-US" altLang="ko-KR" sz="1800" b="0" dirty="0">
                    <a:latin typeface="Arial" charset="0"/>
                    <a:ea typeface="굴림" charset="0"/>
                    <a:cs typeface="굴림" charset="0"/>
                  </a:endParaRPr>
                </a:p>
              </p:txBody>
            </p:sp>
          </mc:Choice>
          <mc:Fallback xmlns="">
            <p:sp>
              <p:nvSpPr>
                <p:cNvPr id="103" name="Text Box 35">
                  <a:extLst>
                    <a:ext uri="{FF2B5EF4-FFF2-40B4-BE49-F238E27FC236}">
                      <a16:creationId xmlns:a16="http://schemas.microsoft.com/office/drawing/2014/main" id="{BA4A8913-1EDC-416B-8245-CF19349AE485}"/>
                    </a:ext>
                  </a:extLst>
                </p:cNvPr>
                <p:cNvSpPr txBox="1">
                  <a:spLocks noRot="1" noChangeAspect="1" noMove="1" noResize="1" noEditPoints="1" noAdjustHandles="1" noChangeArrowheads="1" noChangeShapeType="1" noTextEdit="1"/>
                </p:cNvSpPr>
                <p:nvPr/>
              </p:nvSpPr>
              <p:spPr bwMode="auto">
                <a:xfrm>
                  <a:off x="4716016" y="3641418"/>
                  <a:ext cx="815801" cy="369332"/>
                </a:xfrm>
                <a:prstGeom prst="rect">
                  <a:avLst/>
                </a:prstGeom>
                <a:blipFill>
                  <a:blip r:embed="rId11"/>
                  <a:stretch>
                    <a:fillRect b="-14754"/>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4" name="Text Box 35">
                  <a:extLst>
                    <a:ext uri="{FF2B5EF4-FFF2-40B4-BE49-F238E27FC236}">
                      <a16:creationId xmlns:a16="http://schemas.microsoft.com/office/drawing/2014/main" id="{BA4A8913-1EDC-416B-8245-CF19349AE485}"/>
                    </a:ext>
                  </a:extLst>
                </p:cNvPr>
                <p:cNvSpPr txBox="1">
                  <a:spLocks noChangeArrowheads="1"/>
                </p:cNvSpPr>
                <p:nvPr/>
              </p:nvSpPr>
              <p:spPr bwMode="auto">
                <a:xfrm>
                  <a:off x="4716016" y="4869160"/>
                  <a:ext cx="815801"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r>
                          <a:rPr kumimoji="1" lang="en-GB" altLang="ko-KR" sz="1800" b="0" i="1" smtClean="0">
                            <a:latin typeface="Cambria Math" panose="02040503050406030204" pitchFamily="18" charset="0"/>
                          </a:rPr>
                          <m:t>𝑃</m:t>
                        </m:r>
                        <m:r>
                          <a:rPr kumimoji="1" lang="en-GB" altLang="ko-KR" sz="1800" b="0" i="1" smtClean="0">
                            <a:latin typeface="Cambria Math" panose="02040503050406030204" pitchFamily="18" charset="0"/>
                          </a:rPr>
                          <m:t>(</m:t>
                        </m:r>
                        <m:sSub>
                          <m:sSubPr>
                            <m:ctrlPr>
                              <a:rPr kumimoji="1" lang="en-US" altLang="ko-KR" sz="1800" b="0" i="1" smtClean="0">
                                <a:latin typeface="Cambria Math" panose="02040503050406030204" pitchFamily="18" charset="0"/>
                              </a:rPr>
                            </m:ctrlPr>
                          </m:sSubPr>
                          <m:e>
                            <m:r>
                              <a:rPr kumimoji="1" lang="en-GB" altLang="ko-KR" sz="1800" b="0" i="1" smtClean="0">
                                <a:latin typeface="Cambria Math" panose="02040503050406030204" pitchFamily="18" charset="0"/>
                              </a:rPr>
                              <m:t>𝐶</m:t>
                            </m:r>
                          </m:e>
                          <m:sub>
                            <m:r>
                              <a:rPr kumimoji="1" lang="en-GB" altLang="ko-KR" sz="1800" b="0" i="1" smtClean="0">
                                <a:latin typeface="Cambria Math" panose="02040503050406030204" pitchFamily="18" charset="0"/>
                              </a:rPr>
                              <m:t>2</m:t>
                            </m:r>
                          </m:sub>
                        </m:sSub>
                        <m:r>
                          <a:rPr kumimoji="1" lang="en-GB" altLang="ko-KR" sz="1800" b="0" i="1" smtClean="0">
                            <a:latin typeface="Cambria Math" panose="02040503050406030204" pitchFamily="18" charset="0"/>
                          </a:rPr>
                          <m:t>)</m:t>
                        </m:r>
                      </m:oMath>
                    </m:oMathPara>
                  </a14:m>
                  <a:endParaRPr kumimoji="1" lang="en-US" altLang="ko-KR" sz="1800" b="0" dirty="0">
                    <a:latin typeface="Arial" charset="0"/>
                    <a:ea typeface="굴림" charset="0"/>
                    <a:cs typeface="굴림" charset="0"/>
                  </a:endParaRPr>
                </a:p>
              </p:txBody>
            </p:sp>
          </mc:Choice>
          <mc:Fallback xmlns="">
            <p:sp>
              <p:nvSpPr>
                <p:cNvPr id="104" name="Text Box 35">
                  <a:extLst>
                    <a:ext uri="{FF2B5EF4-FFF2-40B4-BE49-F238E27FC236}">
                      <a16:creationId xmlns:a16="http://schemas.microsoft.com/office/drawing/2014/main" id="{BA4A8913-1EDC-416B-8245-CF19349AE485}"/>
                    </a:ext>
                  </a:extLst>
                </p:cNvPr>
                <p:cNvSpPr txBox="1">
                  <a:spLocks noRot="1" noChangeAspect="1" noMove="1" noResize="1" noEditPoints="1" noAdjustHandles="1" noChangeArrowheads="1" noChangeShapeType="1" noTextEdit="1"/>
                </p:cNvSpPr>
                <p:nvPr/>
              </p:nvSpPr>
              <p:spPr bwMode="auto">
                <a:xfrm>
                  <a:off x="4716016" y="4869160"/>
                  <a:ext cx="815801" cy="369332"/>
                </a:xfrm>
                <a:prstGeom prst="rect">
                  <a:avLst/>
                </a:prstGeom>
                <a:blipFill>
                  <a:blip r:embed="rId12"/>
                  <a:stretch>
                    <a:fillRect b="-15000"/>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5" name="Text Box 35">
                  <a:extLst>
                    <a:ext uri="{FF2B5EF4-FFF2-40B4-BE49-F238E27FC236}">
                      <a16:creationId xmlns:a16="http://schemas.microsoft.com/office/drawing/2014/main" id="{BA4A8913-1EDC-416B-8245-CF19349AE485}"/>
                    </a:ext>
                  </a:extLst>
                </p:cNvPr>
                <p:cNvSpPr txBox="1">
                  <a:spLocks noChangeArrowheads="1"/>
                </p:cNvSpPr>
                <p:nvPr/>
              </p:nvSpPr>
              <p:spPr bwMode="auto">
                <a:xfrm>
                  <a:off x="4716016" y="6093352"/>
                  <a:ext cx="815801"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r>
                          <a:rPr kumimoji="1" lang="en-GB" altLang="ko-KR" sz="1800" b="0" i="1" smtClean="0">
                            <a:latin typeface="Cambria Math" panose="02040503050406030204" pitchFamily="18" charset="0"/>
                          </a:rPr>
                          <m:t>𝑃</m:t>
                        </m:r>
                        <m:r>
                          <a:rPr kumimoji="1" lang="en-GB" altLang="ko-KR" sz="1800" b="0" i="1" smtClean="0">
                            <a:latin typeface="Cambria Math" panose="02040503050406030204" pitchFamily="18" charset="0"/>
                          </a:rPr>
                          <m:t>(</m:t>
                        </m:r>
                        <m:sSub>
                          <m:sSubPr>
                            <m:ctrlPr>
                              <a:rPr kumimoji="1" lang="en-US" altLang="ko-KR" sz="1800" b="0" i="1" smtClean="0">
                                <a:latin typeface="Cambria Math" panose="02040503050406030204" pitchFamily="18" charset="0"/>
                              </a:rPr>
                            </m:ctrlPr>
                          </m:sSubPr>
                          <m:e>
                            <m:r>
                              <a:rPr kumimoji="1" lang="en-GB" altLang="ko-KR" sz="1800" b="0" i="1" smtClean="0">
                                <a:latin typeface="Cambria Math" panose="02040503050406030204" pitchFamily="18" charset="0"/>
                              </a:rPr>
                              <m:t>𝐶</m:t>
                            </m:r>
                          </m:e>
                          <m:sub>
                            <m:r>
                              <a:rPr kumimoji="1" lang="en-GB" altLang="ko-KR" sz="1800" b="0" i="1" smtClean="0">
                                <a:latin typeface="Cambria Math" panose="02040503050406030204" pitchFamily="18" charset="0"/>
                              </a:rPr>
                              <m:t>3</m:t>
                            </m:r>
                          </m:sub>
                        </m:sSub>
                        <m:r>
                          <a:rPr kumimoji="1" lang="en-GB" altLang="ko-KR" sz="1800" b="0" i="1" smtClean="0">
                            <a:latin typeface="Cambria Math" panose="02040503050406030204" pitchFamily="18" charset="0"/>
                          </a:rPr>
                          <m:t>)</m:t>
                        </m:r>
                      </m:oMath>
                    </m:oMathPara>
                  </a14:m>
                  <a:endParaRPr kumimoji="1" lang="en-US" altLang="ko-KR" sz="1800" b="0" dirty="0">
                    <a:latin typeface="Arial" charset="0"/>
                    <a:ea typeface="굴림" charset="0"/>
                    <a:cs typeface="굴림" charset="0"/>
                  </a:endParaRPr>
                </a:p>
              </p:txBody>
            </p:sp>
          </mc:Choice>
          <mc:Fallback xmlns="">
            <p:sp>
              <p:nvSpPr>
                <p:cNvPr id="105" name="Text Box 35">
                  <a:extLst>
                    <a:ext uri="{FF2B5EF4-FFF2-40B4-BE49-F238E27FC236}">
                      <a16:creationId xmlns:a16="http://schemas.microsoft.com/office/drawing/2014/main" id="{BA4A8913-1EDC-416B-8245-CF19349AE485}"/>
                    </a:ext>
                  </a:extLst>
                </p:cNvPr>
                <p:cNvSpPr txBox="1">
                  <a:spLocks noRot="1" noChangeAspect="1" noMove="1" noResize="1" noEditPoints="1" noAdjustHandles="1" noChangeArrowheads="1" noChangeShapeType="1" noTextEdit="1"/>
                </p:cNvSpPr>
                <p:nvPr/>
              </p:nvSpPr>
              <p:spPr bwMode="auto">
                <a:xfrm>
                  <a:off x="4716016" y="6093352"/>
                  <a:ext cx="815801" cy="369332"/>
                </a:xfrm>
                <a:prstGeom prst="rect">
                  <a:avLst/>
                </a:prstGeom>
                <a:blipFill>
                  <a:blip r:embed="rId13"/>
                  <a:stretch>
                    <a:fillRect b="-14754"/>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106" name="Rounded Rectangle 105"/>
            <p:cNvSpPr/>
            <p:nvPr/>
          </p:nvSpPr>
          <p:spPr>
            <a:xfrm>
              <a:off x="3878423" y="3431185"/>
              <a:ext cx="575383" cy="331693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 name="Text Box 35">
              <a:extLst>
                <a:ext uri="{FF2B5EF4-FFF2-40B4-BE49-F238E27FC236}">
                  <a16:creationId xmlns:a16="http://schemas.microsoft.com/office/drawing/2014/main" id="{BA4A8913-1EDC-416B-8245-CF19349AE485}"/>
                </a:ext>
              </a:extLst>
            </p:cNvPr>
            <p:cNvSpPr txBox="1">
              <a:spLocks noChangeArrowheads="1"/>
            </p:cNvSpPr>
            <p:nvPr/>
          </p:nvSpPr>
          <p:spPr bwMode="auto">
            <a:xfrm rot="16200000">
              <a:off x="2746893" y="4724717"/>
              <a:ext cx="2826415" cy="5847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ko-KR" sz="3200" b="0" dirty="0" err="1">
                  <a:latin typeface="Arial" charset="0"/>
                  <a:ea typeface="굴림" charset="0"/>
                  <a:cs typeface="굴림" charset="0"/>
                </a:rPr>
                <a:t>Softmax</a:t>
              </a:r>
              <a:r>
                <a:rPr kumimoji="1" lang="en-US" altLang="ko-KR" sz="3200" b="0" dirty="0">
                  <a:latin typeface="Arial" charset="0"/>
                  <a:ea typeface="굴림" charset="0"/>
                  <a:cs typeface="굴림" charset="0"/>
                </a:rPr>
                <a:t> Layer</a:t>
              </a:r>
            </a:p>
          </p:txBody>
        </p:sp>
        <p:sp>
          <p:nvSpPr>
            <p:cNvPr id="108"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4452448" y="3839049"/>
              <a:ext cx="360000" cy="6907"/>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09"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4452448" y="5079023"/>
              <a:ext cx="360000" cy="6907"/>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10"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4452448" y="6318997"/>
              <a:ext cx="360000" cy="6907"/>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p:sp>
        <p:nvSpPr>
          <p:cNvPr id="72" name="Slide Number Placeholder 3">
            <a:extLst>
              <a:ext uri="{FF2B5EF4-FFF2-40B4-BE49-F238E27FC236}">
                <a16:creationId xmlns:a16="http://schemas.microsoft.com/office/drawing/2014/main" id="{87FDF32E-8113-7ABB-74A8-58D78440BDD8}"/>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10</a:t>
            </a:fld>
            <a:endParaRPr lang="en-GB" sz="2400" dirty="0"/>
          </a:p>
        </p:txBody>
      </p:sp>
    </p:spTree>
    <p:extLst>
      <p:ext uri="{BB962C8B-B14F-4D97-AF65-F5344CB8AC3E}">
        <p14:creationId xmlns:p14="http://schemas.microsoft.com/office/powerpoint/2010/main" val="714555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Non-linear </a:t>
            </a:r>
          </a:p>
          <a:p>
            <a:r>
              <a:rPr lang="en-US" dirty="0"/>
              <a:t>Decision Boundary</a:t>
            </a:r>
          </a:p>
        </p:txBody>
      </p:sp>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4" name="Rectangle 3"/>
              <p:cNvSpPr/>
              <p:nvPr/>
            </p:nvSpPr>
            <p:spPr>
              <a:xfrm>
                <a:off x="3179716" y="1688005"/>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4" y="5530696"/>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4" y="5530696"/>
                <a:ext cx="589585" cy="492443"/>
              </a:xfrm>
              <a:prstGeom prst="rect">
                <a:avLst/>
              </a:prstGeom>
              <a:blipFill>
                <a:blip r:embed="rId5"/>
                <a:stretch>
                  <a:fillRect/>
                </a:stretch>
              </a:blipFill>
            </p:spPr>
            <p:txBody>
              <a:bodyPr/>
              <a:lstStyle/>
              <a:p>
                <a:r>
                  <a:rPr lang="en-GB">
                    <a:noFill/>
                  </a:rPr>
                  <a:t> </a:t>
                </a:r>
              </a:p>
            </p:txBody>
          </p:sp>
        </mc:Fallback>
      </mc:AlternateContent>
      <p:sp>
        <p:nvSpPr>
          <p:cNvPr id="6" name="Rectangle 5"/>
          <p:cNvSpPr/>
          <p:nvPr/>
        </p:nvSpPr>
        <p:spPr>
          <a:xfrm>
            <a:off x="19312" y="3336285"/>
            <a:ext cx="3361113" cy="646331"/>
          </a:xfrm>
          <a:prstGeom prst="rect">
            <a:avLst/>
          </a:prstGeom>
        </p:spPr>
        <p:txBody>
          <a:bodyPr wrap="none">
            <a:spAutoFit/>
          </a:bodyPr>
          <a:lstStyle/>
          <a:p>
            <a:pPr algn="ctr">
              <a:defRPr/>
            </a:pPr>
            <a:r>
              <a:rPr lang="en-US" dirty="0">
                <a:solidFill>
                  <a:srgbClr val="FF0000"/>
                </a:solidFill>
                <a:latin typeface="Tahoma" charset="0"/>
                <a:ea typeface="ＭＳ Ｐゴシック" charset="0"/>
              </a:rPr>
              <a:t>Non-Linearly separable</a:t>
            </a:r>
          </a:p>
          <a:p>
            <a:pPr algn="ctr">
              <a:defRPr/>
            </a:pPr>
            <a:r>
              <a:rPr lang="en-US" dirty="0">
                <a:solidFill>
                  <a:srgbClr val="FF0000"/>
                </a:solidFill>
                <a:latin typeface="Tahoma" charset="0"/>
                <a:ea typeface="ＭＳ Ｐゴシック" charset="0"/>
              </a:rPr>
              <a:t>One perceptron is not enough</a:t>
            </a:r>
          </a:p>
        </p:txBody>
      </p:sp>
      <p:sp>
        <p:nvSpPr>
          <p:cNvPr id="16" name="Rectangle 17">
            <a:extLst>
              <a:ext uri="{FF2B5EF4-FFF2-40B4-BE49-F238E27FC236}">
                <a16:creationId xmlns:a16="http://schemas.microsoft.com/office/drawing/2014/main" id="{CA27B4EC-66D4-4701-BE28-A1EEC2D49F25}"/>
              </a:ext>
            </a:extLst>
          </p:cNvPr>
          <p:cNvSpPr>
            <a:spLocks noChangeArrowheads="1"/>
          </p:cNvSpPr>
          <p:nvPr/>
        </p:nvSpPr>
        <p:spPr bwMode="auto">
          <a:xfrm>
            <a:off x="4843481" y="2796652"/>
            <a:ext cx="442430"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008000"/>
                </a:solidFill>
                <a:latin typeface="Times New Roman" charset="0"/>
                <a:ea typeface="ＭＳ Ｐゴシック" charset="0"/>
              </a:rPr>
              <a:t>A</a:t>
            </a:r>
          </a:p>
        </p:txBody>
      </p:sp>
      <p:sp>
        <p:nvSpPr>
          <p:cNvPr id="17" name="Rectangle 22">
            <a:extLst>
              <a:ext uri="{FF2B5EF4-FFF2-40B4-BE49-F238E27FC236}">
                <a16:creationId xmlns:a16="http://schemas.microsoft.com/office/drawing/2014/main" id="{FC9C3CCF-DCFE-40CA-AF58-41798D96E0C6}"/>
              </a:ext>
            </a:extLst>
          </p:cNvPr>
          <p:cNvSpPr>
            <a:spLocks noChangeArrowheads="1"/>
          </p:cNvSpPr>
          <p:nvPr/>
        </p:nvSpPr>
        <p:spPr bwMode="auto">
          <a:xfrm>
            <a:off x="3505200" y="5160911"/>
            <a:ext cx="421591"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FF6600"/>
                </a:solidFill>
                <a:latin typeface="Times New Roman" charset="0"/>
                <a:ea typeface="ＭＳ Ｐゴシック" charset="0"/>
              </a:rPr>
              <a:t>B</a:t>
            </a:r>
          </a:p>
        </p:txBody>
      </p:sp>
      <p:sp>
        <p:nvSpPr>
          <p:cNvPr id="18" name="Rectangle 17">
            <a:extLst>
              <a:ext uri="{FF2B5EF4-FFF2-40B4-BE49-F238E27FC236}">
                <a16:creationId xmlns:a16="http://schemas.microsoft.com/office/drawing/2014/main" id="{E2F8208D-FFE6-470C-869A-80B76BC93E71}"/>
              </a:ext>
            </a:extLst>
          </p:cNvPr>
          <p:cNvSpPr>
            <a:spLocks noChangeArrowheads="1"/>
          </p:cNvSpPr>
          <p:nvPr/>
        </p:nvSpPr>
        <p:spPr bwMode="auto">
          <a:xfrm>
            <a:off x="4796713" y="3412631"/>
            <a:ext cx="442430"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008000"/>
                </a:solidFill>
                <a:latin typeface="Times New Roman" charset="0"/>
                <a:ea typeface="ＭＳ Ｐゴシック" charset="0"/>
              </a:rPr>
              <a:t>A</a:t>
            </a:r>
          </a:p>
        </p:txBody>
      </p:sp>
      <p:sp>
        <p:nvSpPr>
          <p:cNvPr id="19" name="Rectangle 17">
            <a:extLst>
              <a:ext uri="{FF2B5EF4-FFF2-40B4-BE49-F238E27FC236}">
                <a16:creationId xmlns:a16="http://schemas.microsoft.com/office/drawing/2014/main" id="{8DF08B6A-7303-4920-ABC7-2B4DCB5674D3}"/>
              </a:ext>
            </a:extLst>
          </p:cNvPr>
          <p:cNvSpPr>
            <a:spLocks noChangeArrowheads="1"/>
          </p:cNvSpPr>
          <p:nvPr/>
        </p:nvSpPr>
        <p:spPr bwMode="auto">
          <a:xfrm>
            <a:off x="5148281" y="3101452"/>
            <a:ext cx="442430"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008000"/>
                </a:solidFill>
                <a:latin typeface="Times New Roman" charset="0"/>
                <a:ea typeface="ＭＳ Ｐゴシック" charset="0"/>
              </a:rPr>
              <a:t>A</a:t>
            </a:r>
          </a:p>
        </p:txBody>
      </p:sp>
      <p:sp>
        <p:nvSpPr>
          <p:cNvPr id="20" name="Rectangle 17">
            <a:extLst>
              <a:ext uri="{FF2B5EF4-FFF2-40B4-BE49-F238E27FC236}">
                <a16:creationId xmlns:a16="http://schemas.microsoft.com/office/drawing/2014/main" id="{B5A6B150-552F-4AE8-A649-D6FA951B94CA}"/>
              </a:ext>
            </a:extLst>
          </p:cNvPr>
          <p:cNvSpPr>
            <a:spLocks noChangeArrowheads="1"/>
          </p:cNvSpPr>
          <p:nvPr/>
        </p:nvSpPr>
        <p:spPr bwMode="auto">
          <a:xfrm>
            <a:off x="5779712" y="3412631"/>
            <a:ext cx="442430"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008000"/>
                </a:solidFill>
                <a:latin typeface="Times New Roman" charset="0"/>
                <a:ea typeface="ＭＳ Ｐゴシック" charset="0"/>
              </a:rPr>
              <a:t>A</a:t>
            </a:r>
          </a:p>
        </p:txBody>
      </p:sp>
      <p:sp>
        <p:nvSpPr>
          <p:cNvPr id="22" name="Rectangle 17">
            <a:extLst>
              <a:ext uri="{FF2B5EF4-FFF2-40B4-BE49-F238E27FC236}">
                <a16:creationId xmlns:a16="http://schemas.microsoft.com/office/drawing/2014/main" id="{195262D1-225F-48E6-8E37-7E4C899F96B9}"/>
              </a:ext>
            </a:extLst>
          </p:cNvPr>
          <p:cNvSpPr>
            <a:spLocks noChangeArrowheads="1"/>
          </p:cNvSpPr>
          <p:nvPr/>
        </p:nvSpPr>
        <p:spPr bwMode="auto">
          <a:xfrm>
            <a:off x="5177605" y="3692510"/>
            <a:ext cx="442430"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008000"/>
                </a:solidFill>
                <a:latin typeface="Times New Roman" charset="0"/>
                <a:ea typeface="ＭＳ Ｐゴシック" charset="0"/>
              </a:rPr>
              <a:t>A</a:t>
            </a:r>
          </a:p>
        </p:txBody>
      </p:sp>
      <p:sp>
        <p:nvSpPr>
          <p:cNvPr id="23" name="Rectangle 17">
            <a:extLst>
              <a:ext uri="{FF2B5EF4-FFF2-40B4-BE49-F238E27FC236}">
                <a16:creationId xmlns:a16="http://schemas.microsoft.com/office/drawing/2014/main" id="{2CD5E1BE-2F27-4104-A660-98A16E6D041B}"/>
              </a:ext>
            </a:extLst>
          </p:cNvPr>
          <p:cNvSpPr>
            <a:spLocks noChangeArrowheads="1"/>
          </p:cNvSpPr>
          <p:nvPr/>
        </p:nvSpPr>
        <p:spPr bwMode="auto">
          <a:xfrm>
            <a:off x="5559861" y="4008938"/>
            <a:ext cx="442430"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008000"/>
                </a:solidFill>
                <a:latin typeface="Times New Roman" charset="0"/>
                <a:ea typeface="ＭＳ Ｐゴシック" charset="0"/>
              </a:rPr>
              <a:t>A</a:t>
            </a:r>
          </a:p>
        </p:txBody>
      </p:sp>
      <p:sp>
        <p:nvSpPr>
          <p:cNvPr id="24" name="Rectangle 17">
            <a:extLst>
              <a:ext uri="{FF2B5EF4-FFF2-40B4-BE49-F238E27FC236}">
                <a16:creationId xmlns:a16="http://schemas.microsoft.com/office/drawing/2014/main" id="{14B80C90-63CE-447C-8D5D-72D1E92BD592}"/>
              </a:ext>
            </a:extLst>
          </p:cNvPr>
          <p:cNvSpPr>
            <a:spLocks noChangeArrowheads="1"/>
          </p:cNvSpPr>
          <p:nvPr/>
        </p:nvSpPr>
        <p:spPr bwMode="auto">
          <a:xfrm>
            <a:off x="4705851" y="3989387"/>
            <a:ext cx="442430"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008000"/>
                </a:solidFill>
                <a:latin typeface="Times New Roman" charset="0"/>
                <a:ea typeface="ＭＳ Ｐゴシック" charset="0"/>
              </a:rPr>
              <a:t>A</a:t>
            </a:r>
          </a:p>
        </p:txBody>
      </p:sp>
      <p:sp>
        <p:nvSpPr>
          <p:cNvPr id="25" name="Rectangle 22">
            <a:extLst>
              <a:ext uri="{FF2B5EF4-FFF2-40B4-BE49-F238E27FC236}">
                <a16:creationId xmlns:a16="http://schemas.microsoft.com/office/drawing/2014/main" id="{394CFC80-1546-4E7D-A2DF-C79162C7A5B9}"/>
              </a:ext>
            </a:extLst>
          </p:cNvPr>
          <p:cNvSpPr>
            <a:spLocks noChangeArrowheads="1"/>
          </p:cNvSpPr>
          <p:nvPr/>
        </p:nvSpPr>
        <p:spPr bwMode="auto">
          <a:xfrm>
            <a:off x="4082922" y="3031574"/>
            <a:ext cx="421591"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FF6600"/>
                </a:solidFill>
                <a:latin typeface="Times New Roman" charset="0"/>
                <a:ea typeface="ＭＳ Ｐゴシック" charset="0"/>
              </a:rPr>
              <a:t>B</a:t>
            </a:r>
          </a:p>
        </p:txBody>
      </p:sp>
      <p:sp>
        <p:nvSpPr>
          <p:cNvPr id="26" name="Rectangle 22">
            <a:extLst>
              <a:ext uri="{FF2B5EF4-FFF2-40B4-BE49-F238E27FC236}">
                <a16:creationId xmlns:a16="http://schemas.microsoft.com/office/drawing/2014/main" id="{9B3FC119-9125-493A-AE5B-8AFA3FF8406B}"/>
              </a:ext>
            </a:extLst>
          </p:cNvPr>
          <p:cNvSpPr>
            <a:spLocks noChangeArrowheads="1"/>
          </p:cNvSpPr>
          <p:nvPr/>
        </p:nvSpPr>
        <p:spPr bwMode="auto">
          <a:xfrm>
            <a:off x="4221428" y="3746185"/>
            <a:ext cx="421591"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FF6600"/>
                </a:solidFill>
                <a:latin typeface="Times New Roman" charset="0"/>
                <a:ea typeface="ＭＳ Ｐゴシック" charset="0"/>
              </a:rPr>
              <a:t>B</a:t>
            </a:r>
          </a:p>
        </p:txBody>
      </p:sp>
      <p:sp>
        <p:nvSpPr>
          <p:cNvPr id="27" name="Rectangle 22">
            <a:extLst>
              <a:ext uri="{FF2B5EF4-FFF2-40B4-BE49-F238E27FC236}">
                <a16:creationId xmlns:a16="http://schemas.microsoft.com/office/drawing/2014/main" id="{1197FF59-2E66-41EA-A573-6A570E8170CB}"/>
              </a:ext>
            </a:extLst>
          </p:cNvPr>
          <p:cNvSpPr>
            <a:spLocks noChangeArrowheads="1"/>
          </p:cNvSpPr>
          <p:nvPr/>
        </p:nvSpPr>
        <p:spPr bwMode="auto">
          <a:xfrm>
            <a:off x="4675977" y="4529593"/>
            <a:ext cx="421591"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FF6600"/>
                </a:solidFill>
                <a:latin typeface="Times New Roman" charset="0"/>
                <a:ea typeface="ＭＳ Ｐゴシック" charset="0"/>
              </a:rPr>
              <a:t>B</a:t>
            </a:r>
          </a:p>
        </p:txBody>
      </p:sp>
      <p:sp>
        <p:nvSpPr>
          <p:cNvPr id="28" name="Rectangle 22">
            <a:extLst>
              <a:ext uri="{FF2B5EF4-FFF2-40B4-BE49-F238E27FC236}">
                <a16:creationId xmlns:a16="http://schemas.microsoft.com/office/drawing/2014/main" id="{00BDA5F7-DF3D-48A2-AF54-976490E37C82}"/>
              </a:ext>
            </a:extLst>
          </p:cNvPr>
          <p:cNvSpPr>
            <a:spLocks noChangeArrowheads="1"/>
          </p:cNvSpPr>
          <p:nvPr/>
        </p:nvSpPr>
        <p:spPr bwMode="auto">
          <a:xfrm>
            <a:off x="5531342" y="4539443"/>
            <a:ext cx="421591"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FF6600"/>
                </a:solidFill>
                <a:latin typeface="Times New Roman" charset="0"/>
                <a:ea typeface="ＭＳ Ｐゴシック" charset="0"/>
              </a:rPr>
              <a:t>B</a:t>
            </a:r>
          </a:p>
        </p:txBody>
      </p:sp>
      <p:sp>
        <p:nvSpPr>
          <p:cNvPr id="29" name="Rectangle 22">
            <a:extLst>
              <a:ext uri="{FF2B5EF4-FFF2-40B4-BE49-F238E27FC236}">
                <a16:creationId xmlns:a16="http://schemas.microsoft.com/office/drawing/2014/main" id="{E9AD7EF1-9123-4AE7-B90C-79C7F11766C9}"/>
              </a:ext>
            </a:extLst>
          </p:cNvPr>
          <p:cNvSpPr>
            <a:spLocks noChangeArrowheads="1"/>
          </p:cNvSpPr>
          <p:nvPr/>
        </p:nvSpPr>
        <p:spPr bwMode="auto">
          <a:xfrm>
            <a:off x="5163220" y="4774837"/>
            <a:ext cx="421591"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FF6600"/>
                </a:solidFill>
                <a:latin typeface="Times New Roman" charset="0"/>
                <a:ea typeface="ＭＳ Ｐゴシック" charset="0"/>
              </a:rPr>
              <a:t>B</a:t>
            </a:r>
          </a:p>
        </p:txBody>
      </p:sp>
      <p:sp>
        <p:nvSpPr>
          <p:cNvPr id="30" name="Rectangle 22">
            <a:extLst>
              <a:ext uri="{FF2B5EF4-FFF2-40B4-BE49-F238E27FC236}">
                <a16:creationId xmlns:a16="http://schemas.microsoft.com/office/drawing/2014/main" id="{002660C2-B806-4B0C-AF35-35E5B074EC71}"/>
              </a:ext>
            </a:extLst>
          </p:cNvPr>
          <p:cNvSpPr>
            <a:spLocks noChangeArrowheads="1"/>
          </p:cNvSpPr>
          <p:nvPr/>
        </p:nvSpPr>
        <p:spPr bwMode="auto">
          <a:xfrm>
            <a:off x="3918095" y="4638495"/>
            <a:ext cx="421591"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FF6600"/>
                </a:solidFill>
                <a:latin typeface="Times New Roman" charset="0"/>
                <a:ea typeface="ＭＳ Ｐゴシック" charset="0"/>
              </a:rPr>
              <a:t>B</a:t>
            </a:r>
          </a:p>
        </p:txBody>
      </p:sp>
      <p:sp>
        <p:nvSpPr>
          <p:cNvPr id="31" name="Rectangle 22">
            <a:extLst>
              <a:ext uri="{FF2B5EF4-FFF2-40B4-BE49-F238E27FC236}">
                <a16:creationId xmlns:a16="http://schemas.microsoft.com/office/drawing/2014/main" id="{8A96819B-0472-4B63-AA6D-8430A6E8C376}"/>
              </a:ext>
            </a:extLst>
          </p:cNvPr>
          <p:cNvSpPr>
            <a:spLocks noChangeArrowheads="1"/>
          </p:cNvSpPr>
          <p:nvPr/>
        </p:nvSpPr>
        <p:spPr bwMode="auto">
          <a:xfrm>
            <a:off x="4339686" y="2399591"/>
            <a:ext cx="421591" cy="520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GB" sz="2800" b="0" dirty="0">
                <a:solidFill>
                  <a:srgbClr val="FF6600"/>
                </a:solidFill>
                <a:latin typeface="Times New Roman" charset="0"/>
                <a:ea typeface="ＭＳ Ｐゴシック" charset="0"/>
              </a:rPr>
              <a:t>B</a:t>
            </a:r>
          </a:p>
        </p:txBody>
      </p:sp>
      <p:sp>
        <p:nvSpPr>
          <p:cNvPr id="8" name="Freeform: Shape 7">
            <a:extLst>
              <a:ext uri="{FF2B5EF4-FFF2-40B4-BE49-F238E27FC236}">
                <a16:creationId xmlns:a16="http://schemas.microsoft.com/office/drawing/2014/main" id="{778E33E8-FAA4-484E-A15D-7975B3577E07}"/>
              </a:ext>
            </a:extLst>
          </p:cNvPr>
          <p:cNvSpPr/>
          <p:nvPr/>
        </p:nvSpPr>
        <p:spPr>
          <a:xfrm>
            <a:off x="4583123" y="2279374"/>
            <a:ext cx="2751955" cy="2338057"/>
          </a:xfrm>
          <a:custGeom>
            <a:avLst/>
            <a:gdLst>
              <a:gd name="connsiteX0" fmla="*/ 532216 w 2751955"/>
              <a:gd name="connsiteY0" fmla="*/ 0 h 2338057"/>
              <a:gd name="connsiteX1" fmla="*/ 35260 w 2751955"/>
              <a:gd name="connsiteY1" fmla="*/ 1338469 h 2338057"/>
              <a:gd name="connsiteX2" fmla="*/ 234042 w 2751955"/>
              <a:gd name="connsiteY2" fmla="*/ 2266122 h 2338057"/>
              <a:gd name="connsiteX3" fmla="*/ 1771294 w 2751955"/>
              <a:gd name="connsiteY3" fmla="*/ 2206487 h 2338057"/>
              <a:gd name="connsiteX4" fmla="*/ 2751955 w 2751955"/>
              <a:gd name="connsiteY4" fmla="*/ 1649896 h 2338057"/>
              <a:gd name="connsiteX5" fmla="*/ 2751955 w 2751955"/>
              <a:gd name="connsiteY5" fmla="*/ 1649896 h 233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955" h="2338057">
                <a:moveTo>
                  <a:pt x="532216" y="0"/>
                </a:moveTo>
                <a:cubicBezTo>
                  <a:pt x="308586" y="480391"/>
                  <a:pt x="84956" y="960782"/>
                  <a:pt x="35260" y="1338469"/>
                </a:cubicBezTo>
                <a:cubicBezTo>
                  <a:pt x="-14436" y="1716156"/>
                  <a:pt x="-55297" y="2121452"/>
                  <a:pt x="234042" y="2266122"/>
                </a:cubicBezTo>
                <a:cubicBezTo>
                  <a:pt x="523381" y="2410792"/>
                  <a:pt x="1351642" y="2309191"/>
                  <a:pt x="1771294" y="2206487"/>
                </a:cubicBezTo>
                <a:cubicBezTo>
                  <a:pt x="2190946" y="2103783"/>
                  <a:pt x="2751955" y="1649896"/>
                  <a:pt x="2751955" y="1649896"/>
                </a:cubicBezTo>
                <a:lnTo>
                  <a:pt x="2751955" y="1649896"/>
                </a:lnTo>
              </a:path>
            </a:pathLst>
          </a:cu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14">
            <a:extLst>
              <a:ext uri="{FF2B5EF4-FFF2-40B4-BE49-F238E27FC236}">
                <a16:creationId xmlns:a16="http://schemas.microsoft.com/office/drawing/2014/main" id="{0410DB9C-D5B1-4DBB-9644-E3FDC4B2AE44}"/>
              </a:ext>
            </a:extLst>
          </p:cNvPr>
          <p:cNvSpPr>
            <a:spLocks noChangeArrowheads="1"/>
          </p:cNvSpPr>
          <p:nvPr/>
        </p:nvSpPr>
        <p:spPr bwMode="auto">
          <a:xfrm>
            <a:off x="6864480" y="2158447"/>
            <a:ext cx="2186497" cy="15670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defRPr/>
            </a:pPr>
            <a:r>
              <a:rPr lang="en-GB" sz="3200" b="0" dirty="0">
                <a:solidFill>
                  <a:srgbClr val="D60093"/>
                </a:solidFill>
                <a:effectLst>
                  <a:outerShdw blurRad="38100" dist="38100" dir="2700000" algn="tl">
                    <a:srgbClr val="000000"/>
                  </a:outerShdw>
                </a:effectLst>
                <a:latin typeface="Comic Sans MS" charset="0"/>
                <a:ea typeface="ＭＳ Ｐゴシック" charset="0"/>
              </a:rPr>
              <a:t>Non-linear</a:t>
            </a:r>
          </a:p>
          <a:p>
            <a:pPr algn="ctr">
              <a:defRPr/>
            </a:pPr>
            <a:r>
              <a:rPr lang="en-GB" sz="3200" b="0" dirty="0">
                <a:solidFill>
                  <a:srgbClr val="D60093"/>
                </a:solidFill>
                <a:effectLst>
                  <a:outerShdw blurRad="38100" dist="38100" dir="2700000" algn="tl">
                    <a:srgbClr val="000000"/>
                  </a:outerShdw>
                </a:effectLst>
                <a:latin typeface="Comic Sans MS" charset="0"/>
                <a:ea typeface="ＭＳ Ｐゴシック" charset="0"/>
              </a:rPr>
              <a:t>Decision</a:t>
            </a:r>
          </a:p>
          <a:p>
            <a:pPr algn="ctr">
              <a:defRPr/>
            </a:pPr>
            <a:r>
              <a:rPr lang="en-GB" sz="3200" b="0" dirty="0">
                <a:solidFill>
                  <a:srgbClr val="D60093"/>
                </a:solidFill>
                <a:effectLst>
                  <a:outerShdw blurRad="38100" dist="38100" dir="2700000" algn="tl">
                    <a:srgbClr val="000000"/>
                  </a:outerShdw>
                </a:effectLst>
                <a:latin typeface="Comic Sans MS" charset="0"/>
                <a:ea typeface="ＭＳ Ｐゴシック" charset="0"/>
              </a:rPr>
              <a:t>Boundary</a:t>
            </a:r>
            <a:endParaRPr lang="en-GB" sz="3200" b="0" dirty="0">
              <a:solidFill>
                <a:srgbClr val="D60093"/>
              </a:solidFill>
              <a:latin typeface="Comic Sans MS" charset="0"/>
              <a:ea typeface="ＭＳ Ｐゴシック" charset="0"/>
            </a:endParaRPr>
          </a:p>
        </p:txBody>
      </p:sp>
      <p:sp>
        <p:nvSpPr>
          <p:cNvPr id="35" name="Arc 15">
            <a:extLst>
              <a:ext uri="{FF2B5EF4-FFF2-40B4-BE49-F238E27FC236}">
                <a16:creationId xmlns:a16="http://schemas.microsoft.com/office/drawing/2014/main" id="{7386377F-33CC-4600-8EDB-0013143E6FB5}"/>
              </a:ext>
            </a:extLst>
          </p:cNvPr>
          <p:cNvSpPr>
            <a:spLocks/>
          </p:cNvSpPr>
          <p:nvPr/>
        </p:nvSpPr>
        <p:spPr bwMode="auto">
          <a:xfrm>
            <a:off x="5122972" y="2516772"/>
            <a:ext cx="1700233" cy="127449"/>
          </a:xfrm>
          <a:custGeom>
            <a:avLst/>
            <a:gdLst>
              <a:gd name="T0" fmla="*/ 1295400 w 21600"/>
              <a:gd name="T1" fmla="*/ 533400 h 21600"/>
              <a:gd name="T2" fmla="*/ 0 w 21600"/>
              <a:gd name="T3" fmla="*/ 0 h 21600"/>
              <a:gd name="T4" fmla="*/ 129540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lnTo>
                  <a:pt x="21600" y="21599"/>
                </a:lnTo>
                <a:close/>
              </a:path>
            </a:pathLst>
          </a:custGeom>
          <a:noFill/>
          <a:ln w="12700" cap="rnd">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GB"/>
          </a:p>
        </p:txBody>
      </p:sp>
      <p:sp>
        <p:nvSpPr>
          <p:cNvPr id="36" name="Slide Number Placeholder 3">
            <a:extLst>
              <a:ext uri="{FF2B5EF4-FFF2-40B4-BE49-F238E27FC236}">
                <a16:creationId xmlns:a16="http://schemas.microsoft.com/office/drawing/2014/main" id="{07DAA67F-FFAA-FB62-52B8-2C8F085A4A2B}"/>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11</a:t>
            </a:fld>
            <a:endParaRPr lang="en-GB" sz="2400" dirty="0"/>
          </a:p>
        </p:txBody>
      </p:sp>
    </p:spTree>
    <p:extLst>
      <p:ext uri="{BB962C8B-B14F-4D97-AF65-F5344CB8AC3E}">
        <p14:creationId xmlns:p14="http://schemas.microsoft.com/office/powerpoint/2010/main" val="187864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(XOR)</a:t>
            </a:r>
          </a:p>
        </p:txBody>
      </p:sp>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 name="Rectangle 1"/>
          <p:cNvSpPr/>
          <p:nvPr/>
        </p:nvSpPr>
        <p:spPr>
          <a:xfrm>
            <a:off x="3327247" y="5398150"/>
            <a:ext cx="614951" cy="369332"/>
          </a:xfrm>
          <a:prstGeom prst="rect">
            <a:avLst/>
          </a:prstGeom>
        </p:spPr>
        <p:txBody>
          <a:bodyPr wrap="square">
            <a:spAutoFit/>
          </a:bodyPr>
          <a:lstStyle/>
          <a:p>
            <a:pPr algn="ctr"/>
            <a:r>
              <a:rPr lang="en-GB" dirty="0">
                <a:latin typeface="Tahoma" charset="0"/>
                <a:ea typeface="ＭＳ Ｐゴシック" charset="0"/>
              </a:rPr>
              <a:t>0</a:t>
            </a:r>
            <a:endParaRPr lang="en-GB" dirty="0"/>
          </a:p>
        </p:txBody>
      </p:sp>
      <p:sp>
        <p:nvSpPr>
          <p:cNvPr id="55" name="Rectangle 54"/>
          <p:cNvSpPr/>
          <p:nvPr/>
        </p:nvSpPr>
        <p:spPr>
          <a:xfrm>
            <a:off x="5454263" y="5410342"/>
            <a:ext cx="614951" cy="369332"/>
          </a:xfrm>
          <a:prstGeom prst="rect">
            <a:avLst/>
          </a:prstGeom>
        </p:spPr>
        <p:txBody>
          <a:bodyPr wrap="square">
            <a:spAutoFit/>
          </a:bodyPr>
          <a:lstStyle/>
          <a:p>
            <a:pPr algn="ctr"/>
            <a:r>
              <a:rPr lang="en-GB" dirty="0">
                <a:latin typeface="Tahoma" charset="0"/>
                <a:ea typeface="ＭＳ Ｐゴシック" charset="0"/>
              </a:rPr>
              <a:t>1</a:t>
            </a:r>
            <a:endParaRPr lang="en-GB" dirty="0"/>
          </a:p>
        </p:txBody>
      </p:sp>
      <p:sp>
        <p:nvSpPr>
          <p:cNvPr id="56" name="Rectangle 55"/>
          <p:cNvSpPr/>
          <p:nvPr/>
        </p:nvSpPr>
        <p:spPr>
          <a:xfrm>
            <a:off x="3333008" y="3669082"/>
            <a:ext cx="614951" cy="369332"/>
          </a:xfrm>
          <a:prstGeom prst="rect">
            <a:avLst/>
          </a:prstGeom>
        </p:spPr>
        <p:txBody>
          <a:bodyPr wrap="square">
            <a:spAutoFit/>
          </a:bodyPr>
          <a:lstStyle/>
          <a:p>
            <a:pPr algn="ctr"/>
            <a:r>
              <a:rPr lang="en-GB" dirty="0">
                <a:latin typeface="Tahoma" charset="0"/>
                <a:ea typeface="ＭＳ Ｐゴシック" charset="0"/>
              </a:rPr>
              <a:t>1</a:t>
            </a:r>
            <a:endParaRPr lang="en-GB" dirty="0"/>
          </a:p>
        </p:txBody>
      </p:sp>
      <p:sp>
        <p:nvSpPr>
          <p:cNvPr id="57" name="Rectangle 56"/>
          <p:cNvSpPr/>
          <p:nvPr/>
        </p:nvSpPr>
        <p:spPr>
          <a:xfrm>
            <a:off x="5454263" y="3669082"/>
            <a:ext cx="614951" cy="369332"/>
          </a:xfrm>
          <a:prstGeom prst="rect">
            <a:avLst/>
          </a:prstGeom>
        </p:spPr>
        <p:txBody>
          <a:bodyPr wrap="square">
            <a:spAutoFit/>
          </a:bodyPr>
          <a:lstStyle/>
          <a:p>
            <a:pPr algn="ctr"/>
            <a:r>
              <a:rPr lang="en-GB" dirty="0">
                <a:latin typeface="Tahoma" charset="0"/>
                <a:ea typeface="ＭＳ Ｐゴシック" charset="0"/>
              </a:rPr>
              <a:t>0</a:t>
            </a:r>
            <a:endParaRPr lang="en-GB"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601561" y="1813374"/>
              <a:ext cx="1470661" cy="2225040"/>
            </p:xfrm>
            <a:graphic>
              <a:graphicData uri="http://schemas.openxmlformats.org/drawingml/2006/table">
                <a:tbl>
                  <a:tblPr firstRow="1" bandRow="1">
                    <a:tableStyleId>{5940675A-B579-460E-94D1-54222C63F5DA}</a:tableStyleId>
                  </a:tblPr>
                  <a:tblGrid>
                    <a:gridCol w="456311">
                      <a:extLst>
                        <a:ext uri="{9D8B030D-6E8A-4147-A177-3AD203B41FA5}">
                          <a16:colId xmlns:a16="http://schemas.microsoft.com/office/drawing/2014/main" val="1032937499"/>
                        </a:ext>
                      </a:extLst>
                    </a:gridCol>
                    <a:gridCol w="461582">
                      <a:extLst>
                        <a:ext uri="{9D8B030D-6E8A-4147-A177-3AD203B41FA5}">
                          <a16:colId xmlns:a16="http://schemas.microsoft.com/office/drawing/2014/main" val="4086227895"/>
                        </a:ext>
                      </a:extLst>
                    </a:gridCol>
                    <a:gridCol w="552768">
                      <a:extLst>
                        <a:ext uri="{9D8B030D-6E8A-4147-A177-3AD203B41FA5}">
                          <a16:colId xmlns:a16="http://schemas.microsoft.com/office/drawing/2014/main" val="1691713344"/>
                        </a:ext>
                      </a:extLst>
                    </a:gridCol>
                  </a:tblGrid>
                  <a:tr h="370840">
                    <a:tc gridSpan="3">
                      <a:txBody>
                        <a:bodyPr/>
                        <a:lstStyle/>
                        <a:p>
                          <a:pPr algn="ctr"/>
                          <a:r>
                            <a:rPr lang="en-GB" dirty="0">
                              <a:solidFill>
                                <a:srgbClr val="0070C0"/>
                              </a:solidFill>
                            </a:rPr>
                            <a:t>XOR</a:t>
                          </a:r>
                        </a:p>
                      </a:txBody>
                      <a:tcPr anchor="ct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19938940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oMath>
                            </m:oMathPara>
                          </a14:m>
                          <a:endParaRPr lang="en-GB" dirty="0"/>
                        </a:p>
                      </a:txBody>
                      <a:tcPr anchor="ctr"/>
                    </a:tc>
                    <a:tc>
                      <a:txBody>
                        <a:bodyPr/>
                        <a:lstStyle/>
                        <a:p>
                          <a:pPr algn="ctr"/>
                          <a:r>
                            <a:rPr lang="en-GB" dirty="0"/>
                            <a:t>out</a:t>
                          </a:r>
                        </a:p>
                      </a:txBody>
                      <a:tcPr anchor="ctr">
                        <a:solidFill>
                          <a:srgbClr val="FFFF00"/>
                        </a:solidFill>
                      </a:tcPr>
                    </a:tc>
                    <a:extLst>
                      <a:ext uri="{0D108BD9-81ED-4DB2-BD59-A6C34878D82A}">
                        <a16:rowId xmlns:a16="http://schemas.microsoft.com/office/drawing/2014/main" val="2111247453"/>
                      </a:ext>
                    </a:extLst>
                  </a:tr>
                  <a:tr h="370840">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solidFill>
                          <a:srgbClr val="FFFF00"/>
                        </a:solidFill>
                      </a:tcPr>
                    </a:tc>
                    <a:extLst>
                      <a:ext uri="{0D108BD9-81ED-4DB2-BD59-A6C34878D82A}">
                        <a16:rowId xmlns:a16="http://schemas.microsoft.com/office/drawing/2014/main" val="3350734839"/>
                      </a:ext>
                    </a:extLst>
                  </a:tr>
                  <a:tr h="370840">
                    <a:tc>
                      <a:txBody>
                        <a:bodyPr/>
                        <a:lstStyle/>
                        <a:p>
                          <a:pPr algn="ctr"/>
                          <a:r>
                            <a:rPr lang="en-GB" dirty="0"/>
                            <a:t>0</a:t>
                          </a:r>
                        </a:p>
                      </a:txBody>
                      <a:tcPr anchor="ctr"/>
                    </a:tc>
                    <a:tc>
                      <a:txBody>
                        <a:bodyPr/>
                        <a:lstStyle/>
                        <a:p>
                          <a:pPr algn="ctr"/>
                          <a:r>
                            <a:rPr lang="en-GB" dirty="0"/>
                            <a:t>1</a:t>
                          </a:r>
                        </a:p>
                      </a:txBody>
                      <a:tcPr anchor="ctr"/>
                    </a:tc>
                    <a:tc>
                      <a:txBody>
                        <a:bodyPr/>
                        <a:lstStyle/>
                        <a:p>
                          <a:pPr algn="ctr"/>
                          <a:r>
                            <a:rPr lang="en-GB" dirty="0"/>
                            <a:t>1</a:t>
                          </a:r>
                        </a:p>
                      </a:txBody>
                      <a:tcPr anchor="ctr">
                        <a:solidFill>
                          <a:srgbClr val="FFFF00"/>
                        </a:solidFill>
                      </a:tcPr>
                    </a:tc>
                    <a:extLst>
                      <a:ext uri="{0D108BD9-81ED-4DB2-BD59-A6C34878D82A}">
                        <a16:rowId xmlns:a16="http://schemas.microsoft.com/office/drawing/2014/main" val="1151441018"/>
                      </a:ext>
                    </a:extLst>
                  </a:tr>
                  <a:tr h="370840">
                    <a:tc>
                      <a:txBody>
                        <a:bodyPr/>
                        <a:lstStyle/>
                        <a:p>
                          <a:pPr algn="ctr"/>
                          <a:r>
                            <a:rPr lang="en-GB" dirty="0"/>
                            <a:t>1</a:t>
                          </a:r>
                        </a:p>
                      </a:txBody>
                      <a:tcPr anchor="ctr"/>
                    </a:tc>
                    <a:tc>
                      <a:txBody>
                        <a:bodyPr/>
                        <a:lstStyle/>
                        <a:p>
                          <a:pPr algn="ctr"/>
                          <a:r>
                            <a:rPr lang="en-GB" dirty="0"/>
                            <a:t>0</a:t>
                          </a:r>
                        </a:p>
                      </a:txBody>
                      <a:tcPr anchor="ctr"/>
                    </a:tc>
                    <a:tc>
                      <a:txBody>
                        <a:bodyPr/>
                        <a:lstStyle/>
                        <a:p>
                          <a:pPr algn="ctr"/>
                          <a:r>
                            <a:rPr lang="en-GB" dirty="0"/>
                            <a:t>1</a:t>
                          </a:r>
                        </a:p>
                      </a:txBody>
                      <a:tcPr anchor="ctr">
                        <a:solidFill>
                          <a:srgbClr val="FFFF00"/>
                        </a:solidFill>
                      </a:tcPr>
                    </a:tc>
                    <a:extLst>
                      <a:ext uri="{0D108BD9-81ED-4DB2-BD59-A6C34878D82A}">
                        <a16:rowId xmlns:a16="http://schemas.microsoft.com/office/drawing/2014/main" val="1277802692"/>
                      </a:ext>
                    </a:extLst>
                  </a:tr>
                  <a:tr h="370840">
                    <a:tc>
                      <a:txBody>
                        <a:bodyPr/>
                        <a:lstStyle/>
                        <a:p>
                          <a:pPr algn="ctr"/>
                          <a:r>
                            <a:rPr lang="en-GB" dirty="0"/>
                            <a:t>1</a:t>
                          </a:r>
                        </a:p>
                      </a:txBody>
                      <a:tcPr anchor="ctr"/>
                    </a:tc>
                    <a:tc>
                      <a:txBody>
                        <a:bodyPr/>
                        <a:lstStyle/>
                        <a:p>
                          <a:pPr algn="ctr"/>
                          <a:r>
                            <a:rPr lang="en-GB" dirty="0"/>
                            <a:t>1</a:t>
                          </a:r>
                        </a:p>
                      </a:txBody>
                      <a:tcPr anchor="ctr"/>
                    </a:tc>
                    <a:tc>
                      <a:txBody>
                        <a:bodyPr/>
                        <a:lstStyle/>
                        <a:p>
                          <a:pPr algn="ctr"/>
                          <a:r>
                            <a:rPr lang="en-GB" dirty="0"/>
                            <a:t>0</a:t>
                          </a:r>
                        </a:p>
                      </a:txBody>
                      <a:tcPr anchor="ctr">
                        <a:solidFill>
                          <a:srgbClr val="FFFF00"/>
                        </a:solidFill>
                      </a:tcPr>
                    </a:tc>
                    <a:extLst>
                      <a:ext uri="{0D108BD9-81ED-4DB2-BD59-A6C34878D82A}">
                        <a16:rowId xmlns:a16="http://schemas.microsoft.com/office/drawing/2014/main" val="4093299644"/>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299900251"/>
                  </p:ext>
                </p:extLst>
              </p:nvPr>
            </p:nvGraphicFramePr>
            <p:xfrm>
              <a:off x="601561" y="1813374"/>
              <a:ext cx="1470661" cy="2225040"/>
            </p:xfrm>
            <a:graphic>
              <a:graphicData uri="http://schemas.openxmlformats.org/drawingml/2006/table">
                <a:tbl>
                  <a:tblPr firstRow="1" bandRow="1">
                    <a:tableStyleId>{5940675A-B579-460E-94D1-54222C63F5DA}</a:tableStyleId>
                  </a:tblPr>
                  <a:tblGrid>
                    <a:gridCol w="456311">
                      <a:extLst>
                        <a:ext uri="{9D8B030D-6E8A-4147-A177-3AD203B41FA5}">
                          <a16:colId xmlns:a16="http://schemas.microsoft.com/office/drawing/2014/main" val="1032937499"/>
                        </a:ext>
                      </a:extLst>
                    </a:gridCol>
                    <a:gridCol w="461582">
                      <a:extLst>
                        <a:ext uri="{9D8B030D-6E8A-4147-A177-3AD203B41FA5}">
                          <a16:colId xmlns:a16="http://schemas.microsoft.com/office/drawing/2014/main" val="4086227895"/>
                        </a:ext>
                      </a:extLst>
                    </a:gridCol>
                    <a:gridCol w="552768">
                      <a:extLst>
                        <a:ext uri="{9D8B030D-6E8A-4147-A177-3AD203B41FA5}">
                          <a16:colId xmlns:a16="http://schemas.microsoft.com/office/drawing/2014/main" val="1691713344"/>
                        </a:ext>
                      </a:extLst>
                    </a:gridCol>
                  </a:tblGrid>
                  <a:tr h="370840">
                    <a:tc gridSpan="3">
                      <a:txBody>
                        <a:bodyPr/>
                        <a:lstStyle/>
                        <a:p>
                          <a:pPr algn="ctr"/>
                          <a:r>
                            <a:rPr lang="en-GB" dirty="0" smtClean="0">
                              <a:solidFill>
                                <a:srgbClr val="0070C0"/>
                              </a:solidFill>
                            </a:rPr>
                            <a:t>XOR</a:t>
                          </a:r>
                          <a:endParaRPr lang="en-GB" dirty="0">
                            <a:solidFill>
                              <a:srgbClr val="0070C0"/>
                            </a:solidFill>
                          </a:endParaRPr>
                        </a:p>
                      </a:txBody>
                      <a:tcPr anchor="ct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199389409"/>
                      </a:ext>
                    </a:extLst>
                  </a:tr>
                  <a:tr h="370840">
                    <a:tc>
                      <a:txBody>
                        <a:bodyPr/>
                        <a:lstStyle/>
                        <a:p>
                          <a:endParaRPr lang="en-US"/>
                        </a:p>
                      </a:txBody>
                      <a:tcPr anchor="ctr">
                        <a:blipFill>
                          <a:blip r:embed="rId3"/>
                          <a:stretch>
                            <a:fillRect l="-1333" t="-108197" r="-226667" b="-424590"/>
                          </a:stretch>
                        </a:blipFill>
                      </a:tcPr>
                    </a:tc>
                    <a:tc>
                      <a:txBody>
                        <a:bodyPr/>
                        <a:lstStyle/>
                        <a:p>
                          <a:endParaRPr lang="en-US"/>
                        </a:p>
                      </a:txBody>
                      <a:tcPr anchor="ctr">
                        <a:blipFill>
                          <a:blip r:embed="rId3"/>
                          <a:stretch>
                            <a:fillRect l="-100000" t="-108197" r="-123684" b="-424590"/>
                          </a:stretch>
                        </a:blipFill>
                      </a:tcPr>
                    </a:tc>
                    <a:tc>
                      <a:txBody>
                        <a:bodyPr/>
                        <a:lstStyle/>
                        <a:p>
                          <a:pPr algn="ctr"/>
                          <a:r>
                            <a:rPr lang="en-GB" dirty="0" smtClean="0"/>
                            <a:t>out</a:t>
                          </a:r>
                          <a:endParaRPr lang="en-GB" dirty="0"/>
                        </a:p>
                      </a:txBody>
                      <a:tcPr anchor="ctr">
                        <a:solidFill>
                          <a:srgbClr val="FFFF00"/>
                        </a:solidFill>
                      </a:tcPr>
                    </a:tc>
                    <a:extLst>
                      <a:ext uri="{0D108BD9-81ED-4DB2-BD59-A6C34878D82A}">
                        <a16:rowId xmlns:a16="http://schemas.microsoft.com/office/drawing/2014/main" val="2111247453"/>
                      </a:ext>
                    </a:extLst>
                  </a:tr>
                  <a:tr h="370840">
                    <a:tc>
                      <a:txBody>
                        <a:bodyPr/>
                        <a:lstStyle/>
                        <a:p>
                          <a:pPr algn="ctr"/>
                          <a:r>
                            <a:rPr lang="en-GB" dirty="0" smtClean="0"/>
                            <a:t>0</a:t>
                          </a:r>
                          <a:endParaRPr lang="en-GB" dirty="0"/>
                        </a:p>
                      </a:txBody>
                      <a:tcPr anchor="ctr"/>
                    </a:tc>
                    <a:tc>
                      <a:txBody>
                        <a:bodyPr/>
                        <a:lstStyle/>
                        <a:p>
                          <a:pPr algn="ctr"/>
                          <a:r>
                            <a:rPr lang="en-GB" dirty="0" smtClean="0"/>
                            <a:t>0</a:t>
                          </a:r>
                          <a:endParaRPr lang="en-GB" dirty="0"/>
                        </a:p>
                      </a:txBody>
                      <a:tcPr anchor="ctr"/>
                    </a:tc>
                    <a:tc>
                      <a:txBody>
                        <a:bodyPr/>
                        <a:lstStyle/>
                        <a:p>
                          <a:pPr algn="ctr"/>
                          <a:r>
                            <a:rPr lang="en-GB" dirty="0" smtClean="0"/>
                            <a:t>0</a:t>
                          </a:r>
                          <a:endParaRPr lang="en-GB" dirty="0"/>
                        </a:p>
                      </a:txBody>
                      <a:tcPr anchor="ctr">
                        <a:solidFill>
                          <a:srgbClr val="FFFF00"/>
                        </a:solidFill>
                      </a:tcPr>
                    </a:tc>
                    <a:extLst>
                      <a:ext uri="{0D108BD9-81ED-4DB2-BD59-A6C34878D82A}">
                        <a16:rowId xmlns:a16="http://schemas.microsoft.com/office/drawing/2014/main" val="3350734839"/>
                      </a:ext>
                    </a:extLst>
                  </a:tr>
                  <a:tr h="370840">
                    <a:tc>
                      <a:txBody>
                        <a:bodyPr/>
                        <a:lstStyle/>
                        <a:p>
                          <a:pPr algn="ctr"/>
                          <a:r>
                            <a:rPr lang="en-GB" dirty="0" smtClean="0"/>
                            <a:t>0</a:t>
                          </a:r>
                          <a:endParaRPr lang="en-GB" dirty="0"/>
                        </a:p>
                      </a:txBody>
                      <a:tcPr anchor="ctr"/>
                    </a:tc>
                    <a:tc>
                      <a:txBody>
                        <a:bodyPr/>
                        <a:lstStyle/>
                        <a:p>
                          <a:pPr algn="ctr"/>
                          <a:r>
                            <a:rPr lang="en-GB" dirty="0" smtClean="0"/>
                            <a:t>1</a:t>
                          </a:r>
                          <a:endParaRPr lang="en-GB" dirty="0"/>
                        </a:p>
                      </a:txBody>
                      <a:tcPr anchor="ctr"/>
                    </a:tc>
                    <a:tc>
                      <a:txBody>
                        <a:bodyPr/>
                        <a:lstStyle/>
                        <a:p>
                          <a:pPr algn="ctr"/>
                          <a:r>
                            <a:rPr lang="en-GB" dirty="0" smtClean="0"/>
                            <a:t>1</a:t>
                          </a:r>
                          <a:endParaRPr lang="en-GB" dirty="0"/>
                        </a:p>
                      </a:txBody>
                      <a:tcPr anchor="ctr">
                        <a:solidFill>
                          <a:srgbClr val="FFFF00"/>
                        </a:solidFill>
                      </a:tcPr>
                    </a:tc>
                    <a:extLst>
                      <a:ext uri="{0D108BD9-81ED-4DB2-BD59-A6C34878D82A}">
                        <a16:rowId xmlns:a16="http://schemas.microsoft.com/office/drawing/2014/main" val="1151441018"/>
                      </a:ext>
                    </a:extLst>
                  </a:tr>
                  <a:tr h="370840">
                    <a:tc>
                      <a:txBody>
                        <a:bodyPr/>
                        <a:lstStyle/>
                        <a:p>
                          <a:pPr algn="ctr"/>
                          <a:r>
                            <a:rPr lang="en-GB" dirty="0" smtClean="0"/>
                            <a:t>1</a:t>
                          </a:r>
                          <a:endParaRPr lang="en-GB" dirty="0"/>
                        </a:p>
                      </a:txBody>
                      <a:tcPr anchor="ctr"/>
                    </a:tc>
                    <a:tc>
                      <a:txBody>
                        <a:bodyPr/>
                        <a:lstStyle/>
                        <a:p>
                          <a:pPr algn="ctr"/>
                          <a:r>
                            <a:rPr lang="en-GB" dirty="0" smtClean="0"/>
                            <a:t>0</a:t>
                          </a:r>
                          <a:endParaRPr lang="en-GB" dirty="0"/>
                        </a:p>
                      </a:txBody>
                      <a:tcPr anchor="ctr"/>
                    </a:tc>
                    <a:tc>
                      <a:txBody>
                        <a:bodyPr/>
                        <a:lstStyle/>
                        <a:p>
                          <a:pPr algn="ctr"/>
                          <a:r>
                            <a:rPr lang="en-GB" dirty="0" smtClean="0"/>
                            <a:t>1</a:t>
                          </a:r>
                          <a:endParaRPr lang="en-GB" dirty="0"/>
                        </a:p>
                      </a:txBody>
                      <a:tcPr anchor="ctr">
                        <a:solidFill>
                          <a:srgbClr val="FFFF00"/>
                        </a:solidFill>
                      </a:tcPr>
                    </a:tc>
                    <a:extLst>
                      <a:ext uri="{0D108BD9-81ED-4DB2-BD59-A6C34878D82A}">
                        <a16:rowId xmlns:a16="http://schemas.microsoft.com/office/drawing/2014/main" val="1277802692"/>
                      </a:ext>
                    </a:extLst>
                  </a:tr>
                  <a:tr h="370840">
                    <a:tc>
                      <a:txBody>
                        <a:bodyPr/>
                        <a:lstStyle/>
                        <a:p>
                          <a:pPr algn="ctr"/>
                          <a:r>
                            <a:rPr lang="en-GB" dirty="0" smtClean="0"/>
                            <a:t>1</a:t>
                          </a:r>
                          <a:endParaRPr lang="en-GB" dirty="0"/>
                        </a:p>
                      </a:txBody>
                      <a:tcPr anchor="ctr"/>
                    </a:tc>
                    <a:tc>
                      <a:txBody>
                        <a:bodyPr/>
                        <a:lstStyle/>
                        <a:p>
                          <a:pPr algn="ctr"/>
                          <a:r>
                            <a:rPr lang="en-GB" dirty="0" smtClean="0"/>
                            <a:t>1</a:t>
                          </a:r>
                          <a:endParaRPr lang="en-GB" dirty="0"/>
                        </a:p>
                      </a:txBody>
                      <a:tcPr anchor="ctr"/>
                    </a:tc>
                    <a:tc>
                      <a:txBody>
                        <a:bodyPr/>
                        <a:lstStyle/>
                        <a:p>
                          <a:pPr algn="ctr"/>
                          <a:r>
                            <a:rPr lang="en-GB" dirty="0" smtClean="0"/>
                            <a:t>0</a:t>
                          </a:r>
                          <a:endParaRPr lang="en-GB" dirty="0"/>
                        </a:p>
                      </a:txBody>
                      <a:tcPr anchor="ctr">
                        <a:solidFill>
                          <a:srgbClr val="FFFF00"/>
                        </a:solidFill>
                      </a:tcPr>
                    </a:tc>
                    <a:extLst>
                      <a:ext uri="{0D108BD9-81ED-4DB2-BD59-A6C34878D82A}">
                        <a16:rowId xmlns:a16="http://schemas.microsoft.com/office/drawing/2014/main" val="4093299644"/>
                      </a:ext>
                    </a:extLst>
                  </a:tr>
                </a:tbl>
              </a:graphicData>
            </a:graphic>
          </p:graphicFrame>
        </mc:Fallback>
      </mc:AlternateContent>
      <mc:AlternateContent xmlns:mc="http://schemas.openxmlformats.org/markup-compatibility/2006" xmlns:a14="http://schemas.microsoft.com/office/drawing/2010/main">
        <mc:Choice Requires="a14">
          <p:sp>
            <p:nvSpPr>
              <p:cNvPr id="4" name="Rectangle 3"/>
              <p:cNvSpPr/>
              <p:nvPr/>
            </p:nvSpPr>
            <p:spPr>
              <a:xfrm>
                <a:off x="3179716" y="1688005"/>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4" y="5530696"/>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4" y="5530696"/>
                <a:ext cx="589585" cy="492443"/>
              </a:xfrm>
              <a:prstGeom prst="rect">
                <a:avLst/>
              </a:prstGeom>
              <a:blipFill>
                <a:blip r:embed="rId5"/>
                <a:stretch>
                  <a:fillRect/>
                </a:stretch>
              </a:blipFill>
            </p:spPr>
            <p:txBody>
              <a:bodyPr/>
              <a:lstStyle/>
              <a:p>
                <a:r>
                  <a:rPr lang="en-GB">
                    <a:noFill/>
                  </a:rPr>
                  <a:t> </a:t>
                </a:r>
              </a:p>
            </p:txBody>
          </p:sp>
        </mc:Fallback>
      </mc:AlternateContent>
      <p:sp>
        <p:nvSpPr>
          <p:cNvPr id="6" name="Rectangle 5"/>
          <p:cNvSpPr/>
          <p:nvPr/>
        </p:nvSpPr>
        <p:spPr>
          <a:xfrm>
            <a:off x="200898" y="4410505"/>
            <a:ext cx="3361113" cy="646331"/>
          </a:xfrm>
          <a:prstGeom prst="rect">
            <a:avLst/>
          </a:prstGeom>
        </p:spPr>
        <p:txBody>
          <a:bodyPr wrap="none">
            <a:spAutoFit/>
          </a:bodyPr>
          <a:lstStyle/>
          <a:p>
            <a:pPr>
              <a:defRPr/>
            </a:pPr>
            <a:r>
              <a:rPr lang="en-US" dirty="0">
                <a:solidFill>
                  <a:srgbClr val="FF0000"/>
                </a:solidFill>
                <a:latin typeface="Tahoma" charset="0"/>
                <a:ea typeface="ＭＳ Ｐゴシック" charset="0"/>
              </a:rPr>
              <a:t>Non-Linearly separable</a:t>
            </a:r>
          </a:p>
          <a:p>
            <a:pPr>
              <a:defRPr/>
            </a:pPr>
            <a:r>
              <a:rPr lang="en-US" dirty="0">
                <a:solidFill>
                  <a:srgbClr val="FF0000"/>
                </a:solidFill>
                <a:latin typeface="Tahoma" charset="0"/>
                <a:ea typeface="ＭＳ Ｐゴシック" charset="0"/>
              </a:rPr>
              <a:t>One perceptron is not enough</a:t>
            </a:r>
          </a:p>
        </p:txBody>
      </p:sp>
      <p:sp>
        <p:nvSpPr>
          <p:cNvPr id="14" name="Line 9"/>
          <p:cNvSpPr>
            <a:spLocks noChangeShapeType="1"/>
          </p:cNvSpPr>
          <p:nvPr/>
        </p:nvSpPr>
        <p:spPr bwMode="auto">
          <a:xfrm flipH="1" flipV="1">
            <a:off x="2843807" y="2180446"/>
            <a:ext cx="4751759" cy="4196635"/>
          </a:xfrm>
          <a:prstGeom prst="line">
            <a:avLst/>
          </a:prstGeom>
          <a:noFill/>
          <a:ln w="25400">
            <a:solidFill>
              <a:schemeClr val="accent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15" name="Line 9"/>
          <p:cNvSpPr>
            <a:spLocks noChangeShapeType="1"/>
          </p:cNvSpPr>
          <p:nvPr/>
        </p:nvSpPr>
        <p:spPr bwMode="auto">
          <a:xfrm flipH="1" flipV="1">
            <a:off x="2268836" y="3484498"/>
            <a:ext cx="3800377" cy="3373502"/>
          </a:xfrm>
          <a:prstGeom prst="line">
            <a:avLst/>
          </a:prstGeom>
          <a:noFill/>
          <a:ln w="25400">
            <a:solidFill>
              <a:schemeClr val="accent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ADD180-8920-451E-A1A4-80B2B3AF997A}"/>
                  </a:ext>
                </a:extLst>
              </p:cNvPr>
              <p:cNvSpPr txBox="1"/>
              <p:nvPr/>
            </p:nvSpPr>
            <p:spPr>
              <a:xfrm>
                <a:off x="5649921" y="4299587"/>
                <a:ext cx="281295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1</m:t>
                              </m:r>
                            </m:sub>
                          </m:sSub>
                          <m:r>
                            <a:rPr lang="en-GB" sz="2200" b="0" i="1" smtClean="0">
                              <a:latin typeface="Cambria Math" panose="02040503050406030204" pitchFamily="18" charset="0"/>
                            </a:rPr>
                            <m:t>𝑥</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i="1">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2</m:t>
                              </m:r>
                            </m:sub>
                          </m:sSub>
                          <m:r>
                            <a:rPr lang="en-GB" sz="2200" i="1">
                              <a:latin typeface="Cambria Math" panose="02040503050406030204" pitchFamily="18" charset="0"/>
                            </a:rPr>
                            <m:t>𝑥</m:t>
                          </m:r>
                        </m:e>
                        <m:sub>
                          <m:r>
                            <a:rPr lang="en-GB" sz="2200" b="0" i="1" smtClean="0">
                              <a:latin typeface="Cambria Math" panose="02040503050406030204" pitchFamily="18" charset="0"/>
                            </a:rPr>
                            <m:t>2</m:t>
                          </m:r>
                        </m:sub>
                      </m:sSub>
                      <m:r>
                        <a:rPr lang="en-GB" sz="2200" b="0" i="1" smtClean="0">
                          <a:latin typeface="Cambria Math" panose="02040503050406030204" pitchFamily="18" charset="0"/>
                        </a:rPr>
                        <m:t>+</m:t>
                      </m:r>
                      <m:sSub>
                        <m:sSubPr>
                          <m:ctrlPr>
                            <a:rPr lang="en-GB" sz="2200" b="0" i="1" smtClean="0">
                              <a:solidFill>
                                <a:srgbClr val="FF0000"/>
                              </a:solidFill>
                              <a:latin typeface="Cambria Math" panose="02040503050406030204" pitchFamily="18" charset="0"/>
                            </a:rPr>
                          </m:ctrlPr>
                        </m:sSubPr>
                        <m:e>
                          <m:r>
                            <a:rPr lang="en-AU" sz="2200" b="0" i="1" smtClean="0">
                              <a:solidFill>
                                <a:srgbClr val="FF0000"/>
                              </a:solidFill>
                              <a:latin typeface="Cambria Math" panose="02040503050406030204" pitchFamily="18" charset="0"/>
                            </a:rPr>
                            <m:t>𝑏</m:t>
                          </m:r>
                        </m:e>
                        <m:sub>
                          <m:r>
                            <a:rPr lang="en-AU" sz="2200" b="0" i="1" smtClean="0">
                              <a:solidFill>
                                <a:srgbClr val="FF0000"/>
                              </a:solidFill>
                              <a:latin typeface="Cambria Math" panose="02040503050406030204" pitchFamily="18" charset="0"/>
                            </a:rPr>
                            <m:t>1</m:t>
                          </m:r>
                        </m:sub>
                      </m:sSub>
                      <m:r>
                        <a:rPr lang="en-GB" sz="2200" b="0" i="1" smtClean="0">
                          <a:latin typeface="Cambria Math" panose="02040503050406030204" pitchFamily="18" charset="0"/>
                        </a:rPr>
                        <m:t>=0</m:t>
                      </m:r>
                    </m:oMath>
                  </m:oMathPara>
                </a14:m>
                <a:endParaRPr lang="en-GB" sz="2200" dirty="0"/>
              </a:p>
            </p:txBody>
          </p:sp>
        </mc:Choice>
        <mc:Fallback xmlns="">
          <p:sp>
            <p:nvSpPr>
              <p:cNvPr id="16" name="TextBox 15">
                <a:extLst>
                  <a:ext uri="{FF2B5EF4-FFF2-40B4-BE49-F238E27FC236}">
                    <a16:creationId xmlns:a16="http://schemas.microsoft.com/office/drawing/2014/main" id="{FAADD180-8920-451E-A1A4-80B2B3AF997A}"/>
                  </a:ext>
                </a:extLst>
              </p:cNvPr>
              <p:cNvSpPr txBox="1">
                <a:spLocks noRot="1" noChangeAspect="1" noMove="1" noResize="1" noEditPoints="1" noAdjustHandles="1" noChangeArrowheads="1" noChangeShapeType="1" noTextEdit="1"/>
              </p:cNvSpPr>
              <p:nvPr/>
            </p:nvSpPr>
            <p:spPr>
              <a:xfrm>
                <a:off x="5649921" y="4299587"/>
                <a:ext cx="2812950" cy="338554"/>
              </a:xfrm>
              <a:prstGeom prst="rect">
                <a:avLst/>
              </a:prstGeom>
              <a:blipFill>
                <a:blip r:embed="rId6"/>
                <a:stretch>
                  <a:fillRect r="-434" b="-1428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72EF2B-2A99-40CC-B51E-0A0E04893830}"/>
                  </a:ext>
                </a:extLst>
              </p:cNvPr>
              <p:cNvSpPr txBox="1"/>
              <p:nvPr/>
            </p:nvSpPr>
            <p:spPr>
              <a:xfrm>
                <a:off x="2860076" y="6321842"/>
                <a:ext cx="281057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3</m:t>
                              </m:r>
                            </m:sub>
                          </m:sSub>
                          <m:r>
                            <a:rPr lang="en-GB" sz="2200" b="0" i="1" smtClean="0">
                              <a:latin typeface="Cambria Math" panose="02040503050406030204" pitchFamily="18" charset="0"/>
                            </a:rPr>
                            <m:t>𝑥</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i="1">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4</m:t>
                              </m:r>
                            </m:sub>
                          </m:sSub>
                          <m:r>
                            <a:rPr lang="en-GB" sz="2200" i="1">
                              <a:latin typeface="Cambria Math" panose="02040503050406030204" pitchFamily="18" charset="0"/>
                            </a:rPr>
                            <m:t>𝑥</m:t>
                          </m:r>
                        </m:e>
                        <m:sub>
                          <m:r>
                            <a:rPr lang="en-GB" sz="2200" b="0" i="1" smtClean="0">
                              <a:latin typeface="Cambria Math" panose="02040503050406030204" pitchFamily="18" charset="0"/>
                            </a:rPr>
                            <m:t>2</m:t>
                          </m:r>
                        </m:sub>
                      </m:sSub>
                      <m:r>
                        <a:rPr lang="en-GB" sz="2200" b="0" i="1" smtClean="0">
                          <a:latin typeface="Cambria Math" panose="02040503050406030204" pitchFamily="18" charset="0"/>
                        </a:rPr>
                        <m:t>+</m:t>
                      </m:r>
                      <m:sSub>
                        <m:sSubPr>
                          <m:ctrlPr>
                            <a:rPr lang="en-GB" sz="2200" i="1">
                              <a:solidFill>
                                <a:srgbClr val="FF0000"/>
                              </a:solidFill>
                              <a:latin typeface="Cambria Math" panose="02040503050406030204" pitchFamily="18" charset="0"/>
                            </a:rPr>
                          </m:ctrlPr>
                        </m:sSubPr>
                        <m:e>
                          <m:r>
                            <a:rPr lang="en-AU" sz="2200" i="1">
                              <a:solidFill>
                                <a:srgbClr val="FF0000"/>
                              </a:solidFill>
                              <a:latin typeface="Cambria Math" panose="02040503050406030204" pitchFamily="18" charset="0"/>
                            </a:rPr>
                            <m:t>𝑏</m:t>
                          </m:r>
                        </m:e>
                        <m:sub>
                          <m:r>
                            <a:rPr lang="en-AU" sz="2200" b="0" i="1" smtClean="0">
                              <a:solidFill>
                                <a:srgbClr val="FF0000"/>
                              </a:solidFill>
                              <a:latin typeface="Cambria Math" panose="02040503050406030204" pitchFamily="18" charset="0"/>
                            </a:rPr>
                            <m:t>2</m:t>
                          </m:r>
                        </m:sub>
                      </m:sSub>
                      <m:r>
                        <a:rPr lang="en-GB" sz="2200" b="0" i="1" smtClean="0">
                          <a:latin typeface="Cambria Math" panose="02040503050406030204" pitchFamily="18" charset="0"/>
                        </a:rPr>
                        <m:t>=0</m:t>
                      </m:r>
                    </m:oMath>
                  </m:oMathPara>
                </a14:m>
                <a:endParaRPr lang="en-GB" sz="2200" dirty="0"/>
              </a:p>
            </p:txBody>
          </p:sp>
        </mc:Choice>
        <mc:Fallback xmlns="">
          <p:sp>
            <p:nvSpPr>
              <p:cNvPr id="17" name="TextBox 16">
                <a:extLst>
                  <a:ext uri="{FF2B5EF4-FFF2-40B4-BE49-F238E27FC236}">
                    <a16:creationId xmlns:a16="http://schemas.microsoft.com/office/drawing/2014/main" id="{AD72EF2B-2A99-40CC-B51E-0A0E04893830}"/>
                  </a:ext>
                </a:extLst>
              </p:cNvPr>
              <p:cNvSpPr txBox="1">
                <a:spLocks noRot="1" noChangeAspect="1" noMove="1" noResize="1" noEditPoints="1" noAdjustHandles="1" noChangeArrowheads="1" noChangeShapeType="1" noTextEdit="1"/>
              </p:cNvSpPr>
              <p:nvPr/>
            </p:nvSpPr>
            <p:spPr>
              <a:xfrm>
                <a:off x="2860076" y="6321842"/>
                <a:ext cx="2810577" cy="338554"/>
              </a:xfrm>
              <a:prstGeom prst="rect">
                <a:avLst/>
              </a:prstGeom>
              <a:blipFill>
                <a:blip r:embed="rId7"/>
                <a:stretch>
                  <a:fillRect r="-434" b="-14286"/>
                </a:stretch>
              </a:blipFill>
            </p:spPr>
            <p:txBody>
              <a:bodyPr/>
              <a:lstStyle/>
              <a:p>
                <a:r>
                  <a:rPr lang="en-AU">
                    <a:noFill/>
                  </a:rPr>
                  <a:t> </a:t>
                </a:r>
              </a:p>
            </p:txBody>
          </p:sp>
        </mc:Fallback>
      </mc:AlternateContent>
      <p:sp>
        <p:nvSpPr>
          <p:cNvPr id="18" name="Slide Number Placeholder 3">
            <a:extLst>
              <a:ext uri="{FF2B5EF4-FFF2-40B4-BE49-F238E27FC236}">
                <a16:creationId xmlns:a16="http://schemas.microsoft.com/office/drawing/2014/main" id="{D4FC305F-5C29-2568-29EE-741F51CAC9B8}"/>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12</a:t>
            </a:fld>
            <a:endParaRPr lang="en-GB" sz="2400" dirty="0"/>
          </a:p>
        </p:txBody>
      </p:sp>
    </p:spTree>
    <p:extLst>
      <p:ext uri="{BB962C8B-B14F-4D97-AF65-F5344CB8AC3E}">
        <p14:creationId xmlns:p14="http://schemas.microsoft.com/office/powerpoint/2010/main" val="367470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(XOR)</a:t>
            </a:r>
          </a:p>
        </p:txBody>
      </p:sp>
      <p:sp>
        <p:nvSpPr>
          <p:cNvPr id="20" name="Text Box 7"/>
          <p:cNvSpPr txBox="1">
            <a:spLocks noChangeArrowheads="1"/>
          </p:cNvSpPr>
          <p:nvPr/>
        </p:nvSpPr>
        <p:spPr bwMode="auto">
          <a:xfrm>
            <a:off x="2334972" y="3284984"/>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1</a:t>
            </a:r>
            <a:endParaRPr kumimoji="1" lang="en-US" altLang="ko-KR" sz="1800" b="0" dirty="0">
              <a:latin typeface="Times New Roman" charset="0"/>
              <a:ea typeface="굴림" charset="0"/>
              <a:cs typeface="굴림" charset="0"/>
            </a:endParaRPr>
          </a:p>
        </p:txBody>
      </p:sp>
      <p:sp>
        <p:nvSpPr>
          <p:cNvPr id="22" name="Oval 23"/>
          <p:cNvSpPr>
            <a:spLocks noChangeArrowheads="1"/>
          </p:cNvSpPr>
          <p:nvPr/>
        </p:nvSpPr>
        <p:spPr bwMode="auto">
          <a:xfrm>
            <a:off x="3805790" y="2842348"/>
            <a:ext cx="914400" cy="9144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ko-KR" sz="3600" b="0">
                <a:latin typeface="Arial" charset="0"/>
                <a:ea typeface="굴림" charset="0"/>
                <a:cs typeface="굴림" charset="0"/>
                <a:sym typeface="Symbol" charset="0"/>
              </a:rPr>
              <a:t></a:t>
            </a:r>
            <a:endParaRPr kumimoji="1" lang="en-US" altLang="ko-KR" sz="1800" b="0">
              <a:latin typeface="Arial" charset="0"/>
              <a:ea typeface="굴림" charset="0"/>
              <a:cs typeface="굴림" charset="0"/>
            </a:endParaRPr>
          </a:p>
        </p:txBody>
      </p:sp>
      <p:grpSp>
        <p:nvGrpSpPr>
          <p:cNvPr id="23" name="Group 24"/>
          <p:cNvGrpSpPr>
            <a:grpSpLocks/>
          </p:cNvGrpSpPr>
          <p:nvPr/>
        </p:nvGrpSpPr>
        <p:grpSpPr bwMode="auto">
          <a:xfrm>
            <a:off x="4186790" y="2004148"/>
            <a:ext cx="152400" cy="757238"/>
            <a:chOff x="2643" y="3171"/>
            <a:chExt cx="96" cy="477"/>
          </a:xfrm>
        </p:grpSpPr>
        <p:sp>
          <p:nvSpPr>
            <p:cNvPr id="24" name="Oval 25"/>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5" name="Line 26"/>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mc:AlternateContent xmlns:mc="http://schemas.openxmlformats.org/markup-compatibility/2006" xmlns:a14="http://schemas.microsoft.com/office/drawing/2010/main">
        <mc:Choice Requires="a14">
          <p:sp>
            <p:nvSpPr>
              <p:cNvPr id="26" name="Text Box 27"/>
              <p:cNvSpPr txBox="1">
                <a:spLocks noChangeArrowheads="1"/>
              </p:cNvSpPr>
              <p:nvPr/>
            </p:nvSpPr>
            <p:spPr bwMode="auto">
              <a:xfrm>
                <a:off x="4305736" y="2137512"/>
                <a:ext cx="633507"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Para xmlns:m="http://schemas.openxmlformats.org/officeDocument/2006/math">
                    <m:oMathParaPr>
                      <m:jc m:val="centerGroup"/>
                    </m:oMathParaPr>
                    <m:oMath xmlns:m="http://schemas.openxmlformats.org/officeDocument/2006/math">
                      <m:sSub>
                        <m:sSubPr>
                          <m:ctrlPr>
                            <a:rPr kumimoji="1" lang="en-US" altLang="ko-KR" i="1" dirty="0" smtClean="0">
                              <a:solidFill>
                                <a:srgbClr val="FF0000"/>
                              </a:solidFill>
                              <a:latin typeface="Cambria Math" panose="02040503050406030204" pitchFamily="18" charset="0"/>
                            </a:rPr>
                          </m:ctrlPr>
                        </m:sSubPr>
                        <m:e>
                          <m:r>
                            <a:rPr kumimoji="1" lang="en-GB" altLang="ko-KR" b="0" i="1" dirty="0" smtClean="0">
                              <a:solidFill>
                                <a:srgbClr val="FF0000"/>
                              </a:solidFill>
                              <a:latin typeface="Cambria Math" panose="02040503050406030204" pitchFamily="18" charset="0"/>
                            </a:rPr>
                            <m:t>𝑏</m:t>
                          </m:r>
                        </m:e>
                        <m:sub>
                          <m:r>
                            <a:rPr kumimoji="1" lang="en-GB" altLang="ko-KR" b="0" i="1" dirty="0" smtClean="0">
                              <a:solidFill>
                                <a:srgbClr val="FF0000"/>
                              </a:solidFill>
                              <a:latin typeface="Cambria Math" panose="02040503050406030204" pitchFamily="18" charset="0"/>
                            </a:rPr>
                            <m:t>1</m:t>
                          </m:r>
                        </m:sub>
                      </m:sSub>
                    </m:oMath>
                  </m:oMathPara>
                </a14:m>
                <a:endParaRPr kumimoji="1" lang="en-US" altLang="ko-KR" sz="1800" b="0" dirty="0">
                  <a:latin typeface="Times New Roman" charset="0"/>
                  <a:ea typeface="굴림" charset="0"/>
                  <a:cs typeface="굴림" charset="0"/>
                </a:endParaRPr>
              </a:p>
            </p:txBody>
          </p:sp>
        </mc:Choice>
        <mc:Fallback xmlns="">
          <p:sp>
            <p:nvSpPr>
              <p:cNvPr id="26" name="Text Box 27"/>
              <p:cNvSpPr txBox="1">
                <a:spLocks noRot="1" noChangeAspect="1" noMove="1" noResize="1" noEditPoints="1" noAdjustHandles="1" noChangeArrowheads="1" noChangeShapeType="1" noTextEdit="1"/>
              </p:cNvSpPr>
              <p:nvPr/>
            </p:nvSpPr>
            <p:spPr bwMode="auto">
              <a:xfrm>
                <a:off x="4305736" y="2137512"/>
                <a:ext cx="633507" cy="646331"/>
              </a:xfrm>
              <a:prstGeom prst="rect">
                <a:avLst/>
              </a:prstGeom>
              <a:blipFill>
                <a:blip r:embed="rId2"/>
                <a:stretch>
                  <a:fillRect l="-7692" t="-5660" r="-8654"/>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27" name="Line 28"/>
          <p:cNvSpPr>
            <a:spLocks noChangeShapeType="1"/>
          </p:cNvSpPr>
          <p:nvPr/>
        </p:nvSpPr>
        <p:spPr bwMode="auto">
          <a:xfrm flipV="1">
            <a:off x="4720190" y="3299547"/>
            <a:ext cx="340932"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8" name="Rectangle 29"/>
          <p:cNvSpPr>
            <a:spLocks noChangeArrowheads="1"/>
          </p:cNvSpPr>
          <p:nvPr/>
        </p:nvSpPr>
        <p:spPr bwMode="auto">
          <a:xfrm>
            <a:off x="5061121" y="3032847"/>
            <a:ext cx="477093" cy="5334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29" name="Line 30"/>
          <p:cNvSpPr>
            <a:spLocks noChangeShapeType="1"/>
          </p:cNvSpPr>
          <p:nvPr/>
        </p:nvSpPr>
        <p:spPr bwMode="auto">
          <a:xfrm>
            <a:off x="5546226" y="3299548"/>
            <a:ext cx="753966"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0" name="Line 31"/>
          <p:cNvSpPr>
            <a:spLocks noChangeShapeType="1"/>
          </p:cNvSpPr>
          <p:nvPr/>
        </p:nvSpPr>
        <p:spPr bwMode="auto">
          <a:xfrm flipV="1">
            <a:off x="2662788" y="3284984"/>
            <a:ext cx="1138239" cy="19919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1" name="Line 33"/>
          <p:cNvSpPr>
            <a:spLocks noChangeShapeType="1"/>
          </p:cNvSpPr>
          <p:nvPr/>
        </p:nvSpPr>
        <p:spPr bwMode="auto">
          <a:xfrm flipV="1">
            <a:off x="2662787" y="3484173"/>
            <a:ext cx="1167374" cy="1555047"/>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32" name="Text Box 34"/>
              <p:cNvSpPr txBox="1">
                <a:spLocks noChangeArrowheads="1"/>
              </p:cNvSpPr>
              <p:nvPr/>
            </p:nvSpPr>
            <p:spPr bwMode="auto">
              <a:xfrm>
                <a:off x="4644008" y="2952641"/>
                <a:ext cx="473591"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kumimoji="1" lang="en-US" altLang="ko-KR" sz="1800" b="0" i="1" dirty="0" smtClean="0">
                              <a:latin typeface="Cambria Math" panose="02040503050406030204" pitchFamily="18" charset="0"/>
                            </a:rPr>
                          </m:ctrlPr>
                        </m:sSubPr>
                        <m:e>
                          <m:r>
                            <a:rPr kumimoji="1" lang="en-GB" altLang="ko-KR" sz="1800" b="0" i="1" dirty="0" smtClean="0">
                              <a:latin typeface="Cambria Math" panose="02040503050406030204" pitchFamily="18" charset="0"/>
                            </a:rPr>
                            <m:t>𝑣</m:t>
                          </m:r>
                        </m:e>
                        <m:sub>
                          <m:r>
                            <a:rPr kumimoji="1" lang="en-GB" altLang="ko-KR" sz="1800" b="0" i="1" dirty="0" smtClean="0">
                              <a:latin typeface="Cambria Math" panose="02040503050406030204" pitchFamily="18" charset="0"/>
                            </a:rPr>
                            <m:t>1</m:t>
                          </m:r>
                        </m:sub>
                      </m:sSub>
                    </m:oMath>
                  </m:oMathPara>
                </a14:m>
                <a:endParaRPr kumimoji="1" lang="en-US" altLang="ko-KR" sz="1800" b="0" dirty="0">
                  <a:latin typeface="Arial" charset="0"/>
                  <a:ea typeface="굴림" charset="0"/>
                  <a:cs typeface="굴림" charset="0"/>
                </a:endParaRPr>
              </a:p>
            </p:txBody>
          </p:sp>
        </mc:Choice>
        <mc:Fallback xmlns="">
          <p:sp>
            <p:nvSpPr>
              <p:cNvPr id="32" name="Text Box 34"/>
              <p:cNvSpPr txBox="1">
                <a:spLocks noRot="1" noChangeAspect="1" noMove="1" noResize="1" noEditPoints="1" noAdjustHandles="1" noChangeArrowheads="1" noChangeShapeType="1" noTextEdit="1"/>
              </p:cNvSpPr>
              <p:nvPr/>
            </p:nvSpPr>
            <p:spPr bwMode="auto">
              <a:xfrm>
                <a:off x="4644008" y="2952641"/>
                <a:ext cx="473591" cy="369332"/>
              </a:xfrm>
              <a:prstGeom prst="rect">
                <a:avLst/>
              </a:prstGeom>
              <a:blipFill>
                <a:blip r:embed="rId3"/>
                <a:stretch>
                  <a:fillRect/>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38" name="Rectangle 37"/>
          <p:cNvSpPr/>
          <p:nvPr/>
        </p:nvSpPr>
        <p:spPr>
          <a:xfrm>
            <a:off x="2988399" y="3034730"/>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1</a:t>
            </a:r>
            <a:endParaRPr lang="en-GB" baseline="-25000" dirty="0">
              <a:solidFill>
                <a:srgbClr val="FF0000"/>
              </a:solidFill>
            </a:endParaRPr>
          </a:p>
        </p:txBody>
      </p:sp>
      <p:sp>
        <p:nvSpPr>
          <p:cNvPr id="39" name="Text Box 7"/>
          <p:cNvSpPr txBox="1">
            <a:spLocks noChangeArrowheads="1"/>
          </p:cNvSpPr>
          <p:nvPr/>
        </p:nvSpPr>
        <p:spPr bwMode="auto">
          <a:xfrm>
            <a:off x="2342624" y="4871699"/>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2</a:t>
            </a:r>
            <a:endParaRPr kumimoji="1" lang="en-US" altLang="ko-KR" sz="1800" b="0" dirty="0">
              <a:latin typeface="Times New Roman" charset="0"/>
              <a:ea typeface="굴림" charset="0"/>
              <a:cs typeface="굴림" charset="0"/>
            </a:endParaRPr>
          </a:p>
        </p:txBody>
      </p:sp>
      <p:sp>
        <p:nvSpPr>
          <p:cNvPr id="51" name="Text Box 7"/>
          <p:cNvSpPr txBox="1">
            <a:spLocks noChangeArrowheads="1"/>
          </p:cNvSpPr>
          <p:nvPr/>
        </p:nvSpPr>
        <p:spPr bwMode="auto">
          <a:xfrm>
            <a:off x="4108780" y="1602001"/>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sp>
        <p:nvSpPr>
          <p:cNvPr id="53" name="Rectangle 52"/>
          <p:cNvSpPr/>
          <p:nvPr/>
        </p:nvSpPr>
        <p:spPr>
          <a:xfrm>
            <a:off x="3507933" y="4478259"/>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3</a:t>
            </a:r>
            <a:endParaRPr lang="en-GB" dirty="0">
              <a:solidFill>
                <a:srgbClr val="FF0000"/>
              </a:solidFill>
            </a:endParaRPr>
          </a:p>
        </p:txBody>
      </p:sp>
      <mc:AlternateContent xmlns:mc="http://schemas.openxmlformats.org/markup-compatibility/2006" xmlns:a14="http://schemas.microsoft.com/office/drawing/2010/main">
        <mc:Choice Requires="a14">
          <p:graphicFrame>
            <p:nvGraphicFramePr>
              <p:cNvPr id="33" name="Table 32"/>
              <p:cNvGraphicFramePr>
                <a:graphicFrameLocks noGrp="1"/>
              </p:cNvGraphicFramePr>
              <p:nvPr/>
            </p:nvGraphicFramePr>
            <p:xfrm>
              <a:off x="601561" y="1813374"/>
              <a:ext cx="1470661" cy="2225040"/>
            </p:xfrm>
            <a:graphic>
              <a:graphicData uri="http://schemas.openxmlformats.org/drawingml/2006/table">
                <a:tbl>
                  <a:tblPr firstRow="1" bandRow="1">
                    <a:tableStyleId>{5940675A-B579-460E-94D1-54222C63F5DA}</a:tableStyleId>
                  </a:tblPr>
                  <a:tblGrid>
                    <a:gridCol w="456311">
                      <a:extLst>
                        <a:ext uri="{9D8B030D-6E8A-4147-A177-3AD203B41FA5}">
                          <a16:colId xmlns:a16="http://schemas.microsoft.com/office/drawing/2014/main" val="1032937499"/>
                        </a:ext>
                      </a:extLst>
                    </a:gridCol>
                    <a:gridCol w="461582">
                      <a:extLst>
                        <a:ext uri="{9D8B030D-6E8A-4147-A177-3AD203B41FA5}">
                          <a16:colId xmlns:a16="http://schemas.microsoft.com/office/drawing/2014/main" val="4086227895"/>
                        </a:ext>
                      </a:extLst>
                    </a:gridCol>
                    <a:gridCol w="552768">
                      <a:extLst>
                        <a:ext uri="{9D8B030D-6E8A-4147-A177-3AD203B41FA5}">
                          <a16:colId xmlns:a16="http://schemas.microsoft.com/office/drawing/2014/main" val="1691713344"/>
                        </a:ext>
                      </a:extLst>
                    </a:gridCol>
                  </a:tblGrid>
                  <a:tr h="370840">
                    <a:tc gridSpan="3">
                      <a:txBody>
                        <a:bodyPr/>
                        <a:lstStyle/>
                        <a:p>
                          <a:pPr algn="ctr"/>
                          <a:r>
                            <a:rPr lang="en-GB" dirty="0">
                              <a:solidFill>
                                <a:srgbClr val="0070C0"/>
                              </a:solidFill>
                            </a:rPr>
                            <a:t>XOR</a:t>
                          </a:r>
                        </a:p>
                      </a:txBody>
                      <a:tcPr anchor="ct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19938940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oMath>
                            </m:oMathPara>
                          </a14:m>
                          <a:endParaRPr lang="en-GB" dirty="0"/>
                        </a:p>
                      </a:txBody>
                      <a:tcPr anchor="ctr"/>
                    </a:tc>
                    <a:tc>
                      <a:txBody>
                        <a:bodyPr/>
                        <a:lstStyle/>
                        <a:p>
                          <a:pPr algn="ctr"/>
                          <a:r>
                            <a:rPr lang="en-GB" dirty="0"/>
                            <a:t>out</a:t>
                          </a:r>
                        </a:p>
                      </a:txBody>
                      <a:tcPr anchor="ctr">
                        <a:solidFill>
                          <a:srgbClr val="FFFF00"/>
                        </a:solidFill>
                      </a:tcPr>
                    </a:tc>
                    <a:extLst>
                      <a:ext uri="{0D108BD9-81ED-4DB2-BD59-A6C34878D82A}">
                        <a16:rowId xmlns:a16="http://schemas.microsoft.com/office/drawing/2014/main" val="2111247453"/>
                      </a:ext>
                    </a:extLst>
                  </a:tr>
                  <a:tr h="370840">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solidFill>
                          <a:srgbClr val="FFFF00"/>
                        </a:solidFill>
                      </a:tcPr>
                    </a:tc>
                    <a:extLst>
                      <a:ext uri="{0D108BD9-81ED-4DB2-BD59-A6C34878D82A}">
                        <a16:rowId xmlns:a16="http://schemas.microsoft.com/office/drawing/2014/main" val="3350734839"/>
                      </a:ext>
                    </a:extLst>
                  </a:tr>
                  <a:tr h="370840">
                    <a:tc>
                      <a:txBody>
                        <a:bodyPr/>
                        <a:lstStyle/>
                        <a:p>
                          <a:pPr algn="ctr"/>
                          <a:r>
                            <a:rPr lang="en-GB" dirty="0"/>
                            <a:t>0</a:t>
                          </a:r>
                        </a:p>
                      </a:txBody>
                      <a:tcPr anchor="ctr"/>
                    </a:tc>
                    <a:tc>
                      <a:txBody>
                        <a:bodyPr/>
                        <a:lstStyle/>
                        <a:p>
                          <a:pPr algn="ctr"/>
                          <a:r>
                            <a:rPr lang="en-GB" dirty="0"/>
                            <a:t>1</a:t>
                          </a:r>
                        </a:p>
                      </a:txBody>
                      <a:tcPr anchor="ctr"/>
                    </a:tc>
                    <a:tc>
                      <a:txBody>
                        <a:bodyPr/>
                        <a:lstStyle/>
                        <a:p>
                          <a:pPr algn="ctr"/>
                          <a:r>
                            <a:rPr lang="en-GB" dirty="0"/>
                            <a:t>1</a:t>
                          </a:r>
                        </a:p>
                      </a:txBody>
                      <a:tcPr anchor="ctr">
                        <a:solidFill>
                          <a:srgbClr val="FFFF00"/>
                        </a:solidFill>
                      </a:tcPr>
                    </a:tc>
                    <a:extLst>
                      <a:ext uri="{0D108BD9-81ED-4DB2-BD59-A6C34878D82A}">
                        <a16:rowId xmlns:a16="http://schemas.microsoft.com/office/drawing/2014/main" val="1151441018"/>
                      </a:ext>
                    </a:extLst>
                  </a:tr>
                  <a:tr h="370840">
                    <a:tc>
                      <a:txBody>
                        <a:bodyPr/>
                        <a:lstStyle/>
                        <a:p>
                          <a:pPr algn="ctr"/>
                          <a:r>
                            <a:rPr lang="en-GB" dirty="0"/>
                            <a:t>1</a:t>
                          </a:r>
                        </a:p>
                      </a:txBody>
                      <a:tcPr anchor="ctr"/>
                    </a:tc>
                    <a:tc>
                      <a:txBody>
                        <a:bodyPr/>
                        <a:lstStyle/>
                        <a:p>
                          <a:pPr algn="ctr"/>
                          <a:r>
                            <a:rPr lang="en-GB" dirty="0"/>
                            <a:t>0</a:t>
                          </a:r>
                        </a:p>
                      </a:txBody>
                      <a:tcPr anchor="ctr"/>
                    </a:tc>
                    <a:tc>
                      <a:txBody>
                        <a:bodyPr/>
                        <a:lstStyle/>
                        <a:p>
                          <a:pPr algn="ctr"/>
                          <a:r>
                            <a:rPr lang="en-GB" dirty="0"/>
                            <a:t>1</a:t>
                          </a:r>
                        </a:p>
                      </a:txBody>
                      <a:tcPr anchor="ctr">
                        <a:solidFill>
                          <a:srgbClr val="FFFF00"/>
                        </a:solidFill>
                      </a:tcPr>
                    </a:tc>
                    <a:extLst>
                      <a:ext uri="{0D108BD9-81ED-4DB2-BD59-A6C34878D82A}">
                        <a16:rowId xmlns:a16="http://schemas.microsoft.com/office/drawing/2014/main" val="1277802692"/>
                      </a:ext>
                    </a:extLst>
                  </a:tr>
                  <a:tr h="370840">
                    <a:tc>
                      <a:txBody>
                        <a:bodyPr/>
                        <a:lstStyle/>
                        <a:p>
                          <a:pPr algn="ctr"/>
                          <a:r>
                            <a:rPr lang="en-GB" dirty="0"/>
                            <a:t>1</a:t>
                          </a:r>
                        </a:p>
                      </a:txBody>
                      <a:tcPr anchor="ctr"/>
                    </a:tc>
                    <a:tc>
                      <a:txBody>
                        <a:bodyPr/>
                        <a:lstStyle/>
                        <a:p>
                          <a:pPr algn="ctr"/>
                          <a:r>
                            <a:rPr lang="en-GB" dirty="0"/>
                            <a:t>1</a:t>
                          </a:r>
                        </a:p>
                      </a:txBody>
                      <a:tcPr anchor="ctr"/>
                    </a:tc>
                    <a:tc>
                      <a:txBody>
                        <a:bodyPr/>
                        <a:lstStyle/>
                        <a:p>
                          <a:pPr algn="ctr"/>
                          <a:r>
                            <a:rPr lang="en-GB" dirty="0"/>
                            <a:t>0</a:t>
                          </a:r>
                        </a:p>
                      </a:txBody>
                      <a:tcPr anchor="ctr">
                        <a:solidFill>
                          <a:srgbClr val="FFFF00"/>
                        </a:solidFill>
                      </a:tcPr>
                    </a:tc>
                    <a:extLst>
                      <a:ext uri="{0D108BD9-81ED-4DB2-BD59-A6C34878D82A}">
                        <a16:rowId xmlns:a16="http://schemas.microsoft.com/office/drawing/2014/main" val="4093299644"/>
                      </a:ext>
                    </a:extLst>
                  </a:tr>
                </a:tbl>
              </a:graphicData>
            </a:graphic>
          </p:graphicFrame>
        </mc:Choice>
        <mc:Fallback xmlns="">
          <p:graphicFrame>
            <p:nvGraphicFramePr>
              <p:cNvPr id="33" name="Table 32"/>
              <p:cNvGraphicFramePr>
                <a:graphicFrameLocks noGrp="1"/>
              </p:cNvGraphicFramePr>
              <p:nvPr>
                <p:extLst>
                  <p:ext uri="{D42A27DB-BD31-4B8C-83A1-F6EECF244321}">
                    <p14:modId xmlns:p14="http://schemas.microsoft.com/office/powerpoint/2010/main" val="1343336094"/>
                  </p:ext>
                </p:extLst>
              </p:nvPr>
            </p:nvGraphicFramePr>
            <p:xfrm>
              <a:off x="601561" y="1813374"/>
              <a:ext cx="1470661" cy="2225040"/>
            </p:xfrm>
            <a:graphic>
              <a:graphicData uri="http://schemas.openxmlformats.org/drawingml/2006/table">
                <a:tbl>
                  <a:tblPr firstRow="1" bandRow="1">
                    <a:tableStyleId>{5940675A-B579-460E-94D1-54222C63F5DA}</a:tableStyleId>
                  </a:tblPr>
                  <a:tblGrid>
                    <a:gridCol w="456311">
                      <a:extLst>
                        <a:ext uri="{9D8B030D-6E8A-4147-A177-3AD203B41FA5}">
                          <a16:colId xmlns:a16="http://schemas.microsoft.com/office/drawing/2014/main" val="1032937499"/>
                        </a:ext>
                      </a:extLst>
                    </a:gridCol>
                    <a:gridCol w="461582">
                      <a:extLst>
                        <a:ext uri="{9D8B030D-6E8A-4147-A177-3AD203B41FA5}">
                          <a16:colId xmlns:a16="http://schemas.microsoft.com/office/drawing/2014/main" val="4086227895"/>
                        </a:ext>
                      </a:extLst>
                    </a:gridCol>
                    <a:gridCol w="552768">
                      <a:extLst>
                        <a:ext uri="{9D8B030D-6E8A-4147-A177-3AD203B41FA5}">
                          <a16:colId xmlns:a16="http://schemas.microsoft.com/office/drawing/2014/main" val="1691713344"/>
                        </a:ext>
                      </a:extLst>
                    </a:gridCol>
                  </a:tblGrid>
                  <a:tr h="370840">
                    <a:tc gridSpan="3">
                      <a:txBody>
                        <a:bodyPr/>
                        <a:lstStyle/>
                        <a:p>
                          <a:pPr algn="ctr"/>
                          <a:r>
                            <a:rPr lang="en-GB" dirty="0" smtClean="0">
                              <a:solidFill>
                                <a:srgbClr val="0070C0"/>
                              </a:solidFill>
                            </a:rPr>
                            <a:t>XOR</a:t>
                          </a:r>
                          <a:endParaRPr lang="en-GB" dirty="0">
                            <a:solidFill>
                              <a:srgbClr val="0070C0"/>
                            </a:solidFill>
                          </a:endParaRPr>
                        </a:p>
                      </a:txBody>
                      <a:tcPr anchor="ct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199389409"/>
                      </a:ext>
                    </a:extLst>
                  </a:tr>
                  <a:tr h="370840">
                    <a:tc>
                      <a:txBody>
                        <a:bodyPr/>
                        <a:lstStyle/>
                        <a:p>
                          <a:endParaRPr lang="en-US"/>
                        </a:p>
                      </a:txBody>
                      <a:tcPr anchor="ctr">
                        <a:blipFill>
                          <a:blip r:embed="rId4"/>
                          <a:stretch>
                            <a:fillRect l="-1333" t="-108197" r="-226667" b="-424590"/>
                          </a:stretch>
                        </a:blipFill>
                      </a:tcPr>
                    </a:tc>
                    <a:tc>
                      <a:txBody>
                        <a:bodyPr/>
                        <a:lstStyle/>
                        <a:p>
                          <a:endParaRPr lang="en-US"/>
                        </a:p>
                      </a:txBody>
                      <a:tcPr anchor="ctr">
                        <a:blipFill>
                          <a:blip r:embed="rId4"/>
                          <a:stretch>
                            <a:fillRect l="-100000" t="-108197" r="-123684" b="-424590"/>
                          </a:stretch>
                        </a:blipFill>
                      </a:tcPr>
                    </a:tc>
                    <a:tc>
                      <a:txBody>
                        <a:bodyPr/>
                        <a:lstStyle/>
                        <a:p>
                          <a:pPr algn="ctr"/>
                          <a:r>
                            <a:rPr lang="en-GB" dirty="0" smtClean="0"/>
                            <a:t>out</a:t>
                          </a:r>
                          <a:endParaRPr lang="en-GB" dirty="0"/>
                        </a:p>
                      </a:txBody>
                      <a:tcPr anchor="ctr">
                        <a:solidFill>
                          <a:srgbClr val="FFFF00"/>
                        </a:solidFill>
                      </a:tcPr>
                    </a:tc>
                    <a:extLst>
                      <a:ext uri="{0D108BD9-81ED-4DB2-BD59-A6C34878D82A}">
                        <a16:rowId xmlns:a16="http://schemas.microsoft.com/office/drawing/2014/main" val="2111247453"/>
                      </a:ext>
                    </a:extLst>
                  </a:tr>
                  <a:tr h="370840">
                    <a:tc>
                      <a:txBody>
                        <a:bodyPr/>
                        <a:lstStyle/>
                        <a:p>
                          <a:pPr algn="ctr"/>
                          <a:r>
                            <a:rPr lang="en-GB" dirty="0" smtClean="0"/>
                            <a:t>0</a:t>
                          </a:r>
                          <a:endParaRPr lang="en-GB" dirty="0"/>
                        </a:p>
                      </a:txBody>
                      <a:tcPr anchor="ctr"/>
                    </a:tc>
                    <a:tc>
                      <a:txBody>
                        <a:bodyPr/>
                        <a:lstStyle/>
                        <a:p>
                          <a:pPr algn="ctr"/>
                          <a:r>
                            <a:rPr lang="en-GB" dirty="0" smtClean="0"/>
                            <a:t>0</a:t>
                          </a:r>
                          <a:endParaRPr lang="en-GB" dirty="0"/>
                        </a:p>
                      </a:txBody>
                      <a:tcPr anchor="ctr"/>
                    </a:tc>
                    <a:tc>
                      <a:txBody>
                        <a:bodyPr/>
                        <a:lstStyle/>
                        <a:p>
                          <a:pPr algn="ctr"/>
                          <a:r>
                            <a:rPr lang="en-GB" dirty="0" smtClean="0"/>
                            <a:t>0</a:t>
                          </a:r>
                          <a:endParaRPr lang="en-GB" dirty="0"/>
                        </a:p>
                      </a:txBody>
                      <a:tcPr anchor="ctr">
                        <a:solidFill>
                          <a:srgbClr val="FFFF00"/>
                        </a:solidFill>
                      </a:tcPr>
                    </a:tc>
                    <a:extLst>
                      <a:ext uri="{0D108BD9-81ED-4DB2-BD59-A6C34878D82A}">
                        <a16:rowId xmlns:a16="http://schemas.microsoft.com/office/drawing/2014/main" val="3350734839"/>
                      </a:ext>
                    </a:extLst>
                  </a:tr>
                  <a:tr h="370840">
                    <a:tc>
                      <a:txBody>
                        <a:bodyPr/>
                        <a:lstStyle/>
                        <a:p>
                          <a:pPr algn="ctr"/>
                          <a:r>
                            <a:rPr lang="en-GB" dirty="0" smtClean="0"/>
                            <a:t>0</a:t>
                          </a:r>
                          <a:endParaRPr lang="en-GB" dirty="0"/>
                        </a:p>
                      </a:txBody>
                      <a:tcPr anchor="ctr"/>
                    </a:tc>
                    <a:tc>
                      <a:txBody>
                        <a:bodyPr/>
                        <a:lstStyle/>
                        <a:p>
                          <a:pPr algn="ctr"/>
                          <a:r>
                            <a:rPr lang="en-GB" dirty="0" smtClean="0"/>
                            <a:t>1</a:t>
                          </a:r>
                          <a:endParaRPr lang="en-GB" dirty="0"/>
                        </a:p>
                      </a:txBody>
                      <a:tcPr anchor="ctr"/>
                    </a:tc>
                    <a:tc>
                      <a:txBody>
                        <a:bodyPr/>
                        <a:lstStyle/>
                        <a:p>
                          <a:pPr algn="ctr"/>
                          <a:r>
                            <a:rPr lang="en-GB" dirty="0" smtClean="0"/>
                            <a:t>1</a:t>
                          </a:r>
                          <a:endParaRPr lang="en-GB" dirty="0"/>
                        </a:p>
                      </a:txBody>
                      <a:tcPr anchor="ctr">
                        <a:solidFill>
                          <a:srgbClr val="FFFF00"/>
                        </a:solidFill>
                      </a:tcPr>
                    </a:tc>
                    <a:extLst>
                      <a:ext uri="{0D108BD9-81ED-4DB2-BD59-A6C34878D82A}">
                        <a16:rowId xmlns:a16="http://schemas.microsoft.com/office/drawing/2014/main" val="1151441018"/>
                      </a:ext>
                    </a:extLst>
                  </a:tr>
                  <a:tr h="370840">
                    <a:tc>
                      <a:txBody>
                        <a:bodyPr/>
                        <a:lstStyle/>
                        <a:p>
                          <a:pPr algn="ctr"/>
                          <a:r>
                            <a:rPr lang="en-GB" dirty="0" smtClean="0"/>
                            <a:t>1</a:t>
                          </a:r>
                          <a:endParaRPr lang="en-GB" dirty="0"/>
                        </a:p>
                      </a:txBody>
                      <a:tcPr anchor="ctr"/>
                    </a:tc>
                    <a:tc>
                      <a:txBody>
                        <a:bodyPr/>
                        <a:lstStyle/>
                        <a:p>
                          <a:pPr algn="ctr"/>
                          <a:r>
                            <a:rPr lang="en-GB" dirty="0" smtClean="0"/>
                            <a:t>0</a:t>
                          </a:r>
                          <a:endParaRPr lang="en-GB" dirty="0"/>
                        </a:p>
                      </a:txBody>
                      <a:tcPr anchor="ctr"/>
                    </a:tc>
                    <a:tc>
                      <a:txBody>
                        <a:bodyPr/>
                        <a:lstStyle/>
                        <a:p>
                          <a:pPr algn="ctr"/>
                          <a:r>
                            <a:rPr lang="en-GB" dirty="0" smtClean="0"/>
                            <a:t>1</a:t>
                          </a:r>
                          <a:endParaRPr lang="en-GB" dirty="0"/>
                        </a:p>
                      </a:txBody>
                      <a:tcPr anchor="ctr">
                        <a:solidFill>
                          <a:srgbClr val="FFFF00"/>
                        </a:solidFill>
                      </a:tcPr>
                    </a:tc>
                    <a:extLst>
                      <a:ext uri="{0D108BD9-81ED-4DB2-BD59-A6C34878D82A}">
                        <a16:rowId xmlns:a16="http://schemas.microsoft.com/office/drawing/2014/main" val="1277802692"/>
                      </a:ext>
                    </a:extLst>
                  </a:tr>
                  <a:tr h="370840">
                    <a:tc>
                      <a:txBody>
                        <a:bodyPr/>
                        <a:lstStyle/>
                        <a:p>
                          <a:pPr algn="ctr"/>
                          <a:r>
                            <a:rPr lang="en-GB" dirty="0" smtClean="0"/>
                            <a:t>1</a:t>
                          </a:r>
                          <a:endParaRPr lang="en-GB" dirty="0"/>
                        </a:p>
                      </a:txBody>
                      <a:tcPr anchor="ctr"/>
                    </a:tc>
                    <a:tc>
                      <a:txBody>
                        <a:bodyPr/>
                        <a:lstStyle/>
                        <a:p>
                          <a:pPr algn="ctr"/>
                          <a:r>
                            <a:rPr lang="en-GB" dirty="0" smtClean="0"/>
                            <a:t>1</a:t>
                          </a:r>
                          <a:endParaRPr lang="en-GB" dirty="0"/>
                        </a:p>
                      </a:txBody>
                      <a:tcPr anchor="ctr"/>
                    </a:tc>
                    <a:tc>
                      <a:txBody>
                        <a:bodyPr/>
                        <a:lstStyle/>
                        <a:p>
                          <a:pPr algn="ctr"/>
                          <a:r>
                            <a:rPr lang="en-GB" dirty="0" smtClean="0"/>
                            <a:t>0</a:t>
                          </a:r>
                          <a:endParaRPr lang="en-GB" dirty="0"/>
                        </a:p>
                      </a:txBody>
                      <a:tcPr anchor="ctr">
                        <a:solidFill>
                          <a:srgbClr val="FFFF00"/>
                        </a:solidFill>
                      </a:tcPr>
                    </a:tc>
                    <a:extLst>
                      <a:ext uri="{0D108BD9-81ED-4DB2-BD59-A6C34878D82A}">
                        <a16:rowId xmlns:a16="http://schemas.microsoft.com/office/drawing/2014/main" val="4093299644"/>
                      </a:ext>
                    </a:extLst>
                  </a:tr>
                </a:tbl>
              </a:graphicData>
            </a:graphic>
          </p:graphicFrame>
        </mc:Fallback>
      </mc:AlternateContent>
      <p:sp>
        <p:nvSpPr>
          <p:cNvPr id="34" name="Oval 23"/>
          <p:cNvSpPr>
            <a:spLocks noChangeArrowheads="1"/>
          </p:cNvSpPr>
          <p:nvPr/>
        </p:nvSpPr>
        <p:spPr bwMode="auto">
          <a:xfrm>
            <a:off x="3801027" y="4947186"/>
            <a:ext cx="914400" cy="9144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ko-KR" sz="3600" b="0">
                <a:latin typeface="Arial" charset="0"/>
                <a:ea typeface="굴림" charset="0"/>
                <a:cs typeface="굴림" charset="0"/>
                <a:sym typeface="Symbol" charset="0"/>
              </a:rPr>
              <a:t></a:t>
            </a:r>
            <a:endParaRPr kumimoji="1" lang="en-US" altLang="ko-KR" sz="1800" b="0">
              <a:latin typeface="Arial" charset="0"/>
              <a:ea typeface="굴림" charset="0"/>
              <a:cs typeface="굴림" charset="0"/>
            </a:endParaRPr>
          </a:p>
        </p:txBody>
      </p:sp>
      <p:grpSp>
        <p:nvGrpSpPr>
          <p:cNvPr id="35" name="Group 24"/>
          <p:cNvGrpSpPr>
            <a:grpSpLocks/>
          </p:cNvGrpSpPr>
          <p:nvPr/>
        </p:nvGrpSpPr>
        <p:grpSpPr bwMode="auto">
          <a:xfrm>
            <a:off x="4182027" y="4108986"/>
            <a:ext cx="152400" cy="757238"/>
            <a:chOff x="2643" y="3171"/>
            <a:chExt cx="96" cy="477"/>
          </a:xfrm>
        </p:grpSpPr>
        <p:sp>
          <p:nvSpPr>
            <p:cNvPr id="40" name="Oval 25"/>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4" name="Line 26"/>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mc:AlternateContent xmlns:mc="http://schemas.openxmlformats.org/markup-compatibility/2006" xmlns:a14="http://schemas.microsoft.com/office/drawing/2010/main">
        <mc:Choice Requires="a14">
          <p:sp>
            <p:nvSpPr>
              <p:cNvPr id="55" name="Text Box 27"/>
              <p:cNvSpPr txBox="1">
                <a:spLocks noChangeArrowheads="1"/>
              </p:cNvSpPr>
              <p:nvPr/>
            </p:nvSpPr>
            <p:spPr bwMode="auto">
              <a:xfrm>
                <a:off x="4300973" y="4242350"/>
                <a:ext cx="633507"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Para xmlns:m="http://schemas.openxmlformats.org/officeDocument/2006/math">
                    <m:oMathParaPr>
                      <m:jc m:val="centerGroup"/>
                    </m:oMathParaPr>
                    <m:oMath xmlns:m="http://schemas.openxmlformats.org/officeDocument/2006/math">
                      <m:sSub>
                        <m:sSubPr>
                          <m:ctrlPr>
                            <a:rPr kumimoji="1" lang="en-US" altLang="ko-KR" i="1" dirty="0" smtClean="0">
                              <a:solidFill>
                                <a:srgbClr val="FF0000"/>
                              </a:solidFill>
                              <a:latin typeface="Cambria Math" panose="02040503050406030204" pitchFamily="18" charset="0"/>
                            </a:rPr>
                          </m:ctrlPr>
                        </m:sSubPr>
                        <m:e>
                          <m:r>
                            <a:rPr kumimoji="1" lang="en-GB" altLang="ko-KR" b="0" i="1" dirty="0" smtClean="0">
                              <a:solidFill>
                                <a:srgbClr val="FF0000"/>
                              </a:solidFill>
                              <a:latin typeface="Cambria Math" panose="02040503050406030204" pitchFamily="18" charset="0"/>
                            </a:rPr>
                            <m:t>𝑏</m:t>
                          </m:r>
                        </m:e>
                        <m:sub>
                          <m:r>
                            <a:rPr kumimoji="1" lang="en-GB" altLang="ko-KR" b="0" i="1" dirty="0" smtClean="0">
                              <a:solidFill>
                                <a:srgbClr val="FF0000"/>
                              </a:solidFill>
                              <a:latin typeface="Cambria Math" panose="02040503050406030204" pitchFamily="18" charset="0"/>
                            </a:rPr>
                            <m:t>2</m:t>
                          </m:r>
                        </m:sub>
                      </m:sSub>
                    </m:oMath>
                  </m:oMathPara>
                </a14:m>
                <a:endParaRPr kumimoji="1" lang="en-US" altLang="ko-KR" sz="1800" b="0" dirty="0">
                  <a:latin typeface="Times New Roman" charset="0"/>
                  <a:ea typeface="굴림" charset="0"/>
                  <a:cs typeface="굴림" charset="0"/>
                </a:endParaRPr>
              </a:p>
            </p:txBody>
          </p:sp>
        </mc:Choice>
        <mc:Fallback xmlns="">
          <p:sp>
            <p:nvSpPr>
              <p:cNvPr id="55" name="Text Box 27"/>
              <p:cNvSpPr txBox="1">
                <a:spLocks noRot="1" noChangeAspect="1" noMove="1" noResize="1" noEditPoints="1" noAdjustHandles="1" noChangeArrowheads="1" noChangeShapeType="1" noTextEdit="1"/>
              </p:cNvSpPr>
              <p:nvPr/>
            </p:nvSpPr>
            <p:spPr bwMode="auto">
              <a:xfrm>
                <a:off x="4300973" y="4242350"/>
                <a:ext cx="633507" cy="646331"/>
              </a:xfrm>
              <a:prstGeom prst="rect">
                <a:avLst/>
              </a:prstGeom>
              <a:blipFill>
                <a:blip r:embed="rId5"/>
                <a:stretch>
                  <a:fillRect l="-8738" t="-5660" r="-8738"/>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56" name="Line 28"/>
          <p:cNvSpPr>
            <a:spLocks noChangeShapeType="1"/>
          </p:cNvSpPr>
          <p:nvPr/>
        </p:nvSpPr>
        <p:spPr bwMode="auto">
          <a:xfrm flipV="1">
            <a:off x="4715427" y="5404385"/>
            <a:ext cx="340932"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8" name="Rectangle 29"/>
          <p:cNvSpPr>
            <a:spLocks noChangeArrowheads="1"/>
          </p:cNvSpPr>
          <p:nvPr/>
        </p:nvSpPr>
        <p:spPr bwMode="auto">
          <a:xfrm>
            <a:off x="5056358" y="5137685"/>
            <a:ext cx="477093" cy="5334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59" name="Line 30"/>
          <p:cNvSpPr>
            <a:spLocks noChangeShapeType="1"/>
          </p:cNvSpPr>
          <p:nvPr/>
        </p:nvSpPr>
        <p:spPr bwMode="auto">
          <a:xfrm flipV="1">
            <a:off x="5541462" y="5388304"/>
            <a:ext cx="758729" cy="16082"/>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2" name="Line 31"/>
          <p:cNvSpPr>
            <a:spLocks noChangeShapeType="1"/>
          </p:cNvSpPr>
          <p:nvPr/>
        </p:nvSpPr>
        <p:spPr bwMode="auto">
          <a:xfrm>
            <a:off x="2662789" y="3484174"/>
            <a:ext cx="1178308" cy="165351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3" name="Line 31"/>
          <p:cNvSpPr>
            <a:spLocks noChangeShapeType="1"/>
          </p:cNvSpPr>
          <p:nvPr/>
        </p:nvSpPr>
        <p:spPr bwMode="auto">
          <a:xfrm>
            <a:off x="2662789" y="5031923"/>
            <a:ext cx="1092577" cy="384312"/>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4" name="Rectangle 63"/>
          <p:cNvSpPr/>
          <p:nvPr/>
        </p:nvSpPr>
        <p:spPr>
          <a:xfrm>
            <a:off x="3209077" y="3497946"/>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2</a:t>
            </a:r>
            <a:endParaRPr lang="en-GB" dirty="0">
              <a:solidFill>
                <a:srgbClr val="FF0000"/>
              </a:solidFill>
            </a:endParaRPr>
          </a:p>
        </p:txBody>
      </p:sp>
      <p:sp>
        <p:nvSpPr>
          <p:cNvPr id="65" name="Rectangle 64"/>
          <p:cNvSpPr/>
          <p:nvPr/>
        </p:nvSpPr>
        <p:spPr>
          <a:xfrm>
            <a:off x="2966993" y="5173553"/>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4</a:t>
            </a:r>
            <a:endParaRPr lang="en-GB" dirty="0">
              <a:solidFill>
                <a:srgbClr val="FF0000"/>
              </a:solidFill>
            </a:endParaRPr>
          </a:p>
        </p:txBody>
      </p:sp>
      <mc:AlternateContent xmlns:mc="http://schemas.openxmlformats.org/markup-compatibility/2006" xmlns:a14="http://schemas.microsoft.com/office/drawing/2010/main">
        <mc:Choice Requires="a14">
          <p:sp>
            <p:nvSpPr>
              <p:cNvPr id="76" name="Text Box 34"/>
              <p:cNvSpPr txBox="1">
                <a:spLocks noChangeArrowheads="1"/>
              </p:cNvSpPr>
              <p:nvPr/>
            </p:nvSpPr>
            <p:spPr bwMode="auto">
              <a:xfrm>
                <a:off x="4657253" y="5018972"/>
                <a:ext cx="478913"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kumimoji="1" lang="en-US" altLang="ko-KR" sz="1800" b="0" i="1" dirty="0" smtClean="0">
                              <a:latin typeface="Cambria Math" panose="02040503050406030204" pitchFamily="18" charset="0"/>
                            </a:rPr>
                          </m:ctrlPr>
                        </m:sSubPr>
                        <m:e>
                          <m:r>
                            <a:rPr kumimoji="1" lang="en-GB" altLang="ko-KR" sz="1800" b="0" i="1" dirty="0" smtClean="0">
                              <a:latin typeface="Cambria Math" panose="02040503050406030204" pitchFamily="18" charset="0"/>
                            </a:rPr>
                            <m:t>𝑣</m:t>
                          </m:r>
                        </m:e>
                        <m:sub>
                          <m:r>
                            <a:rPr kumimoji="1" lang="en-GB" altLang="ko-KR" sz="1800" b="0" i="1" dirty="0" smtClean="0">
                              <a:latin typeface="Cambria Math" panose="02040503050406030204" pitchFamily="18" charset="0"/>
                            </a:rPr>
                            <m:t>2</m:t>
                          </m:r>
                        </m:sub>
                      </m:sSub>
                    </m:oMath>
                  </m:oMathPara>
                </a14:m>
                <a:endParaRPr kumimoji="1" lang="en-US" altLang="ko-KR" sz="1800" b="0" dirty="0">
                  <a:latin typeface="Arial" charset="0"/>
                  <a:ea typeface="굴림" charset="0"/>
                  <a:cs typeface="굴림" charset="0"/>
                </a:endParaRPr>
              </a:p>
            </p:txBody>
          </p:sp>
        </mc:Choice>
        <mc:Fallback xmlns="">
          <p:sp>
            <p:nvSpPr>
              <p:cNvPr id="76" name="Text Box 34"/>
              <p:cNvSpPr txBox="1">
                <a:spLocks noRot="1" noChangeAspect="1" noMove="1" noResize="1" noEditPoints="1" noAdjustHandles="1" noChangeArrowheads="1" noChangeShapeType="1" noTextEdit="1"/>
              </p:cNvSpPr>
              <p:nvPr/>
            </p:nvSpPr>
            <p:spPr bwMode="auto">
              <a:xfrm>
                <a:off x="4657253" y="5018972"/>
                <a:ext cx="478913" cy="369332"/>
              </a:xfrm>
              <a:prstGeom prst="rect">
                <a:avLst/>
              </a:prstGeom>
              <a:blipFill>
                <a:blip r:embed="rId8"/>
                <a:stretch>
                  <a:fillRect/>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45" name="Text Box 7">
            <a:extLst>
              <a:ext uri="{FF2B5EF4-FFF2-40B4-BE49-F238E27FC236}">
                <a16:creationId xmlns:a16="http://schemas.microsoft.com/office/drawing/2014/main" id="{61610A19-177E-4048-AA94-D6AF346828DA}"/>
              </a:ext>
            </a:extLst>
          </p:cNvPr>
          <p:cNvSpPr txBox="1">
            <a:spLocks noChangeArrowheads="1"/>
          </p:cNvSpPr>
          <p:nvPr/>
        </p:nvSpPr>
        <p:spPr bwMode="auto">
          <a:xfrm>
            <a:off x="4136864" y="3743147"/>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sp>
        <p:nvSpPr>
          <p:cNvPr id="47" name="Rectangle 5">
            <a:extLst>
              <a:ext uri="{FF2B5EF4-FFF2-40B4-BE49-F238E27FC236}">
                <a16:creationId xmlns:a16="http://schemas.microsoft.com/office/drawing/2014/main" id="{8281E376-6AC8-4354-9A31-0F9B793C7614}"/>
              </a:ext>
            </a:extLst>
          </p:cNvPr>
          <p:cNvSpPr>
            <a:spLocks noChangeArrowheads="1"/>
          </p:cNvSpPr>
          <p:nvPr/>
        </p:nvSpPr>
        <p:spPr bwMode="auto">
          <a:xfrm>
            <a:off x="2162469" y="5365898"/>
            <a:ext cx="790575" cy="6381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latin typeface="Arial" charset="0"/>
                <a:ea typeface="ＭＳ Ｐゴシック" charset="0"/>
              </a:rPr>
              <a:t>Input</a:t>
            </a:r>
            <a:br>
              <a:rPr lang="en-US" sz="1800" dirty="0">
                <a:latin typeface="Arial" charset="0"/>
                <a:ea typeface="ＭＳ Ｐゴシック" charset="0"/>
              </a:rPr>
            </a:br>
            <a:r>
              <a:rPr lang="en-US" sz="1800" dirty="0">
                <a:latin typeface="Arial" charset="0"/>
                <a:ea typeface="ＭＳ Ｐゴシック" charset="0"/>
              </a:rPr>
              <a:t>Layer</a:t>
            </a:r>
          </a:p>
        </p:txBody>
      </p:sp>
      <p:sp>
        <p:nvSpPr>
          <p:cNvPr id="48" name="Rectangle 57">
            <a:extLst>
              <a:ext uri="{FF2B5EF4-FFF2-40B4-BE49-F238E27FC236}">
                <a16:creationId xmlns:a16="http://schemas.microsoft.com/office/drawing/2014/main" id="{D411EBBE-D772-47AB-82F2-2BBDE2367A4B}"/>
              </a:ext>
            </a:extLst>
          </p:cNvPr>
          <p:cNvSpPr>
            <a:spLocks noChangeArrowheads="1"/>
          </p:cNvSpPr>
          <p:nvPr/>
        </p:nvSpPr>
        <p:spPr bwMode="auto">
          <a:xfrm>
            <a:off x="4505159" y="5950457"/>
            <a:ext cx="955675" cy="6381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Layers</a:t>
            </a:r>
          </a:p>
        </p:txBody>
      </p:sp>
      <p:sp>
        <p:nvSpPr>
          <p:cNvPr id="36" name="Slide Number Placeholder 3">
            <a:extLst>
              <a:ext uri="{FF2B5EF4-FFF2-40B4-BE49-F238E27FC236}">
                <a16:creationId xmlns:a16="http://schemas.microsoft.com/office/drawing/2014/main" id="{7567CD10-7104-CB3A-346F-5490763ED029}"/>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13</a:t>
            </a:fld>
            <a:endParaRPr lang="en-GB" sz="2400" dirty="0"/>
          </a:p>
        </p:txBody>
      </p:sp>
    </p:spTree>
    <p:extLst>
      <p:ext uri="{BB962C8B-B14F-4D97-AF65-F5344CB8AC3E}">
        <p14:creationId xmlns:p14="http://schemas.microsoft.com/office/powerpoint/2010/main" val="319408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2"/>
                                        </p:tgtEl>
                                      </p:cBhvr>
                                    </p:animEffect>
                                    <p:animScale>
                                      <p:cBhvr>
                                        <p:cTn id="7" dur="250" autoRev="1" fill="hold"/>
                                        <p:tgtEl>
                                          <p:spTgt spid="2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8"/>
                                        </p:tgtEl>
                                      </p:cBhvr>
                                    </p:animEffect>
                                    <p:animScale>
                                      <p:cBhvr>
                                        <p:cTn id="10"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8703130">
            <a:off x="3348234" y="1975329"/>
            <a:ext cx="2105554" cy="6154089"/>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(XOR) – First Neuron</a:t>
            </a:r>
          </a:p>
        </p:txBody>
      </p:sp>
      <p:grpSp>
        <p:nvGrpSpPr>
          <p:cNvPr id="7" name="Group 6"/>
          <p:cNvGrpSpPr/>
          <p:nvPr/>
        </p:nvGrpSpPr>
        <p:grpSpPr>
          <a:xfrm>
            <a:off x="210425" y="1688005"/>
            <a:ext cx="7727393" cy="4689076"/>
            <a:chOff x="210425" y="1688005"/>
            <a:chExt cx="7727393" cy="4689076"/>
          </a:xfrm>
        </p:grpSpPr>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 name="Rectangle 1"/>
            <p:cNvSpPr/>
            <p:nvPr/>
          </p:nvSpPr>
          <p:spPr>
            <a:xfrm>
              <a:off x="3327248" y="5398151"/>
              <a:ext cx="614950" cy="369331"/>
            </a:xfrm>
            <a:prstGeom prst="rect">
              <a:avLst/>
            </a:prstGeom>
          </p:spPr>
          <p:txBody>
            <a:bodyPr wrap="square">
              <a:spAutoFit/>
            </a:bodyPr>
            <a:lstStyle/>
            <a:p>
              <a:pPr algn="ctr"/>
              <a:r>
                <a:rPr lang="en-GB" dirty="0">
                  <a:latin typeface="Tahoma" charset="0"/>
                  <a:ea typeface="ＭＳ Ｐゴシック" charset="0"/>
                </a:rPr>
                <a:t>0</a:t>
              </a:r>
              <a:endParaRPr lang="en-GB" dirty="0"/>
            </a:p>
          </p:txBody>
        </p:sp>
        <p:sp>
          <p:nvSpPr>
            <p:cNvPr id="55" name="Rectangle 54"/>
            <p:cNvSpPr/>
            <p:nvPr/>
          </p:nvSpPr>
          <p:spPr>
            <a:xfrm>
              <a:off x="5454262" y="5410342"/>
              <a:ext cx="614950" cy="369331"/>
            </a:xfrm>
            <a:prstGeom prst="rect">
              <a:avLst/>
            </a:prstGeom>
          </p:spPr>
          <p:txBody>
            <a:bodyPr wrap="square">
              <a:spAutoFit/>
            </a:bodyPr>
            <a:lstStyle/>
            <a:p>
              <a:pPr algn="ctr"/>
              <a:r>
                <a:rPr lang="en-GB" dirty="0">
                  <a:latin typeface="Tahoma" charset="0"/>
                  <a:ea typeface="ＭＳ Ｐゴシック" charset="0"/>
                </a:rPr>
                <a:t>1</a:t>
              </a:r>
              <a:endParaRPr lang="en-GB" dirty="0"/>
            </a:p>
          </p:txBody>
        </p:sp>
        <p:sp>
          <p:nvSpPr>
            <p:cNvPr id="56" name="Rectangle 55"/>
            <p:cNvSpPr/>
            <p:nvPr/>
          </p:nvSpPr>
          <p:spPr>
            <a:xfrm>
              <a:off x="3333009" y="3669080"/>
              <a:ext cx="614950" cy="369331"/>
            </a:xfrm>
            <a:prstGeom prst="rect">
              <a:avLst/>
            </a:prstGeom>
          </p:spPr>
          <p:txBody>
            <a:bodyPr wrap="square">
              <a:spAutoFit/>
            </a:bodyPr>
            <a:lstStyle/>
            <a:p>
              <a:pPr algn="ctr"/>
              <a:r>
                <a:rPr lang="en-GB" dirty="0">
                  <a:latin typeface="Tahoma" charset="0"/>
                  <a:ea typeface="ＭＳ Ｐゴシック" charset="0"/>
                </a:rPr>
                <a:t>1</a:t>
              </a:r>
              <a:endParaRPr lang="en-GB" dirty="0"/>
            </a:p>
          </p:txBody>
        </p:sp>
        <p:sp>
          <p:nvSpPr>
            <p:cNvPr id="57" name="Rectangle 56"/>
            <p:cNvSpPr/>
            <p:nvPr/>
          </p:nvSpPr>
          <p:spPr>
            <a:xfrm>
              <a:off x="5454262" y="3669080"/>
              <a:ext cx="614950" cy="369331"/>
            </a:xfrm>
            <a:prstGeom prst="rect">
              <a:avLst/>
            </a:prstGeom>
          </p:spPr>
          <p:txBody>
            <a:bodyPr wrap="square">
              <a:spAutoFit/>
            </a:bodyPr>
            <a:lstStyle/>
            <a:p>
              <a:pPr algn="ctr"/>
              <a:r>
                <a:rPr lang="en-GB" dirty="0">
                  <a:latin typeface="Tahoma" charset="0"/>
                  <a:ea typeface="ＭＳ Ｐゴシック" charset="0"/>
                </a:rPr>
                <a:t>0</a:t>
              </a:r>
              <a:endParaRPr lang="en-GB" dirty="0"/>
            </a:p>
          </p:txBody>
        </p:sp>
        <mc:AlternateContent xmlns:mc="http://schemas.openxmlformats.org/markup-compatibility/2006" xmlns:a14="http://schemas.microsoft.com/office/drawing/2010/main">
          <mc:Choice Requires="a14">
            <p:sp>
              <p:nvSpPr>
                <p:cNvPr id="4" name="Rectangle 3"/>
                <p:cNvSpPr/>
                <p:nvPr/>
              </p:nvSpPr>
              <p:spPr>
                <a:xfrm>
                  <a:off x="3179716" y="1688005"/>
                  <a:ext cx="581891" cy="4924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3" y="5530695"/>
                  <a:ext cx="589585" cy="4924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3" y="5530695"/>
                  <a:ext cx="589585" cy="492442"/>
                </a:xfrm>
                <a:prstGeom prst="rect">
                  <a:avLst/>
                </a:prstGeom>
                <a:blipFill>
                  <a:blip r:embed="rId4"/>
                  <a:stretch>
                    <a:fillRect/>
                  </a:stretch>
                </a:blipFill>
              </p:spPr>
              <p:txBody>
                <a:bodyPr/>
                <a:lstStyle/>
                <a:p>
                  <a:r>
                    <a:rPr lang="en-GB">
                      <a:noFill/>
                    </a:rPr>
                    <a:t> </a:t>
                  </a:r>
                </a:p>
              </p:txBody>
            </p:sp>
          </mc:Fallback>
        </mc:AlternateContent>
        <p:sp>
          <p:nvSpPr>
            <p:cNvPr id="14" name="Line 9"/>
            <p:cNvSpPr>
              <a:spLocks noChangeShapeType="1"/>
            </p:cNvSpPr>
            <p:nvPr/>
          </p:nvSpPr>
          <p:spPr bwMode="auto">
            <a:xfrm flipH="1" flipV="1">
              <a:off x="2843807" y="2180446"/>
              <a:ext cx="4751759" cy="4196635"/>
            </a:xfrm>
            <a:prstGeom prst="line">
              <a:avLst/>
            </a:prstGeom>
            <a:noFill/>
            <a:ln w="25400">
              <a:solidFill>
                <a:schemeClr val="accent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ADD180-8920-451E-A1A4-80B2B3AF997A}"/>
                    </a:ext>
                  </a:extLst>
                </p:cNvPr>
                <p:cNvSpPr txBox="1"/>
                <p:nvPr/>
              </p:nvSpPr>
              <p:spPr>
                <a:xfrm>
                  <a:off x="210425" y="1880307"/>
                  <a:ext cx="281057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1</m:t>
                                </m:r>
                              </m:sub>
                            </m:sSub>
                            <m:r>
                              <a:rPr lang="en-GB" sz="2200" b="0" i="1" smtClean="0">
                                <a:latin typeface="Cambria Math" panose="02040503050406030204" pitchFamily="18" charset="0"/>
                              </a:rPr>
                              <m:t>𝑥</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i="1">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2</m:t>
                                </m:r>
                              </m:sub>
                            </m:sSub>
                            <m:r>
                              <a:rPr lang="en-GB" sz="2200" i="1">
                                <a:latin typeface="Cambria Math" panose="02040503050406030204" pitchFamily="18" charset="0"/>
                              </a:rPr>
                              <m:t>𝑥</m:t>
                            </m:r>
                          </m:e>
                          <m:sub>
                            <m:r>
                              <a:rPr lang="en-GB" sz="2200" b="0" i="1" smtClean="0">
                                <a:latin typeface="Cambria Math" panose="02040503050406030204" pitchFamily="18" charset="0"/>
                              </a:rPr>
                              <m:t>2</m:t>
                            </m:r>
                          </m:sub>
                        </m:sSub>
                        <m:r>
                          <a:rPr lang="en-GB" sz="2200" b="0" i="1" smtClean="0">
                            <a:latin typeface="Cambria Math" panose="02040503050406030204" pitchFamily="18" charset="0"/>
                          </a:rPr>
                          <m:t>+</m:t>
                        </m:r>
                        <m:sSub>
                          <m:sSubPr>
                            <m:ctrlPr>
                              <a:rPr lang="en-GB" sz="2200" b="0" i="1" smtClean="0">
                                <a:solidFill>
                                  <a:srgbClr val="FF0000"/>
                                </a:solidFill>
                                <a:latin typeface="Cambria Math" panose="02040503050406030204" pitchFamily="18" charset="0"/>
                              </a:rPr>
                            </m:ctrlPr>
                          </m:sSubPr>
                          <m:e>
                            <m:r>
                              <a:rPr lang="en-AU" sz="2200" b="0" i="1" smtClean="0">
                                <a:solidFill>
                                  <a:srgbClr val="FF0000"/>
                                </a:solidFill>
                                <a:latin typeface="Cambria Math" panose="02040503050406030204" pitchFamily="18" charset="0"/>
                              </a:rPr>
                              <m:t>𝑏</m:t>
                            </m:r>
                          </m:e>
                          <m:sub>
                            <m:r>
                              <a:rPr lang="en-AU" sz="2200" b="0" i="1" smtClean="0">
                                <a:solidFill>
                                  <a:srgbClr val="FF0000"/>
                                </a:solidFill>
                                <a:latin typeface="Cambria Math" panose="02040503050406030204" pitchFamily="18" charset="0"/>
                              </a:rPr>
                              <m:t>1</m:t>
                            </m:r>
                          </m:sub>
                        </m:sSub>
                        <m:r>
                          <a:rPr lang="en-GB" sz="2200" b="0" i="1" smtClean="0">
                            <a:latin typeface="Cambria Math" panose="02040503050406030204" pitchFamily="18" charset="0"/>
                          </a:rPr>
                          <m:t>=0</m:t>
                        </m:r>
                      </m:oMath>
                    </m:oMathPara>
                  </a14:m>
                  <a:endParaRPr lang="en-GB" sz="2200" dirty="0"/>
                </a:p>
              </p:txBody>
            </p:sp>
          </mc:Choice>
          <mc:Fallback xmlns="">
            <p:sp>
              <p:nvSpPr>
                <p:cNvPr id="16" name="TextBox 15">
                  <a:extLst>
                    <a:ext uri="{FF2B5EF4-FFF2-40B4-BE49-F238E27FC236}">
                      <a16:creationId xmlns:a16="http://schemas.microsoft.com/office/drawing/2014/main" id="{FAADD180-8920-451E-A1A4-80B2B3AF997A}"/>
                    </a:ext>
                  </a:extLst>
                </p:cNvPr>
                <p:cNvSpPr txBox="1">
                  <a:spLocks noRot="1" noChangeAspect="1" noMove="1" noResize="1" noEditPoints="1" noAdjustHandles="1" noChangeArrowheads="1" noChangeShapeType="1" noTextEdit="1"/>
                </p:cNvSpPr>
                <p:nvPr/>
              </p:nvSpPr>
              <p:spPr>
                <a:xfrm>
                  <a:off x="210425" y="1880307"/>
                  <a:ext cx="2810578" cy="338554"/>
                </a:xfrm>
                <a:prstGeom prst="rect">
                  <a:avLst/>
                </a:prstGeom>
                <a:blipFill>
                  <a:blip r:embed="rId5"/>
                  <a:stretch>
                    <a:fillRect r="-217" b="-14286"/>
                  </a:stretch>
                </a:blipFill>
              </p:spPr>
              <p:txBody>
                <a:bodyPr/>
                <a:lstStyle/>
                <a:p>
                  <a:r>
                    <a:rPr lang="en-AU">
                      <a:noFill/>
                    </a:rPr>
                    <a:t> </a:t>
                  </a:r>
                </a:p>
              </p:txBody>
            </p:sp>
          </mc:Fallback>
        </mc:AlternateContent>
      </p:grpSp>
      <p:sp>
        <p:nvSpPr>
          <p:cNvPr id="19" name="Rectangle 18"/>
          <p:cNvSpPr/>
          <p:nvPr/>
        </p:nvSpPr>
        <p:spPr>
          <a:xfrm rot="18703130">
            <a:off x="4932411" y="351954"/>
            <a:ext cx="2105554" cy="6154089"/>
          </a:xfrm>
          <a:prstGeom prst="rect">
            <a:avLst/>
          </a:prstGeom>
          <a:solidFill>
            <a:schemeClr val="accent6">
              <a:lumMod val="40000"/>
              <a:lumOff val="6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lide Number Placeholder 3">
            <a:extLst>
              <a:ext uri="{FF2B5EF4-FFF2-40B4-BE49-F238E27FC236}">
                <a16:creationId xmlns:a16="http://schemas.microsoft.com/office/drawing/2014/main" id="{B8FD2840-53D3-AB39-5F54-306DC00CE1D6}"/>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14</a:t>
            </a:fld>
            <a:endParaRPr lang="en-GB" sz="2400" dirty="0"/>
          </a:p>
        </p:txBody>
      </p:sp>
    </p:spTree>
    <p:extLst>
      <p:ext uri="{BB962C8B-B14F-4D97-AF65-F5344CB8AC3E}">
        <p14:creationId xmlns:p14="http://schemas.microsoft.com/office/powerpoint/2010/main" val="273772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(XOR)</a:t>
            </a:r>
          </a:p>
        </p:txBody>
      </p:sp>
      <p:sp>
        <p:nvSpPr>
          <p:cNvPr id="20" name="Text Box 7"/>
          <p:cNvSpPr txBox="1">
            <a:spLocks noChangeArrowheads="1"/>
          </p:cNvSpPr>
          <p:nvPr/>
        </p:nvSpPr>
        <p:spPr bwMode="auto">
          <a:xfrm>
            <a:off x="2334972" y="3284984"/>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1</a:t>
            </a:r>
            <a:endParaRPr kumimoji="1" lang="en-US" altLang="ko-KR" sz="1800" b="0" dirty="0">
              <a:latin typeface="Times New Roman" charset="0"/>
              <a:ea typeface="굴림" charset="0"/>
              <a:cs typeface="굴림" charset="0"/>
            </a:endParaRPr>
          </a:p>
        </p:txBody>
      </p:sp>
      <p:sp>
        <p:nvSpPr>
          <p:cNvPr id="22" name="Oval 23"/>
          <p:cNvSpPr>
            <a:spLocks noChangeArrowheads="1"/>
          </p:cNvSpPr>
          <p:nvPr/>
        </p:nvSpPr>
        <p:spPr bwMode="auto">
          <a:xfrm>
            <a:off x="3805790" y="2842348"/>
            <a:ext cx="914400" cy="9144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ko-KR" sz="3600" b="0">
                <a:latin typeface="Arial" charset="0"/>
                <a:ea typeface="굴림" charset="0"/>
                <a:cs typeface="굴림" charset="0"/>
                <a:sym typeface="Symbol" charset="0"/>
              </a:rPr>
              <a:t></a:t>
            </a:r>
            <a:endParaRPr kumimoji="1" lang="en-US" altLang="ko-KR" sz="1800" b="0">
              <a:latin typeface="Arial" charset="0"/>
              <a:ea typeface="굴림" charset="0"/>
              <a:cs typeface="굴림" charset="0"/>
            </a:endParaRPr>
          </a:p>
        </p:txBody>
      </p:sp>
      <p:grpSp>
        <p:nvGrpSpPr>
          <p:cNvPr id="23" name="Group 24"/>
          <p:cNvGrpSpPr>
            <a:grpSpLocks/>
          </p:cNvGrpSpPr>
          <p:nvPr/>
        </p:nvGrpSpPr>
        <p:grpSpPr bwMode="auto">
          <a:xfrm>
            <a:off x="4186790" y="2004148"/>
            <a:ext cx="152400" cy="757238"/>
            <a:chOff x="2643" y="3171"/>
            <a:chExt cx="96" cy="477"/>
          </a:xfrm>
        </p:grpSpPr>
        <p:sp>
          <p:nvSpPr>
            <p:cNvPr id="24" name="Oval 25"/>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5" name="Line 26"/>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mc:AlternateContent xmlns:mc="http://schemas.openxmlformats.org/markup-compatibility/2006" xmlns:a14="http://schemas.microsoft.com/office/drawing/2010/main">
        <mc:Choice Requires="a14">
          <p:sp>
            <p:nvSpPr>
              <p:cNvPr id="26" name="Text Box 27"/>
              <p:cNvSpPr txBox="1">
                <a:spLocks noChangeArrowheads="1"/>
              </p:cNvSpPr>
              <p:nvPr/>
            </p:nvSpPr>
            <p:spPr bwMode="auto">
              <a:xfrm>
                <a:off x="4305736" y="2137512"/>
                <a:ext cx="633507"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Para xmlns:m="http://schemas.openxmlformats.org/officeDocument/2006/math">
                    <m:oMathParaPr>
                      <m:jc m:val="centerGroup"/>
                    </m:oMathParaPr>
                    <m:oMath xmlns:m="http://schemas.openxmlformats.org/officeDocument/2006/math">
                      <m:sSub>
                        <m:sSubPr>
                          <m:ctrlPr>
                            <a:rPr kumimoji="1" lang="en-US" altLang="ko-KR" i="1" dirty="0" smtClean="0">
                              <a:solidFill>
                                <a:srgbClr val="FF0000"/>
                              </a:solidFill>
                              <a:latin typeface="Cambria Math" panose="02040503050406030204" pitchFamily="18" charset="0"/>
                            </a:rPr>
                          </m:ctrlPr>
                        </m:sSubPr>
                        <m:e>
                          <m:r>
                            <a:rPr kumimoji="1" lang="en-GB" altLang="ko-KR" b="0" i="1" dirty="0" smtClean="0">
                              <a:solidFill>
                                <a:srgbClr val="FF0000"/>
                              </a:solidFill>
                              <a:latin typeface="Cambria Math" panose="02040503050406030204" pitchFamily="18" charset="0"/>
                            </a:rPr>
                            <m:t>𝑏</m:t>
                          </m:r>
                        </m:e>
                        <m:sub>
                          <m:r>
                            <a:rPr kumimoji="1" lang="en-GB" altLang="ko-KR" b="0" i="1" dirty="0" smtClean="0">
                              <a:solidFill>
                                <a:srgbClr val="FF0000"/>
                              </a:solidFill>
                              <a:latin typeface="Cambria Math" panose="02040503050406030204" pitchFamily="18" charset="0"/>
                            </a:rPr>
                            <m:t>1</m:t>
                          </m:r>
                        </m:sub>
                      </m:sSub>
                    </m:oMath>
                  </m:oMathPara>
                </a14:m>
                <a:endParaRPr kumimoji="1" lang="en-US" altLang="ko-KR" sz="1800" b="0" dirty="0">
                  <a:latin typeface="Times New Roman" charset="0"/>
                  <a:ea typeface="굴림" charset="0"/>
                  <a:cs typeface="굴림" charset="0"/>
                </a:endParaRPr>
              </a:p>
            </p:txBody>
          </p:sp>
        </mc:Choice>
        <mc:Fallback xmlns="">
          <p:sp>
            <p:nvSpPr>
              <p:cNvPr id="26" name="Text Box 27"/>
              <p:cNvSpPr txBox="1">
                <a:spLocks noRot="1" noChangeAspect="1" noMove="1" noResize="1" noEditPoints="1" noAdjustHandles="1" noChangeArrowheads="1" noChangeShapeType="1" noTextEdit="1"/>
              </p:cNvSpPr>
              <p:nvPr/>
            </p:nvSpPr>
            <p:spPr bwMode="auto">
              <a:xfrm>
                <a:off x="4305736" y="2137512"/>
                <a:ext cx="633507" cy="646331"/>
              </a:xfrm>
              <a:prstGeom prst="rect">
                <a:avLst/>
              </a:prstGeom>
              <a:blipFill>
                <a:blip r:embed="rId2"/>
                <a:stretch>
                  <a:fillRect l="-7692" t="-5660" r="-8654"/>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27" name="Line 28"/>
          <p:cNvSpPr>
            <a:spLocks noChangeShapeType="1"/>
          </p:cNvSpPr>
          <p:nvPr/>
        </p:nvSpPr>
        <p:spPr bwMode="auto">
          <a:xfrm flipV="1">
            <a:off x="4720190" y="3299547"/>
            <a:ext cx="340932"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8" name="Rectangle 29"/>
          <p:cNvSpPr>
            <a:spLocks noChangeArrowheads="1"/>
          </p:cNvSpPr>
          <p:nvPr/>
        </p:nvSpPr>
        <p:spPr bwMode="auto">
          <a:xfrm>
            <a:off x="5061121" y="3032847"/>
            <a:ext cx="477093" cy="5334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30" name="Line 31"/>
          <p:cNvSpPr>
            <a:spLocks noChangeShapeType="1"/>
          </p:cNvSpPr>
          <p:nvPr/>
        </p:nvSpPr>
        <p:spPr bwMode="auto">
          <a:xfrm flipV="1">
            <a:off x="2662788" y="3284984"/>
            <a:ext cx="1138239" cy="19919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1" name="Line 33"/>
          <p:cNvSpPr>
            <a:spLocks noChangeShapeType="1"/>
          </p:cNvSpPr>
          <p:nvPr/>
        </p:nvSpPr>
        <p:spPr bwMode="auto">
          <a:xfrm flipV="1">
            <a:off x="2662787" y="3484173"/>
            <a:ext cx="1167374" cy="1555047"/>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32" name="Text Box 34"/>
              <p:cNvSpPr txBox="1">
                <a:spLocks noChangeArrowheads="1"/>
              </p:cNvSpPr>
              <p:nvPr/>
            </p:nvSpPr>
            <p:spPr bwMode="auto">
              <a:xfrm>
                <a:off x="4644008" y="2952641"/>
                <a:ext cx="473591"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kumimoji="1" lang="en-US" altLang="ko-KR" sz="1800" b="0" i="1" dirty="0" smtClean="0">
                              <a:latin typeface="Cambria Math" panose="02040503050406030204" pitchFamily="18" charset="0"/>
                            </a:rPr>
                          </m:ctrlPr>
                        </m:sSubPr>
                        <m:e>
                          <m:r>
                            <a:rPr kumimoji="1" lang="en-GB" altLang="ko-KR" sz="1800" b="0" i="1" dirty="0" smtClean="0">
                              <a:latin typeface="Cambria Math" panose="02040503050406030204" pitchFamily="18" charset="0"/>
                            </a:rPr>
                            <m:t>𝑣</m:t>
                          </m:r>
                        </m:e>
                        <m:sub>
                          <m:r>
                            <a:rPr kumimoji="1" lang="en-GB" altLang="ko-KR" sz="1800" b="0" i="1" dirty="0" smtClean="0">
                              <a:latin typeface="Cambria Math" panose="02040503050406030204" pitchFamily="18" charset="0"/>
                            </a:rPr>
                            <m:t>1</m:t>
                          </m:r>
                        </m:sub>
                      </m:sSub>
                    </m:oMath>
                  </m:oMathPara>
                </a14:m>
                <a:endParaRPr kumimoji="1" lang="en-US" altLang="ko-KR" sz="1800" b="0" dirty="0">
                  <a:latin typeface="Arial" charset="0"/>
                  <a:ea typeface="굴림" charset="0"/>
                  <a:cs typeface="굴림" charset="0"/>
                </a:endParaRPr>
              </a:p>
            </p:txBody>
          </p:sp>
        </mc:Choice>
        <mc:Fallback xmlns="">
          <p:sp>
            <p:nvSpPr>
              <p:cNvPr id="32" name="Text Box 34"/>
              <p:cNvSpPr txBox="1">
                <a:spLocks noRot="1" noChangeAspect="1" noMove="1" noResize="1" noEditPoints="1" noAdjustHandles="1" noChangeArrowheads="1" noChangeShapeType="1" noTextEdit="1"/>
              </p:cNvSpPr>
              <p:nvPr/>
            </p:nvSpPr>
            <p:spPr bwMode="auto">
              <a:xfrm>
                <a:off x="4644008" y="2952641"/>
                <a:ext cx="473591" cy="369332"/>
              </a:xfrm>
              <a:prstGeom prst="rect">
                <a:avLst/>
              </a:prstGeom>
              <a:blipFill>
                <a:blip r:embed="rId3"/>
                <a:stretch>
                  <a:fillRect/>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38" name="Rectangle 37"/>
          <p:cNvSpPr/>
          <p:nvPr/>
        </p:nvSpPr>
        <p:spPr>
          <a:xfrm>
            <a:off x="2988399" y="3034730"/>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1</a:t>
            </a:r>
            <a:endParaRPr lang="en-GB" baseline="-25000" dirty="0">
              <a:solidFill>
                <a:srgbClr val="FF0000"/>
              </a:solidFill>
            </a:endParaRPr>
          </a:p>
        </p:txBody>
      </p:sp>
      <p:sp>
        <p:nvSpPr>
          <p:cNvPr id="39" name="Text Box 7"/>
          <p:cNvSpPr txBox="1">
            <a:spLocks noChangeArrowheads="1"/>
          </p:cNvSpPr>
          <p:nvPr/>
        </p:nvSpPr>
        <p:spPr bwMode="auto">
          <a:xfrm>
            <a:off x="2342624" y="4871699"/>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2</a:t>
            </a:r>
            <a:endParaRPr kumimoji="1" lang="en-US" altLang="ko-KR" sz="1800" b="0" dirty="0">
              <a:latin typeface="Times New Roman" charset="0"/>
              <a:ea typeface="굴림" charset="0"/>
              <a:cs typeface="굴림" charset="0"/>
            </a:endParaRPr>
          </a:p>
        </p:txBody>
      </p:sp>
      <p:sp>
        <p:nvSpPr>
          <p:cNvPr id="51" name="Text Box 7"/>
          <p:cNvSpPr txBox="1">
            <a:spLocks noChangeArrowheads="1"/>
          </p:cNvSpPr>
          <p:nvPr/>
        </p:nvSpPr>
        <p:spPr bwMode="auto">
          <a:xfrm>
            <a:off x="4108780" y="1602001"/>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sp>
        <p:nvSpPr>
          <p:cNvPr id="53" name="Rectangle 52"/>
          <p:cNvSpPr/>
          <p:nvPr/>
        </p:nvSpPr>
        <p:spPr>
          <a:xfrm>
            <a:off x="3507933" y="4478259"/>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3</a:t>
            </a:r>
            <a:endParaRPr lang="en-GB" dirty="0">
              <a:solidFill>
                <a:srgbClr val="FF0000"/>
              </a:solidFill>
            </a:endParaRPr>
          </a:p>
        </p:txBody>
      </p:sp>
      <mc:AlternateContent xmlns:mc="http://schemas.openxmlformats.org/markup-compatibility/2006" xmlns:a14="http://schemas.microsoft.com/office/drawing/2010/main">
        <mc:Choice Requires="a14">
          <p:graphicFrame>
            <p:nvGraphicFramePr>
              <p:cNvPr id="33" name="Table 32"/>
              <p:cNvGraphicFramePr>
                <a:graphicFrameLocks noGrp="1"/>
              </p:cNvGraphicFramePr>
              <p:nvPr/>
            </p:nvGraphicFramePr>
            <p:xfrm>
              <a:off x="601561" y="1813374"/>
              <a:ext cx="1470661" cy="2225040"/>
            </p:xfrm>
            <a:graphic>
              <a:graphicData uri="http://schemas.openxmlformats.org/drawingml/2006/table">
                <a:tbl>
                  <a:tblPr firstRow="1" bandRow="1">
                    <a:tableStyleId>{5940675A-B579-460E-94D1-54222C63F5DA}</a:tableStyleId>
                  </a:tblPr>
                  <a:tblGrid>
                    <a:gridCol w="456311">
                      <a:extLst>
                        <a:ext uri="{9D8B030D-6E8A-4147-A177-3AD203B41FA5}">
                          <a16:colId xmlns:a16="http://schemas.microsoft.com/office/drawing/2014/main" val="1032937499"/>
                        </a:ext>
                      </a:extLst>
                    </a:gridCol>
                    <a:gridCol w="461582">
                      <a:extLst>
                        <a:ext uri="{9D8B030D-6E8A-4147-A177-3AD203B41FA5}">
                          <a16:colId xmlns:a16="http://schemas.microsoft.com/office/drawing/2014/main" val="4086227895"/>
                        </a:ext>
                      </a:extLst>
                    </a:gridCol>
                    <a:gridCol w="552768">
                      <a:extLst>
                        <a:ext uri="{9D8B030D-6E8A-4147-A177-3AD203B41FA5}">
                          <a16:colId xmlns:a16="http://schemas.microsoft.com/office/drawing/2014/main" val="1691713344"/>
                        </a:ext>
                      </a:extLst>
                    </a:gridCol>
                  </a:tblGrid>
                  <a:tr h="370840">
                    <a:tc gridSpan="3">
                      <a:txBody>
                        <a:bodyPr/>
                        <a:lstStyle/>
                        <a:p>
                          <a:pPr algn="ctr"/>
                          <a:r>
                            <a:rPr lang="en-GB" dirty="0">
                              <a:solidFill>
                                <a:srgbClr val="0070C0"/>
                              </a:solidFill>
                            </a:rPr>
                            <a:t>XOR</a:t>
                          </a:r>
                        </a:p>
                      </a:txBody>
                      <a:tcPr anchor="ct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19938940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oMath>
                            </m:oMathPara>
                          </a14:m>
                          <a:endParaRPr lang="en-GB" dirty="0"/>
                        </a:p>
                      </a:txBody>
                      <a:tcPr anchor="ctr"/>
                    </a:tc>
                    <a:tc>
                      <a:txBody>
                        <a:bodyPr/>
                        <a:lstStyle/>
                        <a:p>
                          <a:pPr algn="ctr"/>
                          <a:r>
                            <a:rPr lang="en-GB" dirty="0"/>
                            <a:t>out</a:t>
                          </a:r>
                        </a:p>
                      </a:txBody>
                      <a:tcPr anchor="ctr">
                        <a:solidFill>
                          <a:srgbClr val="FFFF00"/>
                        </a:solidFill>
                      </a:tcPr>
                    </a:tc>
                    <a:extLst>
                      <a:ext uri="{0D108BD9-81ED-4DB2-BD59-A6C34878D82A}">
                        <a16:rowId xmlns:a16="http://schemas.microsoft.com/office/drawing/2014/main" val="2111247453"/>
                      </a:ext>
                    </a:extLst>
                  </a:tr>
                  <a:tr h="370840">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solidFill>
                          <a:srgbClr val="FFFF00"/>
                        </a:solidFill>
                      </a:tcPr>
                    </a:tc>
                    <a:extLst>
                      <a:ext uri="{0D108BD9-81ED-4DB2-BD59-A6C34878D82A}">
                        <a16:rowId xmlns:a16="http://schemas.microsoft.com/office/drawing/2014/main" val="3350734839"/>
                      </a:ext>
                    </a:extLst>
                  </a:tr>
                  <a:tr h="370840">
                    <a:tc>
                      <a:txBody>
                        <a:bodyPr/>
                        <a:lstStyle/>
                        <a:p>
                          <a:pPr algn="ctr"/>
                          <a:r>
                            <a:rPr lang="en-GB" dirty="0"/>
                            <a:t>0</a:t>
                          </a:r>
                        </a:p>
                      </a:txBody>
                      <a:tcPr anchor="ctr"/>
                    </a:tc>
                    <a:tc>
                      <a:txBody>
                        <a:bodyPr/>
                        <a:lstStyle/>
                        <a:p>
                          <a:pPr algn="ctr"/>
                          <a:r>
                            <a:rPr lang="en-GB" dirty="0"/>
                            <a:t>1</a:t>
                          </a:r>
                        </a:p>
                      </a:txBody>
                      <a:tcPr anchor="ctr"/>
                    </a:tc>
                    <a:tc>
                      <a:txBody>
                        <a:bodyPr/>
                        <a:lstStyle/>
                        <a:p>
                          <a:pPr algn="ctr"/>
                          <a:r>
                            <a:rPr lang="en-GB" dirty="0"/>
                            <a:t>1</a:t>
                          </a:r>
                        </a:p>
                      </a:txBody>
                      <a:tcPr anchor="ctr">
                        <a:solidFill>
                          <a:srgbClr val="FFFF00"/>
                        </a:solidFill>
                      </a:tcPr>
                    </a:tc>
                    <a:extLst>
                      <a:ext uri="{0D108BD9-81ED-4DB2-BD59-A6C34878D82A}">
                        <a16:rowId xmlns:a16="http://schemas.microsoft.com/office/drawing/2014/main" val="1151441018"/>
                      </a:ext>
                    </a:extLst>
                  </a:tr>
                  <a:tr h="370840">
                    <a:tc>
                      <a:txBody>
                        <a:bodyPr/>
                        <a:lstStyle/>
                        <a:p>
                          <a:pPr algn="ctr"/>
                          <a:r>
                            <a:rPr lang="en-GB" dirty="0"/>
                            <a:t>1</a:t>
                          </a:r>
                        </a:p>
                      </a:txBody>
                      <a:tcPr anchor="ctr"/>
                    </a:tc>
                    <a:tc>
                      <a:txBody>
                        <a:bodyPr/>
                        <a:lstStyle/>
                        <a:p>
                          <a:pPr algn="ctr"/>
                          <a:r>
                            <a:rPr lang="en-GB" dirty="0"/>
                            <a:t>0</a:t>
                          </a:r>
                        </a:p>
                      </a:txBody>
                      <a:tcPr anchor="ctr"/>
                    </a:tc>
                    <a:tc>
                      <a:txBody>
                        <a:bodyPr/>
                        <a:lstStyle/>
                        <a:p>
                          <a:pPr algn="ctr"/>
                          <a:r>
                            <a:rPr lang="en-GB" dirty="0"/>
                            <a:t>1</a:t>
                          </a:r>
                        </a:p>
                      </a:txBody>
                      <a:tcPr anchor="ctr">
                        <a:solidFill>
                          <a:srgbClr val="FFFF00"/>
                        </a:solidFill>
                      </a:tcPr>
                    </a:tc>
                    <a:extLst>
                      <a:ext uri="{0D108BD9-81ED-4DB2-BD59-A6C34878D82A}">
                        <a16:rowId xmlns:a16="http://schemas.microsoft.com/office/drawing/2014/main" val="1277802692"/>
                      </a:ext>
                    </a:extLst>
                  </a:tr>
                  <a:tr h="370840">
                    <a:tc>
                      <a:txBody>
                        <a:bodyPr/>
                        <a:lstStyle/>
                        <a:p>
                          <a:pPr algn="ctr"/>
                          <a:r>
                            <a:rPr lang="en-GB" dirty="0"/>
                            <a:t>1</a:t>
                          </a:r>
                        </a:p>
                      </a:txBody>
                      <a:tcPr anchor="ctr"/>
                    </a:tc>
                    <a:tc>
                      <a:txBody>
                        <a:bodyPr/>
                        <a:lstStyle/>
                        <a:p>
                          <a:pPr algn="ctr"/>
                          <a:r>
                            <a:rPr lang="en-GB" dirty="0"/>
                            <a:t>1</a:t>
                          </a:r>
                        </a:p>
                      </a:txBody>
                      <a:tcPr anchor="ctr"/>
                    </a:tc>
                    <a:tc>
                      <a:txBody>
                        <a:bodyPr/>
                        <a:lstStyle/>
                        <a:p>
                          <a:pPr algn="ctr"/>
                          <a:r>
                            <a:rPr lang="en-GB" dirty="0"/>
                            <a:t>0</a:t>
                          </a:r>
                        </a:p>
                      </a:txBody>
                      <a:tcPr anchor="ctr">
                        <a:solidFill>
                          <a:srgbClr val="FFFF00"/>
                        </a:solidFill>
                      </a:tcPr>
                    </a:tc>
                    <a:extLst>
                      <a:ext uri="{0D108BD9-81ED-4DB2-BD59-A6C34878D82A}">
                        <a16:rowId xmlns:a16="http://schemas.microsoft.com/office/drawing/2014/main" val="4093299644"/>
                      </a:ext>
                    </a:extLst>
                  </a:tr>
                </a:tbl>
              </a:graphicData>
            </a:graphic>
          </p:graphicFrame>
        </mc:Choice>
        <mc:Fallback xmlns="">
          <p:graphicFrame>
            <p:nvGraphicFramePr>
              <p:cNvPr id="33" name="Table 32"/>
              <p:cNvGraphicFramePr>
                <a:graphicFrameLocks noGrp="1"/>
              </p:cNvGraphicFramePr>
              <p:nvPr>
                <p:extLst>
                  <p:ext uri="{D42A27DB-BD31-4B8C-83A1-F6EECF244321}">
                    <p14:modId xmlns:p14="http://schemas.microsoft.com/office/powerpoint/2010/main" val="1343336094"/>
                  </p:ext>
                </p:extLst>
              </p:nvPr>
            </p:nvGraphicFramePr>
            <p:xfrm>
              <a:off x="601561" y="1813374"/>
              <a:ext cx="1470661" cy="2225040"/>
            </p:xfrm>
            <a:graphic>
              <a:graphicData uri="http://schemas.openxmlformats.org/drawingml/2006/table">
                <a:tbl>
                  <a:tblPr firstRow="1" bandRow="1">
                    <a:tableStyleId>{5940675A-B579-460E-94D1-54222C63F5DA}</a:tableStyleId>
                  </a:tblPr>
                  <a:tblGrid>
                    <a:gridCol w="456311">
                      <a:extLst>
                        <a:ext uri="{9D8B030D-6E8A-4147-A177-3AD203B41FA5}">
                          <a16:colId xmlns:a16="http://schemas.microsoft.com/office/drawing/2014/main" val="1032937499"/>
                        </a:ext>
                      </a:extLst>
                    </a:gridCol>
                    <a:gridCol w="461582">
                      <a:extLst>
                        <a:ext uri="{9D8B030D-6E8A-4147-A177-3AD203B41FA5}">
                          <a16:colId xmlns:a16="http://schemas.microsoft.com/office/drawing/2014/main" val="4086227895"/>
                        </a:ext>
                      </a:extLst>
                    </a:gridCol>
                    <a:gridCol w="552768">
                      <a:extLst>
                        <a:ext uri="{9D8B030D-6E8A-4147-A177-3AD203B41FA5}">
                          <a16:colId xmlns:a16="http://schemas.microsoft.com/office/drawing/2014/main" val="1691713344"/>
                        </a:ext>
                      </a:extLst>
                    </a:gridCol>
                  </a:tblGrid>
                  <a:tr h="370840">
                    <a:tc gridSpan="3">
                      <a:txBody>
                        <a:bodyPr/>
                        <a:lstStyle/>
                        <a:p>
                          <a:pPr algn="ctr"/>
                          <a:r>
                            <a:rPr lang="en-GB" dirty="0" smtClean="0">
                              <a:solidFill>
                                <a:srgbClr val="0070C0"/>
                              </a:solidFill>
                            </a:rPr>
                            <a:t>XOR</a:t>
                          </a:r>
                          <a:endParaRPr lang="en-GB" dirty="0">
                            <a:solidFill>
                              <a:srgbClr val="0070C0"/>
                            </a:solidFill>
                          </a:endParaRPr>
                        </a:p>
                      </a:txBody>
                      <a:tcPr anchor="ct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199389409"/>
                      </a:ext>
                    </a:extLst>
                  </a:tr>
                  <a:tr h="370840">
                    <a:tc>
                      <a:txBody>
                        <a:bodyPr/>
                        <a:lstStyle/>
                        <a:p>
                          <a:endParaRPr lang="en-US"/>
                        </a:p>
                      </a:txBody>
                      <a:tcPr anchor="ctr">
                        <a:blipFill>
                          <a:blip r:embed="rId4"/>
                          <a:stretch>
                            <a:fillRect l="-1333" t="-108197" r="-226667" b="-424590"/>
                          </a:stretch>
                        </a:blipFill>
                      </a:tcPr>
                    </a:tc>
                    <a:tc>
                      <a:txBody>
                        <a:bodyPr/>
                        <a:lstStyle/>
                        <a:p>
                          <a:endParaRPr lang="en-US"/>
                        </a:p>
                      </a:txBody>
                      <a:tcPr anchor="ctr">
                        <a:blipFill>
                          <a:blip r:embed="rId4"/>
                          <a:stretch>
                            <a:fillRect l="-100000" t="-108197" r="-123684" b="-424590"/>
                          </a:stretch>
                        </a:blipFill>
                      </a:tcPr>
                    </a:tc>
                    <a:tc>
                      <a:txBody>
                        <a:bodyPr/>
                        <a:lstStyle/>
                        <a:p>
                          <a:pPr algn="ctr"/>
                          <a:r>
                            <a:rPr lang="en-GB" dirty="0" smtClean="0"/>
                            <a:t>out</a:t>
                          </a:r>
                          <a:endParaRPr lang="en-GB" dirty="0"/>
                        </a:p>
                      </a:txBody>
                      <a:tcPr anchor="ctr">
                        <a:solidFill>
                          <a:srgbClr val="FFFF00"/>
                        </a:solidFill>
                      </a:tcPr>
                    </a:tc>
                    <a:extLst>
                      <a:ext uri="{0D108BD9-81ED-4DB2-BD59-A6C34878D82A}">
                        <a16:rowId xmlns:a16="http://schemas.microsoft.com/office/drawing/2014/main" val="2111247453"/>
                      </a:ext>
                    </a:extLst>
                  </a:tr>
                  <a:tr h="370840">
                    <a:tc>
                      <a:txBody>
                        <a:bodyPr/>
                        <a:lstStyle/>
                        <a:p>
                          <a:pPr algn="ctr"/>
                          <a:r>
                            <a:rPr lang="en-GB" dirty="0" smtClean="0"/>
                            <a:t>0</a:t>
                          </a:r>
                          <a:endParaRPr lang="en-GB" dirty="0"/>
                        </a:p>
                      </a:txBody>
                      <a:tcPr anchor="ctr"/>
                    </a:tc>
                    <a:tc>
                      <a:txBody>
                        <a:bodyPr/>
                        <a:lstStyle/>
                        <a:p>
                          <a:pPr algn="ctr"/>
                          <a:r>
                            <a:rPr lang="en-GB" dirty="0" smtClean="0"/>
                            <a:t>0</a:t>
                          </a:r>
                          <a:endParaRPr lang="en-GB" dirty="0"/>
                        </a:p>
                      </a:txBody>
                      <a:tcPr anchor="ctr"/>
                    </a:tc>
                    <a:tc>
                      <a:txBody>
                        <a:bodyPr/>
                        <a:lstStyle/>
                        <a:p>
                          <a:pPr algn="ctr"/>
                          <a:r>
                            <a:rPr lang="en-GB" dirty="0" smtClean="0"/>
                            <a:t>0</a:t>
                          </a:r>
                          <a:endParaRPr lang="en-GB" dirty="0"/>
                        </a:p>
                      </a:txBody>
                      <a:tcPr anchor="ctr">
                        <a:solidFill>
                          <a:srgbClr val="FFFF00"/>
                        </a:solidFill>
                      </a:tcPr>
                    </a:tc>
                    <a:extLst>
                      <a:ext uri="{0D108BD9-81ED-4DB2-BD59-A6C34878D82A}">
                        <a16:rowId xmlns:a16="http://schemas.microsoft.com/office/drawing/2014/main" val="3350734839"/>
                      </a:ext>
                    </a:extLst>
                  </a:tr>
                  <a:tr h="370840">
                    <a:tc>
                      <a:txBody>
                        <a:bodyPr/>
                        <a:lstStyle/>
                        <a:p>
                          <a:pPr algn="ctr"/>
                          <a:r>
                            <a:rPr lang="en-GB" dirty="0" smtClean="0"/>
                            <a:t>0</a:t>
                          </a:r>
                          <a:endParaRPr lang="en-GB" dirty="0"/>
                        </a:p>
                      </a:txBody>
                      <a:tcPr anchor="ctr"/>
                    </a:tc>
                    <a:tc>
                      <a:txBody>
                        <a:bodyPr/>
                        <a:lstStyle/>
                        <a:p>
                          <a:pPr algn="ctr"/>
                          <a:r>
                            <a:rPr lang="en-GB" dirty="0" smtClean="0"/>
                            <a:t>1</a:t>
                          </a:r>
                          <a:endParaRPr lang="en-GB" dirty="0"/>
                        </a:p>
                      </a:txBody>
                      <a:tcPr anchor="ctr"/>
                    </a:tc>
                    <a:tc>
                      <a:txBody>
                        <a:bodyPr/>
                        <a:lstStyle/>
                        <a:p>
                          <a:pPr algn="ctr"/>
                          <a:r>
                            <a:rPr lang="en-GB" dirty="0" smtClean="0"/>
                            <a:t>1</a:t>
                          </a:r>
                          <a:endParaRPr lang="en-GB" dirty="0"/>
                        </a:p>
                      </a:txBody>
                      <a:tcPr anchor="ctr">
                        <a:solidFill>
                          <a:srgbClr val="FFFF00"/>
                        </a:solidFill>
                      </a:tcPr>
                    </a:tc>
                    <a:extLst>
                      <a:ext uri="{0D108BD9-81ED-4DB2-BD59-A6C34878D82A}">
                        <a16:rowId xmlns:a16="http://schemas.microsoft.com/office/drawing/2014/main" val="1151441018"/>
                      </a:ext>
                    </a:extLst>
                  </a:tr>
                  <a:tr h="370840">
                    <a:tc>
                      <a:txBody>
                        <a:bodyPr/>
                        <a:lstStyle/>
                        <a:p>
                          <a:pPr algn="ctr"/>
                          <a:r>
                            <a:rPr lang="en-GB" dirty="0" smtClean="0"/>
                            <a:t>1</a:t>
                          </a:r>
                          <a:endParaRPr lang="en-GB" dirty="0"/>
                        </a:p>
                      </a:txBody>
                      <a:tcPr anchor="ctr"/>
                    </a:tc>
                    <a:tc>
                      <a:txBody>
                        <a:bodyPr/>
                        <a:lstStyle/>
                        <a:p>
                          <a:pPr algn="ctr"/>
                          <a:r>
                            <a:rPr lang="en-GB" dirty="0" smtClean="0"/>
                            <a:t>0</a:t>
                          </a:r>
                          <a:endParaRPr lang="en-GB" dirty="0"/>
                        </a:p>
                      </a:txBody>
                      <a:tcPr anchor="ctr"/>
                    </a:tc>
                    <a:tc>
                      <a:txBody>
                        <a:bodyPr/>
                        <a:lstStyle/>
                        <a:p>
                          <a:pPr algn="ctr"/>
                          <a:r>
                            <a:rPr lang="en-GB" dirty="0" smtClean="0"/>
                            <a:t>1</a:t>
                          </a:r>
                          <a:endParaRPr lang="en-GB" dirty="0"/>
                        </a:p>
                      </a:txBody>
                      <a:tcPr anchor="ctr">
                        <a:solidFill>
                          <a:srgbClr val="FFFF00"/>
                        </a:solidFill>
                      </a:tcPr>
                    </a:tc>
                    <a:extLst>
                      <a:ext uri="{0D108BD9-81ED-4DB2-BD59-A6C34878D82A}">
                        <a16:rowId xmlns:a16="http://schemas.microsoft.com/office/drawing/2014/main" val="1277802692"/>
                      </a:ext>
                    </a:extLst>
                  </a:tr>
                  <a:tr h="370840">
                    <a:tc>
                      <a:txBody>
                        <a:bodyPr/>
                        <a:lstStyle/>
                        <a:p>
                          <a:pPr algn="ctr"/>
                          <a:r>
                            <a:rPr lang="en-GB" dirty="0" smtClean="0"/>
                            <a:t>1</a:t>
                          </a:r>
                          <a:endParaRPr lang="en-GB" dirty="0"/>
                        </a:p>
                      </a:txBody>
                      <a:tcPr anchor="ctr"/>
                    </a:tc>
                    <a:tc>
                      <a:txBody>
                        <a:bodyPr/>
                        <a:lstStyle/>
                        <a:p>
                          <a:pPr algn="ctr"/>
                          <a:r>
                            <a:rPr lang="en-GB" dirty="0" smtClean="0"/>
                            <a:t>1</a:t>
                          </a:r>
                          <a:endParaRPr lang="en-GB" dirty="0"/>
                        </a:p>
                      </a:txBody>
                      <a:tcPr anchor="ctr"/>
                    </a:tc>
                    <a:tc>
                      <a:txBody>
                        <a:bodyPr/>
                        <a:lstStyle/>
                        <a:p>
                          <a:pPr algn="ctr"/>
                          <a:r>
                            <a:rPr lang="en-GB" dirty="0" smtClean="0"/>
                            <a:t>0</a:t>
                          </a:r>
                          <a:endParaRPr lang="en-GB" dirty="0"/>
                        </a:p>
                      </a:txBody>
                      <a:tcPr anchor="ctr">
                        <a:solidFill>
                          <a:srgbClr val="FFFF00"/>
                        </a:solidFill>
                      </a:tcPr>
                    </a:tc>
                    <a:extLst>
                      <a:ext uri="{0D108BD9-81ED-4DB2-BD59-A6C34878D82A}">
                        <a16:rowId xmlns:a16="http://schemas.microsoft.com/office/drawing/2014/main" val="4093299644"/>
                      </a:ext>
                    </a:extLst>
                  </a:tr>
                </a:tbl>
              </a:graphicData>
            </a:graphic>
          </p:graphicFrame>
        </mc:Fallback>
      </mc:AlternateContent>
      <p:sp>
        <p:nvSpPr>
          <p:cNvPr id="34" name="Oval 23"/>
          <p:cNvSpPr>
            <a:spLocks noChangeArrowheads="1"/>
          </p:cNvSpPr>
          <p:nvPr/>
        </p:nvSpPr>
        <p:spPr bwMode="auto">
          <a:xfrm>
            <a:off x="3801027" y="4947186"/>
            <a:ext cx="914400" cy="9144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ko-KR" sz="3600" b="0">
                <a:latin typeface="Arial" charset="0"/>
                <a:ea typeface="굴림" charset="0"/>
                <a:cs typeface="굴림" charset="0"/>
                <a:sym typeface="Symbol" charset="0"/>
              </a:rPr>
              <a:t></a:t>
            </a:r>
            <a:endParaRPr kumimoji="1" lang="en-US" altLang="ko-KR" sz="1800" b="0">
              <a:latin typeface="Arial" charset="0"/>
              <a:ea typeface="굴림" charset="0"/>
              <a:cs typeface="굴림" charset="0"/>
            </a:endParaRPr>
          </a:p>
        </p:txBody>
      </p:sp>
      <p:grpSp>
        <p:nvGrpSpPr>
          <p:cNvPr id="35" name="Group 24"/>
          <p:cNvGrpSpPr>
            <a:grpSpLocks/>
          </p:cNvGrpSpPr>
          <p:nvPr/>
        </p:nvGrpSpPr>
        <p:grpSpPr bwMode="auto">
          <a:xfrm>
            <a:off x="4182027" y="4108986"/>
            <a:ext cx="152400" cy="757238"/>
            <a:chOff x="2643" y="3171"/>
            <a:chExt cx="96" cy="477"/>
          </a:xfrm>
        </p:grpSpPr>
        <p:sp>
          <p:nvSpPr>
            <p:cNvPr id="40" name="Oval 25"/>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4" name="Line 26"/>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mc:AlternateContent xmlns:mc="http://schemas.openxmlformats.org/markup-compatibility/2006" xmlns:a14="http://schemas.microsoft.com/office/drawing/2010/main">
        <mc:Choice Requires="a14">
          <p:sp>
            <p:nvSpPr>
              <p:cNvPr id="55" name="Text Box 27"/>
              <p:cNvSpPr txBox="1">
                <a:spLocks noChangeArrowheads="1"/>
              </p:cNvSpPr>
              <p:nvPr/>
            </p:nvSpPr>
            <p:spPr bwMode="auto">
              <a:xfrm>
                <a:off x="4300973" y="4242350"/>
                <a:ext cx="633507"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Para xmlns:m="http://schemas.openxmlformats.org/officeDocument/2006/math">
                    <m:oMathParaPr>
                      <m:jc m:val="centerGroup"/>
                    </m:oMathParaPr>
                    <m:oMath xmlns:m="http://schemas.openxmlformats.org/officeDocument/2006/math">
                      <m:sSub>
                        <m:sSubPr>
                          <m:ctrlPr>
                            <a:rPr kumimoji="1" lang="en-US" altLang="ko-KR" i="1" dirty="0" smtClean="0">
                              <a:solidFill>
                                <a:srgbClr val="FF0000"/>
                              </a:solidFill>
                              <a:latin typeface="Cambria Math" panose="02040503050406030204" pitchFamily="18" charset="0"/>
                            </a:rPr>
                          </m:ctrlPr>
                        </m:sSubPr>
                        <m:e>
                          <m:r>
                            <a:rPr kumimoji="1" lang="en-GB" altLang="ko-KR" b="0" i="1" dirty="0" smtClean="0">
                              <a:solidFill>
                                <a:srgbClr val="FF0000"/>
                              </a:solidFill>
                              <a:latin typeface="Cambria Math" panose="02040503050406030204" pitchFamily="18" charset="0"/>
                            </a:rPr>
                            <m:t>𝑏</m:t>
                          </m:r>
                        </m:e>
                        <m:sub>
                          <m:r>
                            <a:rPr kumimoji="1" lang="en-GB" altLang="ko-KR" b="0" i="1" dirty="0" smtClean="0">
                              <a:solidFill>
                                <a:srgbClr val="FF0000"/>
                              </a:solidFill>
                              <a:latin typeface="Cambria Math" panose="02040503050406030204" pitchFamily="18" charset="0"/>
                            </a:rPr>
                            <m:t>2</m:t>
                          </m:r>
                        </m:sub>
                      </m:sSub>
                    </m:oMath>
                  </m:oMathPara>
                </a14:m>
                <a:endParaRPr kumimoji="1" lang="en-US" altLang="ko-KR" sz="1800" b="0" dirty="0">
                  <a:latin typeface="Times New Roman" charset="0"/>
                  <a:ea typeface="굴림" charset="0"/>
                  <a:cs typeface="굴림" charset="0"/>
                </a:endParaRPr>
              </a:p>
            </p:txBody>
          </p:sp>
        </mc:Choice>
        <mc:Fallback xmlns="">
          <p:sp>
            <p:nvSpPr>
              <p:cNvPr id="55" name="Text Box 27"/>
              <p:cNvSpPr txBox="1">
                <a:spLocks noRot="1" noChangeAspect="1" noMove="1" noResize="1" noEditPoints="1" noAdjustHandles="1" noChangeArrowheads="1" noChangeShapeType="1" noTextEdit="1"/>
              </p:cNvSpPr>
              <p:nvPr/>
            </p:nvSpPr>
            <p:spPr bwMode="auto">
              <a:xfrm>
                <a:off x="4300973" y="4242350"/>
                <a:ext cx="633507" cy="646331"/>
              </a:xfrm>
              <a:prstGeom prst="rect">
                <a:avLst/>
              </a:prstGeom>
              <a:blipFill>
                <a:blip r:embed="rId5"/>
                <a:stretch>
                  <a:fillRect l="-8738" t="-5660" r="-8738"/>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56" name="Line 28"/>
          <p:cNvSpPr>
            <a:spLocks noChangeShapeType="1"/>
          </p:cNvSpPr>
          <p:nvPr/>
        </p:nvSpPr>
        <p:spPr bwMode="auto">
          <a:xfrm flipV="1">
            <a:off x="4715427" y="5404385"/>
            <a:ext cx="340932"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8" name="Rectangle 29"/>
          <p:cNvSpPr>
            <a:spLocks noChangeArrowheads="1"/>
          </p:cNvSpPr>
          <p:nvPr/>
        </p:nvSpPr>
        <p:spPr bwMode="auto">
          <a:xfrm>
            <a:off x="5056358" y="5137685"/>
            <a:ext cx="477093" cy="5334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62" name="Line 31"/>
          <p:cNvSpPr>
            <a:spLocks noChangeShapeType="1"/>
          </p:cNvSpPr>
          <p:nvPr/>
        </p:nvSpPr>
        <p:spPr bwMode="auto">
          <a:xfrm>
            <a:off x="2662789" y="3484174"/>
            <a:ext cx="1178308" cy="165351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3" name="Line 31"/>
          <p:cNvSpPr>
            <a:spLocks noChangeShapeType="1"/>
          </p:cNvSpPr>
          <p:nvPr/>
        </p:nvSpPr>
        <p:spPr bwMode="auto">
          <a:xfrm>
            <a:off x="2662789" y="5031923"/>
            <a:ext cx="1092577" cy="384312"/>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4" name="Rectangle 63"/>
          <p:cNvSpPr/>
          <p:nvPr/>
        </p:nvSpPr>
        <p:spPr>
          <a:xfrm>
            <a:off x="3209077" y="3497946"/>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2</a:t>
            </a:r>
            <a:endParaRPr lang="en-GB" dirty="0">
              <a:solidFill>
                <a:srgbClr val="FF0000"/>
              </a:solidFill>
            </a:endParaRPr>
          </a:p>
        </p:txBody>
      </p:sp>
      <p:sp>
        <p:nvSpPr>
          <p:cNvPr id="65" name="Rectangle 64"/>
          <p:cNvSpPr/>
          <p:nvPr/>
        </p:nvSpPr>
        <p:spPr>
          <a:xfrm>
            <a:off x="2966993" y="5173553"/>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4</a:t>
            </a:r>
            <a:endParaRPr lang="en-GB" dirty="0">
              <a:solidFill>
                <a:srgbClr val="FF0000"/>
              </a:solidFill>
            </a:endParaRPr>
          </a:p>
        </p:txBody>
      </p:sp>
      <mc:AlternateContent xmlns:mc="http://schemas.openxmlformats.org/markup-compatibility/2006" xmlns:a14="http://schemas.microsoft.com/office/drawing/2010/main">
        <mc:Choice Requires="a14">
          <p:sp>
            <p:nvSpPr>
              <p:cNvPr id="76" name="Text Box 34"/>
              <p:cNvSpPr txBox="1">
                <a:spLocks noChangeArrowheads="1"/>
              </p:cNvSpPr>
              <p:nvPr/>
            </p:nvSpPr>
            <p:spPr bwMode="auto">
              <a:xfrm>
                <a:off x="4657253" y="5018972"/>
                <a:ext cx="478913"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kumimoji="1" lang="en-US" altLang="ko-KR" sz="1800" b="0" i="1" dirty="0" smtClean="0">
                              <a:latin typeface="Cambria Math" panose="02040503050406030204" pitchFamily="18" charset="0"/>
                            </a:rPr>
                          </m:ctrlPr>
                        </m:sSubPr>
                        <m:e>
                          <m:r>
                            <a:rPr kumimoji="1" lang="en-GB" altLang="ko-KR" sz="1800" b="0" i="1" dirty="0" smtClean="0">
                              <a:latin typeface="Cambria Math" panose="02040503050406030204" pitchFamily="18" charset="0"/>
                            </a:rPr>
                            <m:t>𝑣</m:t>
                          </m:r>
                        </m:e>
                        <m:sub>
                          <m:r>
                            <a:rPr kumimoji="1" lang="en-GB" altLang="ko-KR" sz="1800" b="0" i="1" dirty="0" smtClean="0">
                              <a:latin typeface="Cambria Math" panose="02040503050406030204" pitchFamily="18" charset="0"/>
                            </a:rPr>
                            <m:t>2</m:t>
                          </m:r>
                        </m:sub>
                      </m:sSub>
                    </m:oMath>
                  </m:oMathPara>
                </a14:m>
                <a:endParaRPr kumimoji="1" lang="en-US" altLang="ko-KR" sz="1800" b="0" dirty="0">
                  <a:latin typeface="Arial" charset="0"/>
                  <a:ea typeface="굴림" charset="0"/>
                  <a:cs typeface="굴림" charset="0"/>
                </a:endParaRPr>
              </a:p>
            </p:txBody>
          </p:sp>
        </mc:Choice>
        <mc:Fallback xmlns="">
          <p:sp>
            <p:nvSpPr>
              <p:cNvPr id="76" name="Text Box 34"/>
              <p:cNvSpPr txBox="1">
                <a:spLocks noRot="1" noChangeAspect="1" noMove="1" noResize="1" noEditPoints="1" noAdjustHandles="1" noChangeArrowheads="1" noChangeShapeType="1" noTextEdit="1"/>
              </p:cNvSpPr>
              <p:nvPr/>
            </p:nvSpPr>
            <p:spPr bwMode="auto">
              <a:xfrm>
                <a:off x="4657253" y="5018972"/>
                <a:ext cx="478913" cy="369332"/>
              </a:xfrm>
              <a:prstGeom prst="rect">
                <a:avLst/>
              </a:prstGeom>
              <a:blipFill>
                <a:blip r:embed="rId8"/>
                <a:stretch>
                  <a:fillRect/>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45" name="Text Box 7">
            <a:extLst>
              <a:ext uri="{FF2B5EF4-FFF2-40B4-BE49-F238E27FC236}">
                <a16:creationId xmlns:a16="http://schemas.microsoft.com/office/drawing/2014/main" id="{61610A19-177E-4048-AA94-D6AF346828DA}"/>
              </a:ext>
            </a:extLst>
          </p:cNvPr>
          <p:cNvSpPr txBox="1">
            <a:spLocks noChangeArrowheads="1"/>
          </p:cNvSpPr>
          <p:nvPr/>
        </p:nvSpPr>
        <p:spPr bwMode="auto">
          <a:xfrm>
            <a:off x="4136864" y="3743147"/>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sp>
        <p:nvSpPr>
          <p:cNvPr id="47" name="Rectangle 5">
            <a:extLst>
              <a:ext uri="{FF2B5EF4-FFF2-40B4-BE49-F238E27FC236}">
                <a16:creationId xmlns:a16="http://schemas.microsoft.com/office/drawing/2014/main" id="{8281E376-6AC8-4354-9A31-0F9B793C7614}"/>
              </a:ext>
            </a:extLst>
          </p:cNvPr>
          <p:cNvSpPr>
            <a:spLocks noChangeArrowheads="1"/>
          </p:cNvSpPr>
          <p:nvPr/>
        </p:nvSpPr>
        <p:spPr bwMode="auto">
          <a:xfrm>
            <a:off x="2162469" y="5365898"/>
            <a:ext cx="790575" cy="6381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latin typeface="Arial" charset="0"/>
                <a:ea typeface="ＭＳ Ｐゴシック" charset="0"/>
              </a:rPr>
              <a:t>Input</a:t>
            </a:r>
            <a:br>
              <a:rPr lang="en-US" sz="1800" dirty="0">
                <a:latin typeface="Arial" charset="0"/>
                <a:ea typeface="ＭＳ Ｐゴシック" charset="0"/>
              </a:rPr>
            </a:br>
            <a:r>
              <a:rPr lang="en-US" sz="1800" dirty="0">
                <a:latin typeface="Arial" charset="0"/>
                <a:ea typeface="ＭＳ Ｐゴシック" charset="0"/>
              </a:rPr>
              <a:t>Layer</a:t>
            </a:r>
          </a:p>
        </p:txBody>
      </p:sp>
      <p:sp>
        <p:nvSpPr>
          <p:cNvPr id="48" name="Rectangle 57">
            <a:extLst>
              <a:ext uri="{FF2B5EF4-FFF2-40B4-BE49-F238E27FC236}">
                <a16:creationId xmlns:a16="http://schemas.microsoft.com/office/drawing/2014/main" id="{D411EBBE-D772-47AB-82F2-2BBDE2367A4B}"/>
              </a:ext>
            </a:extLst>
          </p:cNvPr>
          <p:cNvSpPr>
            <a:spLocks noChangeArrowheads="1"/>
          </p:cNvSpPr>
          <p:nvPr/>
        </p:nvSpPr>
        <p:spPr bwMode="auto">
          <a:xfrm>
            <a:off x="4505159" y="5950457"/>
            <a:ext cx="955675" cy="6381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Layers</a:t>
            </a:r>
          </a:p>
        </p:txBody>
      </p:sp>
      <p:sp>
        <p:nvSpPr>
          <p:cNvPr id="50" name="Line 30">
            <a:extLst>
              <a:ext uri="{FF2B5EF4-FFF2-40B4-BE49-F238E27FC236}">
                <a16:creationId xmlns:a16="http://schemas.microsoft.com/office/drawing/2014/main" id="{4076F3C7-059A-4EBF-92BE-A99C742DD88B}"/>
              </a:ext>
            </a:extLst>
          </p:cNvPr>
          <p:cNvSpPr>
            <a:spLocks noChangeShapeType="1"/>
          </p:cNvSpPr>
          <p:nvPr/>
        </p:nvSpPr>
        <p:spPr bwMode="auto">
          <a:xfrm>
            <a:off x="5546226" y="3299548"/>
            <a:ext cx="753966"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2" name="Line 30">
            <a:extLst>
              <a:ext uri="{FF2B5EF4-FFF2-40B4-BE49-F238E27FC236}">
                <a16:creationId xmlns:a16="http://schemas.microsoft.com/office/drawing/2014/main" id="{D6B780DA-ACFE-41A6-BBDC-45AF6BEA581C}"/>
              </a:ext>
            </a:extLst>
          </p:cNvPr>
          <p:cNvSpPr>
            <a:spLocks noChangeShapeType="1"/>
          </p:cNvSpPr>
          <p:nvPr/>
        </p:nvSpPr>
        <p:spPr bwMode="auto">
          <a:xfrm flipV="1">
            <a:off x="5541462" y="5404384"/>
            <a:ext cx="830737" cy="1"/>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6" name="Slide Number Placeholder 3">
            <a:extLst>
              <a:ext uri="{FF2B5EF4-FFF2-40B4-BE49-F238E27FC236}">
                <a16:creationId xmlns:a16="http://schemas.microsoft.com/office/drawing/2014/main" id="{3296FC04-C705-F0FB-2C9B-4FCB6ED8FB82}"/>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15</a:t>
            </a:fld>
            <a:endParaRPr lang="en-GB" sz="2400" dirty="0"/>
          </a:p>
        </p:txBody>
      </p:sp>
    </p:spTree>
    <p:extLst>
      <p:ext uri="{BB962C8B-B14F-4D97-AF65-F5344CB8AC3E}">
        <p14:creationId xmlns:p14="http://schemas.microsoft.com/office/powerpoint/2010/main" val="383404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4"/>
                                        </p:tgtEl>
                                      </p:cBhvr>
                                    </p:animEffect>
                                    <p:animScale>
                                      <p:cBhvr>
                                        <p:cTn id="7" dur="250" autoRev="1" fill="hold"/>
                                        <p:tgtEl>
                                          <p:spTgt spid="3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8"/>
                                        </p:tgtEl>
                                      </p:cBhvr>
                                    </p:animEffect>
                                    <p:animScale>
                                      <p:cBhvr>
                                        <p:cTn id="10" dur="250" autoRev="1" fill="hold"/>
                                        <p:tgtEl>
                                          <p:spTgt spid="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rot="18703130">
            <a:off x="2405796" y="2946094"/>
            <a:ext cx="2105554" cy="6154089"/>
          </a:xfrm>
          <a:prstGeom prst="rect">
            <a:avLst/>
          </a:prstGeom>
          <a:solidFill>
            <a:schemeClr val="accent6">
              <a:lumMod val="40000"/>
              <a:lumOff val="6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(XOR) – Second Neuron</a:t>
            </a:r>
          </a:p>
        </p:txBody>
      </p:sp>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 name="Rectangle 1"/>
          <p:cNvSpPr/>
          <p:nvPr/>
        </p:nvSpPr>
        <p:spPr>
          <a:xfrm>
            <a:off x="3327247" y="5398150"/>
            <a:ext cx="614951" cy="369332"/>
          </a:xfrm>
          <a:prstGeom prst="rect">
            <a:avLst/>
          </a:prstGeom>
        </p:spPr>
        <p:txBody>
          <a:bodyPr wrap="square">
            <a:spAutoFit/>
          </a:bodyPr>
          <a:lstStyle/>
          <a:p>
            <a:pPr algn="ctr"/>
            <a:r>
              <a:rPr lang="en-GB" dirty="0">
                <a:latin typeface="Tahoma" charset="0"/>
                <a:ea typeface="ＭＳ Ｐゴシック" charset="0"/>
              </a:rPr>
              <a:t>0</a:t>
            </a:r>
            <a:endParaRPr lang="en-GB" dirty="0"/>
          </a:p>
        </p:txBody>
      </p:sp>
      <p:sp>
        <p:nvSpPr>
          <p:cNvPr id="55" name="Rectangle 54"/>
          <p:cNvSpPr/>
          <p:nvPr/>
        </p:nvSpPr>
        <p:spPr>
          <a:xfrm>
            <a:off x="5454263" y="5410342"/>
            <a:ext cx="614951" cy="369332"/>
          </a:xfrm>
          <a:prstGeom prst="rect">
            <a:avLst/>
          </a:prstGeom>
        </p:spPr>
        <p:txBody>
          <a:bodyPr wrap="square">
            <a:spAutoFit/>
          </a:bodyPr>
          <a:lstStyle/>
          <a:p>
            <a:pPr algn="ctr"/>
            <a:r>
              <a:rPr lang="en-GB" dirty="0">
                <a:latin typeface="Tahoma" charset="0"/>
                <a:ea typeface="ＭＳ Ｐゴシック" charset="0"/>
              </a:rPr>
              <a:t>1</a:t>
            </a:r>
            <a:endParaRPr lang="en-GB" dirty="0"/>
          </a:p>
        </p:txBody>
      </p:sp>
      <p:sp>
        <p:nvSpPr>
          <p:cNvPr id="56" name="Rectangle 55"/>
          <p:cNvSpPr/>
          <p:nvPr/>
        </p:nvSpPr>
        <p:spPr>
          <a:xfrm>
            <a:off x="3333008" y="3669082"/>
            <a:ext cx="614951" cy="369332"/>
          </a:xfrm>
          <a:prstGeom prst="rect">
            <a:avLst/>
          </a:prstGeom>
        </p:spPr>
        <p:txBody>
          <a:bodyPr wrap="square">
            <a:spAutoFit/>
          </a:bodyPr>
          <a:lstStyle/>
          <a:p>
            <a:pPr algn="ctr"/>
            <a:r>
              <a:rPr lang="en-GB" dirty="0">
                <a:latin typeface="Tahoma" charset="0"/>
                <a:ea typeface="ＭＳ Ｐゴシック" charset="0"/>
              </a:rPr>
              <a:t>1</a:t>
            </a:r>
            <a:endParaRPr lang="en-GB" dirty="0"/>
          </a:p>
        </p:txBody>
      </p:sp>
      <p:sp>
        <p:nvSpPr>
          <p:cNvPr id="57" name="Rectangle 56"/>
          <p:cNvSpPr/>
          <p:nvPr/>
        </p:nvSpPr>
        <p:spPr>
          <a:xfrm>
            <a:off x="5454263" y="3669082"/>
            <a:ext cx="614951" cy="369332"/>
          </a:xfrm>
          <a:prstGeom prst="rect">
            <a:avLst/>
          </a:prstGeom>
        </p:spPr>
        <p:txBody>
          <a:bodyPr wrap="square">
            <a:spAutoFit/>
          </a:bodyPr>
          <a:lstStyle/>
          <a:p>
            <a:pPr algn="ctr"/>
            <a:r>
              <a:rPr lang="en-GB" dirty="0">
                <a:latin typeface="Tahoma" charset="0"/>
                <a:ea typeface="ＭＳ Ｐゴシック" charset="0"/>
              </a:rPr>
              <a:t>0</a:t>
            </a:r>
            <a:endParaRPr lang="en-GB" dirty="0"/>
          </a:p>
        </p:txBody>
      </p:sp>
      <mc:AlternateContent xmlns:mc="http://schemas.openxmlformats.org/markup-compatibility/2006" xmlns:a14="http://schemas.microsoft.com/office/drawing/2010/main">
        <mc:Choice Requires="a14">
          <p:sp>
            <p:nvSpPr>
              <p:cNvPr id="4" name="Rectangle 3"/>
              <p:cNvSpPr/>
              <p:nvPr/>
            </p:nvSpPr>
            <p:spPr>
              <a:xfrm>
                <a:off x="3179716" y="1688005"/>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4" y="5530696"/>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4" y="5530696"/>
                <a:ext cx="589585" cy="492443"/>
              </a:xfrm>
              <a:prstGeom prst="rect">
                <a:avLst/>
              </a:prstGeom>
              <a:blipFill>
                <a:blip r:embed="rId5"/>
                <a:stretch>
                  <a:fillRect/>
                </a:stretch>
              </a:blipFill>
            </p:spPr>
            <p:txBody>
              <a:bodyPr/>
              <a:lstStyle/>
              <a:p>
                <a:r>
                  <a:rPr lang="en-GB">
                    <a:noFill/>
                  </a:rPr>
                  <a:t> </a:t>
                </a:r>
              </a:p>
            </p:txBody>
          </p:sp>
        </mc:Fallback>
      </mc:AlternateContent>
      <p:sp>
        <p:nvSpPr>
          <p:cNvPr id="15" name="Line 9"/>
          <p:cNvSpPr>
            <a:spLocks noChangeShapeType="1"/>
          </p:cNvSpPr>
          <p:nvPr/>
        </p:nvSpPr>
        <p:spPr bwMode="auto">
          <a:xfrm flipH="1" flipV="1">
            <a:off x="2268836" y="3484498"/>
            <a:ext cx="3800377" cy="3373502"/>
          </a:xfrm>
          <a:prstGeom prst="line">
            <a:avLst/>
          </a:prstGeom>
          <a:noFill/>
          <a:ln w="25400">
            <a:solidFill>
              <a:schemeClr val="accent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72EF2B-2A99-40CC-B51E-0A0E04893830}"/>
                  </a:ext>
                </a:extLst>
              </p:cNvPr>
              <p:cNvSpPr txBox="1"/>
              <p:nvPr/>
            </p:nvSpPr>
            <p:spPr>
              <a:xfrm rot="18887112">
                <a:off x="151739" y="2870084"/>
                <a:ext cx="281057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3</m:t>
                              </m:r>
                            </m:sub>
                          </m:sSub>
                          <m:r>
                            <a:rPr lang="en-GB" sz="2200" b="0" i="1" smtClean="0">
                              <a:latin typeface="Cambria Math" panose="02040503050406030204" pitchFamily="18" charset="0"/>
                            </a:rPr>
                            <m:t>𝑥</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i="1">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4</m:t>
                              </m:r>
                            </m:sub>
                          </m:sSub>
                          <m:r>
                            <a:rPr lang="en-GB" sz="2200" i="1">
                              <a:latin typeface="Cambria Math" panose="02040503050406030204" pitchFamily="18" charset="0"/>
                            </a:rPr>
                            <m:t>𝑥</m:t>
                          </m:r>
                        </m:e>
                        <m:sub>
                          <m:r>
                            <a:rPr lang="en-GB" sz="2200" b="0" i="1" smtClean="0">
                              <a:latin typeface="Cambria Math" panose="02040503050406030204" pitchFamily="18" charset="0"/>
                            </a:rPr>
                            <m:t>2</m:t>
                          </m:r>
                        </m:sub>
                      </m:sSub>
                      <m:r>
                        <a:rPr lang="en-GB" sz="2200" b="0" i="1" smtClean="0">
                          <a:latin typeface="Cambria Math" panose="02040503050406030204" pitchFamily="18" charset="0"/>
                        </a:rPr>
                        <m:t>+</m:t>
                      </m:r>
                      <m:sSub>
                        <m:sSubPr>
                          <m:ctrlPr>
                            <a:rPr lang="en-GB" sz="2200" i="1">
                              <a:solidFill>
                                <a:srgbClr val="FF0000"/>
                              </a:solidFill>
                              <a:latin typeface="Cambria Math" panose="02040503050406030204" pitchFamily="18" charset="0"/>
                            </a:rPr>
                          </m:ctrlPr>
                        </m:sSubPr>
                        <m:e>
                          <m:r>
                            <a:rPr lang="en-AU" sz="2200" i="1">
                              <a:solidFill>
                                <a:srgbClr val="FF0000"/>
                              </a:solidFill>
                              <a:latin typeface="Cambria Math" panose="02040503050406030204" pitchFamily="18" charset="0"/>
                            </a:rPr>
                            <m:t>𝑏</m:t>
                          </m:r>
                        </m:e>
                        <m:sub>
                          <m:r>
                            <a:rPr lang="en-AU" sz="2200" b="0" i="1" smtClean="0">
                              <a:solidFill>
                                <a:srgbClr val="FF0000"/>
                              </a:solidFill>
                              <a:latin typeface="Cambria Math" panose="02040503050406030204" pitchFamily="18" charset="0"/>
                            </a:rPr>
                            <m:t>2</m:t>
                          </m:r>
                        </m:sub>
                      </m:sSub>
                      <m:r>
                        <a:rPr lang="en-GB" sz="2200" b="0" i="1" smtClean="0">
                          <a:latin typeface="Cambria Math" panose="02040503050406030204" pitchFamily="18" charset="0"/>
                        </a:rPr>
                        <m:t>=0</m:t>
                      </m:r>
                    </m:oMath>
                  </m:oMathPara>
                </a14:m>
                <a:endParaRPr lang="en-GB" sz="2200" dirty="0"/>
              </a:p>
            </p:txBody>
          </p:sp>
        </mc:Choice>
        <mc:Fallback xmlns="">
          <p:sp>
            <p:nvSpPr>
              <p:cNvPr id="17" name="TextBox 16">
                <a:extLst>
                  <a:ext uri="{FF2B5EF4-FFF2-40B4-BE49-F238E27FC236}">
                    <a16:creationId xmlns:a16="http://schemas.microsoft.com/office/drawing/2014/main" id="{AD72EF2B-2A99-40CC-B51E-0A0E04893830}"/>
                  </a:ext>
                </a:extLst>
              </p:cNvPr>
              <p:cNvSpPr txBox="1">
                <a:spLocks noRot="1" noChangeAspect="1" noMove="1" noResize="1" noEditPoints="1" noAdjustHandles="1" noChangeArrowheads="1" noChangeShapeType="1" noTextEdit="1"/>
              </p:cNvSpPr>
              <p:nvPr/>
            </p:nvSpPr>
            <p:spPr>
              <a:xfrm rot="18887112">
                <a:off x="151739" y="2870084"/>
                <a:ext cx="2810577" cy="338554"/>
              </a:xfrm>
              <a:prstGeom prst="rect">
                <a:avLst/>
              </a:prstGeom>
              <a:blipFill>
                <a:blip r:embed="rId6"/>
                <a:stretch>
                  <a:fillRect r="-822"/>
                </a:stretch>
              </a:blipFill>
            </p:spPr>
            <p:txBody>
              <a:bodyPr/>
              <a:lstStyle/>
              <a:p>
                <a:r>
                  <a:rPr lang="en-AU">
                    <a:noFill/>
                  </a:rPr>
                  <a:t> </a:t>
                </a:r>
              </a:p>
            </p:txBody>
          </p:sp>
        </mc:Fallback>
      </mc:AlternateContent>
      <p:sp>
        <p:nvSpPr>
          <p:cNvPr id="18" name="Rectangle 17"/>
          <p:cNvSpPr/>
          <p:nvPr/>
        </p:nvSpPr>
        <p:spPr>
          <a:xfrm rot="18703130">
            <a:off x="3808028" y="1102420"/>
            <a:ext cx="2698275" cy="6154089"/>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Slide Number Placeholder 3">
            <a:extLst>
              <a:ext uri="{FF2B5EF4-FFF2-40B4-BE49-F238E27FC236}">
                <a16:creationId xmlns:a16="http://schemas.microsoft.com/office/drawing/2014/main" id="{2D174083-AC11-AD50-D66C-C08E64E6C27B}"/>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16</a:t>
            </a:fld>
            <a:endParaRPr lang="en-GB" sz="2400" dirty="0"/>
          </a:p>
        </p:txBody>
      </p:sp>
    </p:spTree>
    <p:extLst>
      <p:ext uri="{BB962C8B-B14F-4D97-AF65-F5344CB8AC3E}">
        <p14:creationId xmlns:p14="http://schemas.microsoft.com/office/powerpoint/2010/main" val="165132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(XOR)</a:t>
            </a:r>
          </a:p>
        </p:txBody>
      </p:sp>
      <p:sp>
        <p:nvSpPr>
          <p:cNvPr id="20" name="Text Box 7"/>
          <p:cNvSpPr txBox="1">
            <a:spLocks noChangeArrowheads="1"/>
          </p:cNvSpPr>
          <p:nvPr/>
        </p:nvSpPr>
        <p:spPr bwMode="auto">
          <a:xfrm>
            <a:off x="2334972" y="3284984"/>
            <a:ext cx="595312"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1</a:t>
            </a:r>
            <a:endParaRPr kumimoji="1" lang="en-US" altLang="ko-KR" sz="1800" b="0" dirty="0">
              <a:latin typeface="Times New Roman" charset="0"/>
              <a:ea typeface="굴림" charset="0"/>
              <a:cs typeface="굴림" charset="0"/>
            </a:endParaRPr>
          </a:p>
        </p:txBody>
      </p:sp>
      <p:sp>
        <p:nvSpPr>
          <p:cNvPr id="22" name="Oval 23"/>
          <p:cNvSpPr>
            <a:spLocks noChangeArrowheads="1"/>
          </p:cNvSpPr>
          <p:nvPr/>
        </p:nvSpPr>
        <p:spPr bwMode="auto">
          <a:xfrm>
            <a:off x="3805790" y="2842348"/>
            <a:ext cx="914400" cy="9144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ko-KR" sz="36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grpSp>
        <p:nvGrpSpPr>
          <p:cNvPr id="23" name="Group 24"/>
          <p:cNvGrpSpPr>
            <a:grpSpLocks/>
          </p:cNvGrpSpPr>
          <p:nvPr/>
        </p:nvGrpSpPr>
        <p:grpSpPr bwMode="auto">
          <a:xfrm>
            <a:off x="4186790" y="2004148"/>
            <a:ext cx="152400" cy="757238"/>
            <a:chOff x="2643" y="3171"/>
            <a:chExt cx="96" cy="477"/>
          </a:xfrm>
        </p:grpSpPr>
        <p:sp>
          <p:nvSpPr>
            <p:cNvPr id="24" name="Oval 25"/>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5" name="Line 26"/>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mc:AlternateContent xmlns:mc="http://schemas.openxmlformats.org/markup-compatibility/2006" xmlns:a14="http://schemas.microsoft.com/office/drawing/2010/main">
        <mc:Choice Requires="a14">
          <p:sp>
            <p:nvSpPr>
              <p:cNvPr id="26" name="Text Box 27"/>
              <p:cNvSpPr txBox="1">
                <a:spLocks noChangeArrowheads="1"/>
              </p:cNvSpPr>
              <p:nvPr/>
            </p:nvSpPr>
            <p:spPr bwMode="auto">
              <a:xfrm>
                <a:off x="4172623" y="2137512"/>
                <a:ext cx="899734"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 xmlns:m="http://schemas.openxmlformats.org/officeDocument/2006/math">
                    <m:sSub>
                      <m:sSubPr>
                        <m:ctrlPr>
                          <a:rPr kumimoji="1" lang="en-US" altLang="ko-KR" i="1" dirty="0" smtClean="0">
                            <a:solidFill>
                              <a:srgbClr val="FF0000"/>
                            </a:solidFill>
                            <a:latin typeface="Cambria Math" panose="02040503050406030204" pitchFamily="18" charset="0"/>
                          </a:rPr>
                        </m:ctrlPr>
                      </m:sSubPr>
                      <m:e>
                        <m:r>
                          <a:rPr kumimoji="1" lang="en-GB" altLang="ko-KR" b="0" i="1" dirty="0" smtClean="0">
                            <a:solidFill>
                              <a:srgbClr val="FF0000"/>
                            </a:solidFill>
                            <a:latin typeface="Cambria Math" panose="02040503050406030204" pitchFamily="18" charset="0"/>
                          </a:rPr>
                          <m:t>𝑏</m:t>
                        </m:r>
                      </m:e>
                      <m:sub>
                        <m:r>
                          <a:rPr kumimoji="1" lang="en-GB" altLang="ko-KR" b="0" i="1" dirty="0" smtClean="0">
                            <a:solidFill>
                              <a:srgbClr val="FF0000"/>
                            </a:solidFill>
                            <a:latin typeface="Cambria Math" panose="02040503050406030204" pitchFamily="18" charset="0"/>
                          </a:rPr>
                          <m:t>1</m:t>
                        </m:r>
                      </m:sub>
                    </m:sSub>
                  </m:oMath>
                </a14:m>
                <a:r>
                  <a:rPr kumimoji="1" lang="en-US" altLang="ko-KR" sz="1800" b="0" dirty="0">
                    <a:solidFill>
                      <a:srgbClr val="FF0000"/>
                    </a:solidFill>
                    <a:latin typeface="Times New Roman" charset="0"/>
                    <a:ea typeface="굴림" charset="0"/>
                    <a:cs typeface="굴림" charset="0"/>
                  </a:rPr>
                  <a:t>=-1.5</a:t>
                </a:r>
              </a:p>
            </p:txBody>
          </p:sp>
        </mc:Choice>
        <mc:Fallback xmlns="">
          <p:sp>
            <p:nvSpPr>
              <p:cNvPr id="26" name="Text Box 27"/>
              <p:cNvSpPr txBox="1">
                <a:spLocks noRot="1" noChangeAspect="1" noMove="1" noResize="1" noEditPoints="1" noAdjustHandles="1" noChangeArrowheads="1" noChangeShapeType="1" noTextEdit="1"/>
              </p:cNvSpPr>
              <p:nvPr/>
            </p:nvSpPr>
            <p:spPr bwMode="auto">
              <a:xfrm>
                <a:off x="4172623" y="2137512"/>
                <a:ext cx="899734" cy="646331"/>
              </a:xfrm>
              <a:prstGeom prst="rect">
                <a:avLst/>
              </a:prstGeom>
              <a:blipFill>
                <a:blip r:embed="rId2"/>
                <a:stretch>
                  <a:fillRect t="-5660" r="-5405" b="-14151"/>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27" name="Line 28"/>
          <p:cNvSpPr>
            <a:spLocks noChangeShapeType="1"/>
          </p:cNvSpPr>
          <p:nvPr/>
        </p:nvSpPr>
        <p:spPr bwMode="auto">
          <a:xfrm flipV="1">
            <a:off x="4720190" y="3299547"/>
            <a:ext cx="34093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8" name="Rectangle 29"/>
          <p:cNvSpPr>
            <a:spLocks noChangeArrowheads="1"/>
          </p:cNvSpPr>
          <p:nvPr/>
        </p:nvSpPr>
        <p:spPr bwMode="auto">
          <a:xfrm>
            <a:off x="5061121" y="3032847"/>
            <a:ext cx="477093" cy="5334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30" name="Line 31"/>
          <p:cNvSpPr>
            <a:spLocks noChangeShapeType="1"/>
          </p:cNvSpPr>
          <p:nvPr/>
        </p:nvSpPr>
        <p:spPr bwMode="auto">
          <a:xfrm flipV="1">
            <a:off x="2662788" y="3284984"/>
            <a:ext cx="1138239" cy="19919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1" name="Line 33"/>
          <p:cNvSpPr>
            <a:spLocks noChangeShapeType="1"/>
          </p:cNvSpPr>
          <p:nvPr/>
        </p:nvSpPr>
        <p:spPr bwMode="auto">
          <a:xfrm flipV="1">
            <a:off x="2662787" y="3484173"/>
            <a:ext cx="1167374" cy="155504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32" name="Text Box 34"/>
              <p:cNvSpPr txBox="1">
                <a:spLocks noChangeArrowheads="1"/>
              </p:cNvSpPr>
              <p:nvPr/>
            </p:nvSpPr>
            <p:spPr bwMode="auto">
              <a:xfrm>
                <a:off x="4644008" y="2952641"/>
                <a:ext cx="473591"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kumimoji="1" lang="en-US" altLang="ko-KR" sz="1800" b="0" i="1" dirty="0" smtClean="0">
                              <a:latin typeface="Cambria Math" panose="02040503050406030204" pitchFamily="18" charset="0"/>
                            </a:rPr>
                          </m:ctrlPr>
                        </m:sSubPr>
                        <m:e>
                          <m:r>
                            <a:rPr kumimoji="1" lang="en-GB" altLang="ko-KR" sz="1800" b="0" i="1" dirty="0" smtClean="0">
                              <a:latin typeface="Cambria Math" panose="02040503050406030204" pitchFamily="18" charset="0"/>
                            </a:rPr>
                            <m:t>𝑣</m:t>
                          </m:r>
                        </m:e>
                        <m:sub>
                          <m:r>
                            <a:rPr kumimoji="1" lang="en-GB" altLang="ko-KR" sz="1800" b="0" i="1" dirty="0" smtClean="0">
                              <a:latin typeface="Cambria Math" panose="02040503050406030204" pitchFamily="18" charset="0"/>
                            </a:rPr>
                            <m:t>1</m:t>
                          </m:r>
                        </m:sub>
                      </m:sSub>
                    </m:oMath>
                  </m:oMathPara>
                </a14:m>
                <a:endParaRPr kumimoji="1" lang="en-US" altLang="ko-KR" sz="1800" b="0" dirty="0">
                  <a:latin typeface="Arial" charset="0"/>
                  <a:ea typeface="굴림" charset="0"/>
                  <a:cs typeface="굴림" charset="0"/>
                </a:endParaRPr>
              </a:p>
            </p:txBody>
          </p:sp>
        </mc:Choice>
        <mc:Fallback xmlns="">
          <p:sp>
            <p:nvSpPr>
              <p:cNvPr id="32" name="Text Box 34"/>
              <p:cNvSpPr txBox="1">
                <a:spLocks noRot="1" noChangeAspect="1" noMove="1" noResize="1" noEditPoints="1" noAdjustHandles="1" noChangeArrowheads="1" noChangeShapeType="1" noTextEdit="1"/>
              </p:cNvSpPr>
              <p:nvPr/>
            </p:nvSpPr>
            <p:spPr bwMode="auto">
              <a:xfrm>
                <a:off x="4644008" y="2952641"/>
                <a:ext cx="473591" cy="369332"/>
              </a:xfrm>
              <a:prstGeom prst="rect">
                <a:avLst/>
              </a:prstGeom>
              <a:blipFill>
                <a:blip r:embed="rId3"/>
                <a:stretch>
                  <a:fillRect/>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38" name="Rectangle 37"/>
          <p:cNvSpPr/>
          <p:nvPr/>
        </p:nvSpPr>
        <p:spPr>
          <a:xfrm>
            <a:off x="2988399" y="3034730"/>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1</a:t>
            </a:r>
            <a:r>
              <a:rPr kumimoji="1" lang="en-US" altLang="ko-KR" dirty="0">
                <a:solidFill>
                  <a:srgbClr val="FF0000"/>
                </a:solidFill>
                <a:latin typeface="Arial" charset="0"/>
                <a:ea typeface="굴림" charset="0"/>
                <a:cs typeface="굴림" charset="0"/>
              </a:rPr>
              <a:t>=1</a:t>
            </a:r>
            <a:endParaRPr lang="en-GB" dirty="0">
              <a:solidFill>
                <a:srgbClr val="FF0000"/>
              </a:solidFill>
            </a:endParaRPr>
          </a:p>
        </p:txBody>
      </p:sp>
      <p:sp>
        <p:nvSpPr>
          <p:cNvPr id="39" name="Text Box 7"/>
          <p:cNvSpPr txBox="1">
            <a:spLocks noChangeArrowheads="1"/>
          </p:cNvSpPr>
          <p:nvPr/>
        </p:nvSpPr>
        <p:spPr bwMode="auto">
          <a:xfrm>
            <a:off x="2342624" y="4871699"/>
            <a:ext cx="595312"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2</a:t>
            </a:r>
            <a:endParaRPr kumimoji="1" lang="en-US" altLang="ko-KR" sz="1800" b="0" dirty="0">
              <a:latin typeface="Times New Roman" charset="0"/>
              <a:ea typeface="굴림" charset="0"/>
              <a:cs typeface="굴림" charset="0"/>
            </a:endParaRPr>
          </a:p>
        </p:txBody>
      </p:sp>
      <p:sp>
        <p:nvSpPr>
          <p:cNvPr id="51" name="Text Box 7"/>
          <p:cNvSpPr txBox="1">
            <a:spLocks noChangeArrowheads="1"/>
          </p:cNvSpPr>
          <p:nvPr/>
        </p:nvSpPr>
        <p:spPr bwMode="auto">
          <a:xfrm>
            <a:off x="4108780" y="1602001"/>
            <a:ext cx="595312"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sp>
        <p:nvSpPr>
          <p:cNvPr id="53" name="Rectangle 52"/>
          <p:cNvSpPr/>
          <p:nvPr/>
        </p:nvSpPr>
        <p:spPr>
          <a:xfrm>
            <a:off x="3328393" y="4267790"/>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3</a:t>
            </a:r>
            <a:r>
              <a:rPr kumimoji="1" lang="en-US" altLang="ko-KR" dirty="0">
                <a:solidFill>
                  <a:srgbClr val="FF0000"/>
                </a:solidFill>
                <a:latin typeface="Arial" charset="0"/>
                <a:ea typeface="굴림" charset="0"/>
                <a:cs typeface="굴림" charset="0"/>
              </a:rPr>
              <a:t>=1</a:t>
            </a:r>
            <a:endParaRPr lang="en-GB" dirty="0">
              <a:solidFill>
                <a:srgbClr val="FF0000"/>
              </a:solidFill>
            </a:endParaRPr>
          </a:p>
        </p:txBody>
      </p:sp>
      <mc:AlternateContent xmlns:mc="http://schemas.openxmlformats.org/markup-compatibility/2006" xmlns:a14="http://schemas.microsoft.com/office/drawing/2010/main">
        <mc:Choice Requires="a14">
          <p:graphicFrame>
            <p:nvGraphicFramePr>
              <p:cNvPr id="33" name="Table 32"/>
              <p:cNvGraphicFramePr>
                <a:graphicFrameLocks noGrp="1"/>
              </p:cNvGraphicFramePr>
              <p:nvPr/>
            </p:nvGraphicFramePr>
            <p:xfrm>
              <a:off x="601561" y="1813374"/>
              <a:ext cx="1470661" cy="2225040"/>
            </p:xfrm>
            <a:graphic>
              <a:graphicData uri="http://schemas.openxmlformats.org/drawingml/2006/table">
                <a:tbl>
                  <a:tblPr firstRow="1" bandRow="1">
                    <a:tableStyleId>{5940675A-B579-460E-94D1-54222C63F5DA}</a:tableStyleId>
                  </a:tblPr>
                  <a:tblGrid>
                    <a:gridCol w="456311">
                      <a:extLst>
                        <a:ext uri="{9D8B030D-6E8A-4147-A177-3AD203B41FA5}">
                          <a16:colId xmlns:a16="http://schemas.microsoft.com/office/drawing/2014/main" val="1032937499"/>
                        </a:ext>
                      </a:extLst>
                    </a:gridCol>
                    <a:gridCol w="461582">
                      <a:extLst>
                        <a:ext uri="{9D8B030D-6E8A-4147-A177-3AD203B41FA5}">
                          <a16:colId xmlns:a16="http://schemas.microsoft.com/office/drawing/2014/main" val="4086227895"/>
                        </a:ext>
                      </a:extLst>
                    </a:gridCol>
                    <a:gridCol w="552768">
                      <a:extLst>
                        <a:ext uri="{9D8B030D-6E8A-4147-A177-3AD203B41FA5}">
                          <a16:colId xmlns:a16="http://schemas.microsoft.com/office/drawing/2014/main" val="1691713344"/>
                        </a:ext>
                      </a:extLst>
                    </a:gridCol>
                  </a:tblGrid>
                  <a:tr h="370840">
                    <a:tc gridSpan="3">
                      <a:txBody>
                        <a:bodyPr/>
                        <a:lstStyle/>
                        <a:p>
                          <a:pPr algn="ctr"/>
                          <a:r>
                            <a:rPr lang="en-GB" dirty="0">
                              <a:solidFill>
                                <a:srgbClr val="0070C0"/>
                              </a:solidFill>
                            </a:rPr>
                            <a:t>XOR</a:t>
                          </a:r>
                        </a:p>
                      </a:txBody>
                      <a:tcPr anchor="ct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19938940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oMath>
                            </m:oMathPara>
                          </a14:m>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oMath>
                            </m:oMathPara>
                          </a14:m>
                          <a:endParaRPr lang="en-GB" dirty="0"/>
                        </a:p>
                      </a:txBody>
                      <a:tcPr anchor="ctr"/>
                    </a:tc>
                    <a:tc>
                      <a:txBody>
                        <a:bodyPr/>
                        <a:lstStyle/>
                        <a:p>
                          <a:pPr algn="ctr"/>
                          <a:r>
                            <a:rPr lang="en-GB" dirty="0"/>
                            <a:t>out</a:t>
                          </a:r>
                        </a:p>
                      </a:txBody>
                      <a:tcPr anchor="ctr">
                        <a:solidFill>
                          <a:srgbClr val="FFFF00"/>
                        </a:solidFill>
                      </a:tcPr>
                    </a:tc>
                    <a:extLst>
                      <a:ext uri="{0D108BD9-81ED-4DB2-BD59-A6C34878D82A}">
                        <a16:rowId xmlns:a16="http://schemas.microsoft.com/office/drawing/2014/main" val="2111247453"/>
                      </a:ext>
                    </a:extLst>
                  </a:tr>
                  <a:tr h="370840">
                    <a:tc>
                      <a:txBody>
                        <a:bodyPr/>
                        <a:lstStyle/>
                        <a:p>
                          <a:pPr algn="ctr"/>
                          <a:r>
                            <a:rPr lang="en-GB" dirty="0"/>
                            <a:t>0</a:t>
                          </a:r>
                        </a:p>
                      </a:txBody>
                      <a:tcPr anchor="ctr"/>
                    </a:tc>
                    <a:tc>
                      <a:txBody>
                        <a:bodyPr/>
                        <a:lstStyle/>
                        <a:p>
                          <a:pPr algn="ctr"/>
                          <a:r>
                            <a:rPr lang="en-GB" dirty="0"/>
                            <a:t>0</a:t>
                          </a:r>
                        </a:p>
                      </a:txBody>
                      <a:tcPr anchor="ctr"/>
                    </a:tc>
                    <a:tc>
                      <a:txBody>
                        <a:bodyPr/>
                        <a:lstStyle/>
                        <a:p>
                          <a:pPr algn="ctr"/>
                          <a:r>
                            <a:rPr lang="en-GB" dirty="0"/>
                            <a:t>0</a:t>
                          </a:r>
                        </a:p>
                      </a:txBody>
                      <a:tcPr anchor="ctr">
                        <a:solidFill>
                          <a:srgbClr val="FFFF00"/>
                        </a:solidFill>
                      </a:tcPr>
                    </a:tc>
                    <a:extLst>
                      <a:ext uri="{0D108BD9-81ED-4DB2-BD59-A6C34878D82A}">
                        <a16:rowId xmlns:a16="http://schemas.microsoft.com/office/drawing/2014/main" val="3350734839"/>
                      </a:ext>
                    </a:extLst>
                  </a:tr>
                  <a:tr h="370840">
                    <a:tc>
                      <a:txBody>
                        <a:bodyPr/>
                        <a:lstStyle/>
                        <a:p>
                          <a:pPr algn="ctr"/>
                          <a:r>
                            <a:rPr lang="en-GB" dirty="0"/>
                            <a:t>0</a:t>
                          </a:r>
                        </a:p>
                      </a:txBody>
                      <a:tcPr anchor="ctr"/>
                    </a:tc>
                    <a:tc>
                      <a:txBody>
                        <a:bodyPr/>
                        <a:lstStyle/>
                        <a:p>
                          <a:pPr algn="ctr"/>
                          <a:r>
                            <a:rPr lang="en-GB" dirty="0"/>
                            <a:t>1</a:t>
                          </a:r>
                        </a:p>
                      </a:txBody>
                      <a:tcPr anchor="ctr"/>
                    </a:tc>
                    <a:tc>
                      <a:txBody>
                        <a:bodyPr/>
                        <a:lstStyle/>
                        <a:p>
                          <a:pPr algn="ctr"/>
                          <a:r>
                            <a:rPr lang="en-GB" dirty="0"/>
                            <a:t>1</a:t>
                          </a:r>
                        </a:p>
                      </a:txBody>
                      <a:tcPr anchor="ctr">
                        <a:solidFill>
                          <a:srgbClr val="FFFF00"/>
                        </a:solidFill>
                      </a:tcPr>
                    </a:tc>
                    <a:extLst>
                      <a:ext uri="{0D108BD9-81ED-4DB2-BD59-A6C34878D82A}">
                        <a16:rowId xmlns:a16="http://schemas.microsoft.com/office/drawing/2014/main" val="1151441018"/>
                      </a:ext>
                    </a:extLst>
                  </a:tr>
                  <a:tr h="370840">
                    <a:tc>
                      <a:txBody>
                        <a:bodyPr/>
                        <a:lstStyle/>
                        <a:p>
                          <a:pPr algn="ctr"/>
                          <a:r>
                            <a:rPr lang="en-GB" dirty="0"/>
                            <a:t>1</a:t>
                          </a:r>
                        </a:p>
                      </a:txBody>
                      <a:tcPr anchor="ctr"/>
                    </a:tc>
                    <a:tc>
                      <a:txBody>
                        <a:bodyPr/>
                        <a:lstStyle/>
                        <a:p>
                          <a:pPr algn="ctr"/>
                          <a:r>
                            <a:rPr lang="en-GB" dirty="0"/>
                            <a:t>0</a:t>
                          </a:r>
                        </a:p>
                      </a:txBody>
                      <a:tcPr anchor="ctr"/>
                    </a:tc>
                    <a:tc>
                      <a:txBody>
                        <a:bodyPr/>
                        <a:lstStyle/>
                        <a:p>
                          <a:pPr algn="ctr"/>
                          <a:r>
                            <a:rPr lang="en-GB" dirty="0"/>
                            <a:t>1</a:t>
                          </a:r>
                        </a:p>
                      </a:txBody>
                      <a:tcPr anchor="ctr">
                        <a:solidFill>
                          <a:srgbClr val="FFFF00"/>
                        </a:solidFill>
                      </a:tcPr>
                    </a:tc>
                    <a:extLst>
                      <a:ext uri="{0D108BD9-81ED-4DB2-BD59-A6C34878D82A}">
                        <a16:rowId xmlns:a16="http://schemas.microsoft.com/office/drawing/2014/main" val="1277802692"/>
                      </a:ext>
                    </a:extLst>
                  </a:tr>
                  <a:tr h="370840">
                    <a:tc>
                      <a:txBody>
                        <a:bodyPr/>
                        <a:lstStyle/>
                        <a:p>
                          <a:pPr algn="ctr"/>
                          <a:r>
                            <a:rPr lang="en-GB" dirty="0"/>
                            <a:t>1</a:t>
                          </a:r>
                        </a:p>
                      </a:txBody>
                      <a:tcPr anchor="ctr"/>
                    </a:tc>
                    <a:tc>
                      <a:txBody>
                        <a:bodyPr/>
                        <a:lstStyle/>
                        <a:p>
                          <a:pPr algn="ctr"/>
                          <a:r>
                            <a:rPr lang="en-GB" dirty="0"/>
                            <a:t>1</a:t>
                          </a:r>
                        </a:p>
                      </a:txBody>
                      <a:tcPr anchor="ctr"/>
                    </a:tc>
                    <a:tc>
                      <a:txBody>
                        <a:bodyPr/>
                        <a:lstStyle/>
                        <a:p>
                          <a:pPr algn="ctr"/>
                          <a:r>
                            <a:rPr lang="en-GB" dirty="0"/>
                            <a:t>0</a:t>
                          </a:r>
                        </a:p>
                      </a:txBody>
                      <a:tcPr anchor="ctr">
                        <a:solidFill>
                          <a:srgbClr val="FFFF00"/>
                        </a:solidFill>
                      </a:tcPr>
                    </a:tc>
                    <a:extLst>
                      <a:ext uri="{0D108BD9-81ED-4DB2-BD59-A6C34878D82A}">
                        <a16:rowId xmlns:a16="http://schemas.microsoft.com/office/drawing/2014/main" val="4093299644"/>
                      </a:ext>
                    </a:extLst>
                  </a:tr>
                </a:tbl>
              </a:graphicData>
            </a:graphic>
          </p:graphicFrame>
        </mc:Choice>
        <mc:Fallback xmlns="">
          <p:graphicFrame>
            <p:nvGraphicFramePr>
              <p:cNvPr id="33" name="Table 32"/>
              <p:cNvGraphicFramePr>
                <a:graphicFrameLocks noGrp="1"/>
              </p:cNvGraphicFramePr>
              <p:nvPr>
                <p:extLst>
                  <p:ext uri="{D42A27DB-BD31-4B8C-83A1-F6EECF244321}">
                    <p14:modId xmlns:p14="http://schemas.microsoft.com/office/powerpoint/2010/main" val="1343336094"/>
                  </p:ext>
                </p:extLst>
              </p:nvPr>
            </p:nvGraphicFramePr>
            <p:xfrm>
              <a:off x="601561" y="1813374"/>
              <a:ext cx="1470661" cy="2225040"/>
            </p:xfrm>
            <a:graphic>
              <a:graphicData uri="http://schemas.openxmlformats.org/drawingml/2006/table">
                <a:tbl>
                  <a:tblPr firstRow="1" bandRow="1">
                    <a:tableStyleId>{5940675A-B579-460E-94D1-54222C63F5DA}</a:tableStyleId>
                  </a:tblPr>
                  <a:tblGrid>
                    <a:gridCol w="456311">
                      <a:extLst>
                        <a:ext uri="{9D8B030D-6E8A-4147-A177-3AD203B41FA5}">
                          <a16:colId xmlns:a16="http://schemas.microsoft.com/office/drawing/2014/main" val="1032937499"/>
                        </a:ext>
                      </a:extLst>
                    </a:gridCol>
                    <a:gridCol w="461582">
                      <a:extLst>
                        <a:ext uri="{9D8B030D-6E8A-4147-A177-3AD203B41FA5}">
                          <a16:colId xmlns:a16="http://schemas.microsoft.com/office/drawing/2014/main" val="4086227895"/>
                        </a:ext>
                      </a:extLst>
                    </a:gridCol>
                    <a:gridCol w="552768">
                      <a:extLst>
                        <a:ext uri="{9D8B030D-6E8A-4147-A177-3AD203B41FA5}">
                          <a16:colId xmlns:a16="http://schemas.microsoft.com/office/drawing/2014/main" val="1691713344"/>
                        </a:ext>
                      </a:extLst>
                    </a:gridCol>
                  </a:tblGrid>
                  <a:tr h="370840">
                    <a:tc gridSpan="3">
                      <a:txBody>
                        <a:bodyPr/>
                        <a:lstStyle/>
                        <a:p>
                          <a:pPr algn="ctr"/>
                          <a:r>
                            <a:rPr lang="en-GB" dirty="0" smtClean="0">
                              <a:solidFill>
                                <a:srgbClr val="0070C0"/>
                              </a:solidFill>
                            </a:rPr>
                            <a:t>XOR</a:t>
                          </a:r>
                          <a:endParaRPr lang="en-GB" dirty="0">
                            <a:solidFill>
                              <a:srgbClr val="0070C0"/>
                            </a:solidFill>
                          </a:endParaRPr>
                        </a:p>
                      </a:txBody>
                      <a:tcPr anchor="ct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199389409"/>
                      </a:ext>
                    </a:extLst>
                  </a:tr>
                  <a:tr h="370840">
                    <a:tc>
                      <a:txBody>
                        <a:bodyPr/>
                        <a:lstStyle/>
                        <a:p>
                          <a:endParaRPr lang="en-US"/>
                        </a:p>
                      </a:txBody>
                      <a:tcPr anchor="ctr">
                        <a:blipFill>
                          <a:blip r:embed="rId4"/>
                          <a:stretch>
                            <a:fillRect l="-1333" t="-108197" r="-226667" b="-424590"/>
                          </a:stretch>
                        </a:blipFill>
                      </a:tcPr>
                    </a:tc>
                    <a:tc>
                      <a:txBody>
                        <a:bodyPr/>
                        <a:lstStyle/>
                        <a:p>
                          <a:endParaRPr lang="en-US"/>
                        </a:p>
                      </a:txBody>
                      <a:tcPr anchor="ctr">
                        <a:blipFill>
                          <a:blip r:embed="rId4"/>
                          <a:stretch>
                            <a:fillRect l="-100000" t="-108197" r="-123684" b="-424590"/>
                          </a:stretch>
                        </a:blipFill>
                      </a:tcPr>
                    </a:tc>
                    <a:tc>
                      <a:txBody>
                        <a:bodyPr/>
                        <a:lstStyle/>
                        <a:p>
                          <a:pPr algn="ctr"/>
                          <a:r>
                            <a:rPr lang="en-GB" dirty="0" smtClean="0"/>
                            <a:t>out</a:t>
                          </a:r>
                          <a:endParaRPr lang="en-GB" dirty="0"/>
                        </a:p>
                      </a:txBody>
                      <a:tcPr anchor="ctr">
                        <a:solidFill>
                          <a:srgbClr val="FFFF00"/>
                        </a:solidFill>
                      </a:tcPr>
                    </a:tc>
                    <a:extLst>
                      <a:ext uri="{0D108BD9-81ED-4DB2-BD59-A6C34878D82A}">
                        <a16:rowId xmlns:a16="http://schemas.microsoft.com/office/drawing/2014/main" val="2111247453"/>
                      </a:ext>
                    </a:extLst>
                  </a:tr>
                  <a:tr h="370840">
                    <a:tc>
                      <a:txBody>
                        <a:bodyPr/>
                        <a:lstStyle/>
                        <a:p>
                          <a:pPr algn="ctr"/>
                          <a:r>
                            <a:rPr lang="en-GB" dirty="0" smtClean="0"/>
                            <a:t>0</a:t>
                          </a:r>
                          <a:endParaRPr lang="en-GB" dirty="0"/>
                        </a:p>
                      </a:txBody>
                      <a:tcPr anchor="ctr"/>
                    </a:tc>
                    <a:tc>
                      <a:txBody>
                        <a:bodyPr/>
                        <a:lstStyle/>
                        <a:p>
                          <a:pPr algn="ctr"/>
                          <a:r>
                            <a:rPr lang="en-GB" dirty="0" smtClean="0"/>
                            <a:t>0</a:t>
                          </a:r>
                          <a:endParaRPr lang="en-GB" dirty="0"/>
                        </a:p>
                      </a:txBody>
                      <a:tcPr anchor="ctr"/>
                    </a:tc>
                    <a:tc>
                      <a:txBody>
                        <a:bodyPr/>
                        <a:lstStyle/>
                        <a:p>
                          <a:pPr algn="ctr"/>
                          <a:r>
                            <a:rPr lang="en-GB" dirty="0" smtClean="0"/>
                            <a:t>0</a:t>
                          </a:r>
                          <a:endParaRPr lang="en-GB" dirty="0"/>
                        </a:p>
                      </a:txBody>
                      <a:tcPr anchor="ctr">
                        <a:solidFill>
                          <a:srgbClr val="FFFF00"/>
                        </a:solidFill>
                      </a:tcPr>
                    </a:tc>
                    <a:extLst>
                      <a:ext uri="{0D108BD9-81ED-4DB2-BD59-A6C34878D82A}">
                        <a16:rowId xmlns:a16="http://schemas.microsoft.com/office/drawing/2014/main" val="3350734839"/>
                      </a:ext>
                    </a:extLst>
                  </a:tr>
                  <a:tr h="370840">
                    <a:tc>
                      <a:txBody>
                        <a:bodyPr/>
                        <a:lstStyle/>
                        <a:p>
                          <a:pPr algn="ctr"/>
                          <a:r>
                            <a:rPr lang="en-GB" dirty="0" smtClean="0"/>
                            <a:t>0</a:t>
                          </a:r>
                          <a:endParaRPr lang="en-GB" dirty="0"/>
                        </a:p>
                      </a:txBody>
                      <a:tcPr anchor="ctr"/>
                    </a:tc>
                    <a:tc>
                      <a:txBody>
                        <a:bodyPr/>
                        <a:lstStyle/>
                        <a:p>
                          <a:pPr algn="ctr"/>
                          <a:r>
                            <a:rPr lang="en-GB" dirty="0" smtClean="0"/>
                            <a:t>1</a:t>
                          </a:r>
                          <a:endParaRPr lang="en-GB" dirty="0"/>
                        </a:p>
                      </a:txBody>
                      <a:tcPr anchor="ctr"/>
                    </a:tc>
                    <a:tc>
                      <a:txBody>
                        <a:bodyPr/>
                        <a:lstStyle/>
                        <a:p>
                          <a:pPr algn="ctr"/>
                          <a:r>
                            <a:rPr lang="en-GB" dirty="0" smtClean="0"/>
                            <a:t>1</a:t>
                          </a:r>
                          <a:endParaRPr lang="en-GB" dirty="0"/>
                        </a:p>
                      </a:txBody>
                      <a:tcPr anchor="ctr">
                        <a:solidFill>
                          <a:srgbClr val="FFFF00"/>
                        </a:solidFill>
                      </a:tcPr>
                    </a:tc>
                    <a:extLst>
                      <a:ext uri="{0D108BD9-81ED-4DB2-BD59-A6C34878D82A}">
                        <a16:rowId xmlns:a16="http://schemas.microsoft.com/office/drawing/2014/main" val="1151441018"/>
                      </a:ext>
                    </a:extLst>
                  </a:tr>
                  <a:tr h="370840">
                    <a:tc>
                      <a:txBody>
                        <a:bodyPr/>
                        <a:lstStyle/>
                        <a:p>
                          <a:pPr algn="ctr"/>
                          <a:r>
                            <a:rPr lang="en-GB" dirty="0" smtClean="0"/>
                            <a:t>1</a:t>
                          </a:r>
                          <a:endParaRPr lang="en-GB" dirty="0"/>
                        </a:p>
                      </a:txBody>
                      <a:tcPr anchor="ctr"/>
                    </a:tc>
                    <a:tc>
                      <a:txBody>
                        <a:bodyPr/>
                        <a:lstStyle/>
                        <a:p>
                          <a:pPr algn="ctr"/>
                          <a:r>
                            <a:rPr lang="en-GB" dirty="0" smtClean="0"/>
                            <a:t>0</a:t>
                          </a:r>
                          <a:endParaRPr lang="en-GB" dirty="0"/>
                        </a:p>
                      </a:txBody>
                      <a:tcPr anchor="ctr"/>
                    </a:tc>
                    <a:tc>
                      <a:txBody>
                        <a:bodyPr/>
                        <a:lstStyle/>
                        <a:p>
                          <a:pPr algn="ctr"/>
                          <a:r>
                            <a:rPr lang="en-GB" dirty="0" smtClean="0"/>
                            <a:t>1</a:t>
                          </a:r>
                          <a:endParaRPr lang="en-GB" dirty="0"/>
                        </a:p>
                      </a:txBody>
                      <a:tcPr anchor="ctr">
                        <a:solidFill>
                          <a:srgbClr val="FFFF00"/>
                        </a:solidFill>
                      </a:tcPr>
                    </a:tc>
                    <a:extLst>
                      <a:ext uri="{0D108BD9-81ED-4DB2-BD59-A6C34878D82A}">
                        <a16:rowId xmlns:a16="http://schemas.microsoft.com/office/drawing/2014/main" val="1277802692"/>
                      </a:ext>
                    </a:extLst>
                  </a:tr>
                  <a:tr h="370840">
                    <a:tc>
                      <a:txBody>
                        <a:bodyPr/>
                        <a:lstStyle/>
                        <a:p>
                          <a:pPr algn="ctr"/>
                          <a:r>
                            <a:rPr lang="en-GB" dirty="0" smtClean="0"/>
                            <a:t>1</a:t>
                          </a:r>
                          <a:endParaRPr lang="en-GB" dirty="0"/>
                        </a:p>
                      </a:txBody>
                      <a:tcPr anchor="ctr"/>
                    </a:tc>
                    <a:tc>
                      <a:txBody>
                        <a:bodyPr/>
                        <a:lstStyle/>
                        <a:p>
                          <a:pPr algn="ctr"/>
                          <a:r>
                            <a:rPr lang="en-GB" dirty="0" smtClean="0"/>
                            <a:t>1</a:t>
                          </a:r>
                          <a:endParaRPr lang="en-GB" dirty="0"/>
                        </a:p>
                      </a:txBody>
                      <a:tcPr anchor="ctr"/>
                    </a:tc>
                    <a:tc>
                      <a:txBody>
                        <a:bodyPr/>
                        <a:lstStyle/>
                        <a:p>
                          <a:pPr algn="ctr"/>
                          <a:r>
                            <a:rPr lang="en-GB" dirty="0" smtClean="0"/>
                            <a:t>0</a:t>
                          </a:r>
                          <a:endParaRPr lang="en-GB" dirty="0"/>
                        </a:p>
                      </a:txBody>
                      <a:tcPr anchor="ctr">
                        <a:solidFill>
                          <a:srgbClr val="FFFF00"/>
                        </a:solidFill>
                      </a:tcPr>
                    </a:tc>
                    <a:extLst>
                      <a:ext uri="{0D108BD9-81ED-4DB2-BD59-A6C34878D82A}">
                        <a16:rowId xmlns:a16="http://schemas.microsoft.com/office/drawing/2014/main" val="4093299644"/>
                      </a:ext>
                    </a:extLst>
                  </a:tr>
                </a:tbl>
              </a:graphicData>
            </a:graphic>
          </p:graphicFrame>
        </mc:Fallback>
      </mc:AlternateContent>
      <p:sp>
        <p:nvSpPr>
          <p:cNvPr id="34" name="Oval 23"/>
          <p:cNvSpPr>
            <a:spLocks noChangeArrowheads="1"/>
          </p:cNvSpPr>
          <p:nvPr/>
        </p:nvSpPr>
        <p:spPr bwMode="auto">
          <a:xfrm>
            <a:off x="3801027" y="4947186"/>
            <a:ext cx="914400" cy="9144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ko-KR" sz="3600" b="0">
                <a:latin typeface="Arial" charset="0"/>
                <a:ea typeface="굴림" charset="0"/>
                <a:cs typeface="굴림" charset="0"/>
                <a:sym typeface="Symbol" charset="0"/>
              </a:rPr>
              <a:t></a:t>
            </a:r>
            <a:endParaRPr kumimoji="1" lang="en-US" altLang="ko-KR" sz="1800" b="0">
              <a:latin typeface="Arial" charset="0"/>
              <a:ea typeface="굴림" charset="0"/>
              <a:cs typeface="굴림" charset="0"/>
            </a:endParaRPr>
          </a:p>
        </p:txBody>
      </p:sp>
      <p:grpSp>
        <p:nvGrpSpPr>
          <p:cNvPr id="35" name="Group 24"/>
          <p:cNvGrpSpPr>
            <a:grpSpLocks/>
          </p:cNvGrpSpPr>
          <p:nvPr/>
        </p:nvGrpSpPr>
        <p:grpSpPr bwMode="auto">
          <a:xfrm>
            <a:off x="4182027" y="4108986"/>
            <a:ext cx="152400" cy="757238"/>
            <a:chOff x="2643" y="3171"/>
            <a:chExt cx="96" cy="477"/>
          </a:xfrm>
        </p:grpSpPr>
        <p:sp>
          <p:nvSpPr>
            <p:cNvPr id="40" name="Oval 25"/>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4" name="Line 26"/>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mc:AlternateContent xmlns:mc="http://schemas.openxmlformats.org/markup-compatibility/2006" xmlns:a14="http://schemas.microsoft.com/office/drawing/2010/main">
        <mc:Choice Requires="a14">
          <p:sp>
            <p:nvSpPr>
              <p:cNvPr id="55" name="Text Box 27"/>
              <p:cNvSpPr txBox="1">
                <a:spLocks noChangeArrowheads="1"/>
              </p:cNvSpPr>
              <p:nvPr/>
            </p:nvSpPr>
            <p:spPr bwMode="auto">
              <a:xfrm>
                <a:off x="4165199" y="4242350"/>
                <a:ext cx="905056"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 xmlns:m="http://schemas.openxmlformats.org/officeDocument/2006/math">
                    <m:sSub>
                      <m:sSubPr>
                        <m:ctrlPr>
                          <a:rPr kumimoji="1" lang="en-US" altLang="ko-KR" i="1" dirty="0" smtClean="0">
                            <a:solidFill>
                              <a:srgbClr val="FF0000"/>
                            </a:solidFill>
                            <a:latin typeface="Cambria Math" panose="02040503050406030204" pitchFamily="18" charset="0"/>
                          </a:rPr>
                        </m:ctrlPr>
                      </m:sSubPr>
                      <m:e>
                        <m:r>
                          <a:rPr kumimoji="1" lang="en-GB" altLang="ko-KR" b="0" i="1" dirty="0" smtClean="0">
                            <a:solidFill>
                              <a:srgbClr val="FF0000"/>
                            </a:solidFill>
                            <a:latin typeface="Cambria Math" panose="02040503050406030204" pitchFamily="18" charset="0"/>
                          </a:rPr>
                          <m:t>𝑏</m:t>
                        </m:r>
                      </m:e>
                      <m:sub>
                        <m:r>
                          <a:rPr kumimoji="1" lang="en-GB" altLang="ko-KR" b="0" i="1" dirty="0" smtClean="0">
                            <a:solidFill>
                              <a:srgbClr val="FF0000"/>
                            </a:solidFill>
                            <a:latin typeface="Cambria Math" panose="02040503050406030204" pitchFamily="18" charset="0"/>
                          </a:rPr>
                          <m:t>2</m:t>
                        </m:r>
                      </m:sub>
                    </m:sSub>
                  </m:oMath>
                </a14:m>
                <a:r>
                  <a:rPr kumimoji="1" lang="en-US" altLang="ko-KR" sz="1800" b="0" dirty="0">
                    <a:solidFill>
                      <a:srgbClr val="FF0000"/>
                    </a:solidFill>
                    <a:latin typeface="Times New Roman" charset="0"/>
                    <a:ea typeface="굴림" charset="0"/>
                    <a:cs typeface="굴림" charset="0"/>
                  </a:rPr>
                  <a:t>=-0.5</a:t>
                </a:r>
              </a:p>
            </p:txBody>
          </p:sp>
        </mc:Choice>
        <mc:Fallback xmlns="">
          <p:sp>
            <p:nvSpPr>
              <p:cNvPr id="55" name="Text Box 27"/>
              <p:cNvSpPr txBox="1">
                <a:spLocks noRot="1" noChangeAspect="1" noMove="1" noResize="1" noEditPoints="1" noAdjustHandles="1" noChangeArrowheads="1" noChangeShapeType="1" noTextEdit="1"/>
              </p:cNvSpPr>
              <p:nvPr/>
            </p:nvSpPr>
            <p:spPr bwMode="auto">
              <a:xfrm>
                <a:off x="4165199" y="4242350"/>
                <a:ext cx="905056" cy="646331"/>
              </a:xfrm>
              <a:prstGeom prst="rect">
                <a:avLst/>
              </a:prstGeom>
              <a:blipFill>
                <a:blip r:embed="rId5"/>
                <a:stretch>
                  <a:fillRect t="-5660" r="-5369" b="-14151"/>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56" name="Line 28"/>
          <p:cNvSpPr>
            <a:spLocks noChangeShapeType="1"/>
          </p:cNvSpPr>
          <p:nvPr/>
        </p:nvSpPr>
        <p:spPr bwMode="auto">
          <a:xfrm flipV="1">
            <a:off x="4715427" y="5404385"/>
            <a:ext cx="34093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8" name="Rectangle 29"/>
          <p:cNvSpPr>
            <a:spLocks noChangeArrowheads="1"/>
          </p:cNvSpPr>
          <p:nvPr/>
        </p:nvSpPr>
        <p:spPr bwMode="auto">
          <a:xfrm>
            <a:off x="5056358" y="5137685"/>
            <a:ext cx="477093" cy="5334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62" name="Line 31"/>
          <p:cNvSpPr>
            <a:spLocks noChangeShapeType="1"/>
          </p:cNvSpPr>
          <p:nvPr/>
        </p:nvSpPr>
        <p:spPr bwMode="auto">
          <a:xfrm>
            <a:off x="2662789" y="3484174"/>
            <a:ext cx="1178308" cy="165351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3" name="Line 31"/>
          <p:cNvSpPr>
            <a:spLocks noChangeShapeType="1"/>
          </p:cNvSpPr>
          <p:nvPr/>
        </p:nvSpPr>
        <p:spPr bwMode="auto">
          <a:xfrm>
            <a:off x="2662789" y="5031923"/>
            <a:ext cx="1092577" cy="3843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4" name="Rectangle 63"/>
          <p:cNvSpPr/>
          <p:nvPr/>
        </p:nvSpPr>
        <p:spPr>
          <a:xfrm>
            <a:off x="3000771" y="3503657"/>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2</a:t>
            </a:r>
            <a:r>
              <a:rPr kumimoji="1" lang="en-US" altLang="ko-KR" dirty="0">
                <a:solidFill>
                  <a:srgbClr val="FF0000"/>
                </a:solidFill>
                <a:latin typeface="Arial" charset="0"/>
                <a:ea typeface="굴림" charset="0"/>
                <a:cs typeface="굴림" charset="0"/>
              </a:rPr>
              <a:t>=1</a:t>
            </a:r>
            <a:endParaRPr lang="en-GB" dirty="0">
              <a:solidFill>
                <a:srgbClr val="FF0000"/>
              </a:solidFill>
            </a:endParaRPr>
          </a:p>
        </p:txBody>
      </p:sp>
      <p:sp>
        <p:nvSpPr>
          <p:cNvPr id="65" name="Rectangle 64"/>
          <p:cNvSpPr/>
          <p:nvPr/>
        </p:nvSpPr>
        <p:spPr>
          <a:xfrm>
            <a:off x="2798467" y="5213970"/>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4</a:t>
            </a:r>
            <a:r>
              <a:rPr kumimoji="1" lang="en-US" altLang="ko-KR" dirty="0">
                <a:solidFill>
                  <a:srgbClr val="FF0000"/>
                </a:solidFill>
                <a:latin typeface="Arial" charset="0"/>
                <a:ea typeface="굴림" charset="0"/>
                <a:cs typeface="굴림" charset="0"/>
              </a:rPr>
              <a:t>=1</a:t>
            </a:r>
            <a:endParaRPr lang="en-GB" dirty="0">
              <a:solidFill>
                <a:srgbClr val="FF0000"/>
              </a:solidFill>
            </a:endParaRPr>
          </a:p>
        </p:txBody>
      </p:sp>
      <mc:AlternateContent xmlns:mc="http://schemas.openxmlformats.org/markup-compatibility/2006" xmlns:a14="http://schemas.microsoft.com/office/drawing/2010/main">
        <mc:Choice Requires="a14">
          <p:sp>
            <p:nvSpPr>
              <p:cNvPr id="76" name="Text Box 34"/>
              <p:cNvSpPr txBox="1">
                <a:spLocks noChangeArrowheads="1"/>
              </p:cNvSpPr>
              <p:nvPr/>
            </p:nvSpPr>
            <p:spPr bwMode="auto">
              <a:xfrm>
                <a:off x="4657253" y="5018972"/>
                <a:ext cx="478913"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kumimoji="1" lang="en-US" altLang="ko-KR" sz="1800" b="0" i="1" dirty="0" smtClean="0">
                              <a:latin typeface="Cambria Math" panose="02040503050406030204" pitchFamily="18" charset="0"/>
                            </a:rPr>
                          </m:ctrlPr>
                        </m:sSubPr>
                        <m:e>
                          <m:r>
                            <a:rPr kumimoji="1" lang="en-GB" altLang="ko-KR" sz="1800" b="0" i="1" dirty="0" smtClean="0">
                              <a:latin typeface="Cambria Math" panose="02040503050406030204" pitchFamily="18" charset="0"/>
                            </a:rPr>
                            <m:t>𝑣</m:t>
                          </m:r>
                        </m:e>
                        <m:sub>
                          <m:r>
                            <a:rPr kumimoji="1" lang="en-GB" altLang="ko-KR" sz="1800" b="0" i="1" dirty="0" smtClean="0">
                              <a:latin typeface="Cambria Math" panose="02040503050406030204" pitchFamily="18" charset="0"/>
                            </a:rPr>
                            <m:t>2</m:t>
                          </m:r>
                        </m:sub>
                      </m:sSub>
                    </m:oMath>
                  </m:oMathPara>
                </a14:m>
                <a:endParaRPr kumimoji="1" lang="en-US" altLang="ko-KR" sz="1800" b="0" dirty="0">
                  <a:latin typeface="Arial" charset="0"/>
                  <a:ea typeface="굴림" charset="0"/>
                  <a:cs typeface="굴림" charset="0"/>
                </a:endParaRPr>
              </a:p>
            </p:txBody>
          </p:sp>
        </mc:Choice>
        <mc:Fallback xmlns="">
          <p:sp>
            <p:nvSpPr>
              <p:cNvPr id="76" name="Text Box 34"/>
              <p:cNvSpPr txBox="1">
                <a:spLocks noRot="1" noChangeAspect="1" noMove="1" noResize="1" noEditPoints="1" noAdjustHandles="1" noChangeArrowheads="1" noChangeShapeType="1" noTextEdit="1"/>
              </p:cNvSpPr>
              <p:nvPr/>
            </p:nvSpPr>
            <p:spPr bwMode="auto">
              <a:xfrm>
                <a:off x="4657253" y="5018972"/>
                <a:ext cx="478913" cy="369332"/>
              </a:xfrm>
              <a:prstGeom prst="rect">
                <a:avLst/>
              </a:prstGeom>
              <a:blipFill>
                <a:blip r:embed="rId8"/>
                <a:stretch>
                  <a:fillRect/>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grpSp>
        <p:nvGrpSpPr>
          <p:cNvPr id="2" name="Group 1">
            <a:extLst>
              <a:ext uri="{FF2B5EF4-FFF2-40B4-BE49-F238E27FC236}">
                <a16:creationId xmlns:a16="http://schemas.microsoft.com/office/drawing/2014/main" id="{5BFEE03A-8BB1-4D8E-B741-2E3B17C7A37D}"/>
              </a:ext>
            </a:extLst>
          </p:cNvPr>
          <p:cNvGrpSpPr/>
          <p:nvPr/>
        </p:nvGrpSpPr>
        <p:grpSpPr>
          <a:xfrm>
            <a:off x="5541463" y="3120992"/>
            <a:ext cx="3270285" cy="2283394"/>
            <a:chOff x="5541463" y="3120992"/>
            <a:chExt cx="3270285" cy="2283394"/>
          </a:xfrm>
        </p:grpSpPr>
        <p:sp>
          <p:nvSpPr>
            <p:cNvPr id="29" name="Line 30"/>
            <p:cNvSpPr>
              <a:spLocks noChangeShapeType="1"/>
            </p:cNvSpPr>
            <p:nvPr/>
          </p:nvSpPr>
          <p:spPr bwMode="auto">
            <a:xfrm>
              <a:off x="5546226" y="3299547"/>
              <a:ext cx="1035002" cy="85014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9" name="Line 30"/>
            <p:cNvSpPr>
              <a:spLocks noChangeShapeType="1"/>
            </p:cNvSpPr>
            <p:nvPr/>
          </p:nvSpPr>
          <p:spPr bwMode="auto">
            <a:xfrm flipV="1">
              <a:off x="5541463" y="4581128"/>
              <a:ext cx="996448" cy="82325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6" name="Oval 23"/>
            <p:cNvSpPr>
              <a:spLocks noChangeArrowheads="1"/>
            </p:cNvSpPr>
            <p:nvPr/>
          </p:nvSpPr>
          <p:spPr bwMode="auto">
            <a:xfrm>
              <a:off x="6537912" y="3959192"/>
              <a:ext cx="914400" cy="9144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ko-KR" sz="3600" b="0">
                  <a:latin typeface="Arial" charset="0"/>
                  <a:ea typeface="굴림" charset="0"/>
                  <a:cs typeface="굴림" charset="0"/>
                  <a:sym typeface="Symbol" charset="0"/>
                </a:rPr>
                <a:t></a:t>
              </a:r>
              <a:endParaRPr kumimoji="1" lang="en-US" altLang="ko-KR" sz="1800" b="0">
                <a:latin typeface="Arial" charset="0"/>
                <a:ea typeface="굴림" charset="0"/>
                <a:cs typeface="굴림" charset="0"/>
              </a:endParaRPr>
            </a:p>
          </p:txBody>
        </p:sp>
        <p:grpSp>
          <p:nvGrpSpPr>
            <p:cNvPr id="67" name="Group 24"/>
            <p:cNvGrpSpPr>
              <a:grpSpLocks/>
            </p:cNvGrpSpPr>
            <p:nvPr/>
          </p:nvGrpSpPr>
          <p:grpSpPr bwMode="auto">
            <a:xfrm>
              <a:off x="6918912" y="3120992"/>
              <a:ext cx="152400" cy="757238"/>
              <a:chOff x="2643" y="3171"/>
              <a:chExt cx="96" cy="477"/>
            </a:xfrm>
          </p:grpSpPr>
          <p:sp>
            <p:nvSpPr>
              <p:cNvPr id="68" name="Oval 25"/>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9" name="Line 26"/>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mc:AlternateContent xmlns:mc="http://schemas.openxmlformats.org/markup-compatibility/2006" xmlns:a14="http://schemas.microsoft.com/office/drawing/2010/main">
          <mc:Choice Requires="a14">
            <p:sp>
              <p:nvSpPr>
                <p:cNvPr id="70" name="Text Box 27"/>
                <p:cNvSpPr txBox="1">
                  <a:spLocks noChangeArrowheads="1"/>
                </p:cNvSpPr>
                <p:nvPr/>
              </p:nvSpPr>
              <p:spPr bwMode="auto">
                <a:xfrm>
                  <a:off x="6902083" y="3254356"/>
                  <a:ext cx="905056"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 xmlns:m="http://schemas.openxmlformats.org/officeDocument/2006/math">
                      <m:sSub>
                        <m:sSubPr>
                          <m:ctrlPr>
                            <a:rPr kumimoji="1" lang="en-US" altLang="ko-KR" i="1" dirty="0" smtClean="0">
                              <a:solidFill>
                                <a:srgbClr val="FF0000"/>
                              </a:solidFill>
                              <a:latin typeface="Cambria Math" panose="02040503050406030204" pitchFamily="18" charset="0"/>
                            </a:rPr>
                          </m:ctrlPr>
                        </m:sSubPr>
                        <m:e>
                          <m:r>
                            <a:rPr kumimoji="1" lang="en-GB" altLang="ko-KR" b="0" i="1" dirty="0" smtClean="0">
                              <a:solidFill>
                                <a:srgbClr val="FF0000"/>
                              </a:solidFill>
                              <a:latin typeface="Cambria Math" panose="02040503050406030204" pitchFamily="18" charset="0"/>
                            </a:rPr>
                            <m:t>𝑏</m:t>
                          </m:r>
                        </m:e>
                        <m:sub>
                          <m:r>
                            <a:rPr kumimoji="1" lang="en-GB" altLang="ko-KR" b="0" i="1" dirty="0" smtClean="0">
                              <a:solidFill>
                                <a:srgbClr val="FF0000"/>
                              </a:solidFill>
                              <a:latin typeface="Cambria Math" panose="02040503050406030204" pitchFamily="18" charset="0"/>
                            </a:rPr>
                            <m:t>3</m:t>
                          </m:r>
                        </m:sub>
                      </m:sSub>
                    </m:oMath>
                  </a14:m>
                  <a:r>
                    <a:rPr kumimoji="1" lang="en-US" altLang="ko-KR" dirty="0">
                      <a:solidFill>
                        <a:srgbClr val="FF0000"/>
                      </a:solidFill>
                      <a:latin typeface="Times New Roman" charset="0"/>
                      <a:ea typeface="굴림" charset="0"/>
                      <a:cs typeface="굴림" charset="0"/>
                    </a:rPr>
                    <a:t>=-0.5</a:t>
                  </a:r>
                </a:p>
              </p:txBody>
            </p:sp>
          </mc:Choice>
          <mc:Fallback xmlns="">
            <p:sp>
              <p:nvSpPr>
                <p:cNvPr id="70" name="Text Box 27"/>
                <p:cNvSpPr txBox="1">
                  <a:spLocks noRot="1" noChangeAspect="1" noMove="1" noResize="1" noEditPoints="1" noAdjustHandles="1" noChangeArrowheads="1" noChangeShapeType="1" noTextEdit="1"/>
                </p:cNvSpPr>
                <p:nvPr/>
              </p:nvSpPr>
              <p:spPr bwMode="auto">
                <a:xfrm>
                  <a:off x="6902083" y="3254356"/>
                  <a:ext cx="905056" cy="646331"/>
                </a:xfrm>
                <a:prstGeom prst="rect">
                  <a:avLst/>
                </a:prstGeom>
                <a:blipFill>
                  <a:blip r:embed="rId9"/>
                  <a:stretch>
                    <a:fillRect t="-5660" r="-5369" b="-14151"/>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AU">
                      <a:noFill/>
                    </a:rPr>
                    <a:t> </a:t>
                  </a:r>
                </a:p>
              </p:txBody>
            </p:sp>
          </mc:Fallback>
        </mc:AlternateContent>
        <p:sp>
          <p:nvSpPr>
            <p:cNvPr id="71" name="Line 28"/>
            <p:cNvSpPr>
              <a:spLocks noChangeShapeType="1"/>
            </p:cNvSpPr>
            <p:nvPr/>
          </p:nvSpPr>
          <p:spPr bwMode="auto">
            <a:xfrm flipV="1">
              <a:off x="7452312" y="4416391"/>
              <a:ext cx="34093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2" name="Rectangle 29"/>
            <p:cNvSpPr>
              <a:spLocks noChangeArrowheads="1"/>
            </p:cNvSpPr>
            <p:nvPr/>
          </p:nvSpPr>
          <p:spPr bwMode="auto">
            <a:xfrm>
              <a:off x="7793243" y="4149691"/>
              <a:ext cx="477093" cy="5334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73" name="Line 30"/>
            <p:cNvSpPr>
              <a:spLocks noChangeShapeType="1"/>
            </p:cNvSpPr>
            <p:nvPr/>
          </p:nvSpPr>
          <p:spPr bwMode="auto">
            <a:xfrm>
              <a:off x="8278348" y="4416392"/>
              <a:ext cx="5334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4" name="Text Box 34"/>
            <p:cNvSpPr txBox="1">
              <a:spLocks noChangeArrowheads="1"/>
            </p:cNvSpPr>
            <p:nvPr/>
          </p:nvSpPr>
          <p:spPr bwMode="auto">
            <a:xfrm>
              <a:off x="7460324" y="4069485"/>
              <a:ext cx="28725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ko-KR" sz="1800" b="0" i="1" dirty="0">
                  <a:latin typeface="Times New Roman" charset="0"/>
                  <a:ea typeface="굴림" charset="0"/>
                  <a:cs typeface="굴림" charset="0"/>
                </a:rPr>
                <a:t>v</a:t>
              </a:r>
              <a:endParaRPr kumimoji="1" lang="en-US" altLang="ko-KR" sz="1800" b="0" dirty="0">
                <a:latin typeface="Arial" charset="0"/>
                <a:ea typeface="굴림" charset="0"/>
                <a:cs typeface="굴림" charset="0"/>
              </a:endParaRPr>
            </a:p>
          </p:txBody>
        </p:sp>
        <mc:AlternateContent xmlns:mc="http://schemas.openxmlformats.org/markup-compatibility/2006" xmlns:a14="http://schemas.microsoft.com/office/drawing/2010/main">
          <mc:Choice Requires="a14">
            <p:sp>
              <p:nvSpPr>
                <p:cNvPr id="75" name="TextBox 74"/>
                <p:cNvSpPr txBox="1"/>
                <p:nvPr/>
              </p:nvSpPr>
              <p:spPr>
                <a:xfrm>
                  <a:off x="8406441" y="4047060"/>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𝑦</m:t>
                        </m:r>
                      </m:oMath>
                    </m:oMathPara>
                  </a14:m>
                  <a:endParaRPr lang="en-GB" dirty="0"/>
                </a:p>
              </p:txBody>
            </p:sp>
          </mc:Choice>
          <mc:Fallback xmlns="">
            <p:sp>
              <p:nvSpPr>
                <p:cNvPr id="75" name="TextBox 74"/>
                <p:cNvSpPr txBox="1">
                  <a:spLocks noRot="1" noChangeAspect="1" noMove="1" noResize="1" noEditPoints="1" noAdjustHandles="1" noChangeArrowheads="1" noChangeShapeType="1" noTextEdit="1"/>
                </p:cNvSpPr>
                <p:nvPr/>
              </p:nvSpPr>
              <p:spPr>
                <a:xfrm>
                  <a:off x="8406441" y="4047060"/>
                  <a:ext cx="186718" cy="276999"/>
                </a:xfrm>
                <a:prstGeom prst="rect">
                  <a:avLst/>
                </a:prstGeom>
                <a:blipFill>
                  <a:blip r:embed="rId10"/>
                  <a:stretch>
                    <a:fillRect l="-32258" r="-25806" b="-26667"/>
                  </a:stretch>
                </a:blipFill>
              </p:spPr>
              <p:txBody>
                <a:bodyPr/>
                <a:lstStyle/>
                <a:p>
                  <a:r>
                    <a:rPr lang="en-AU">
                      <a:noFill/>
                    </a:rPr>
                    <a:t> </a:t>
                  </a:r>
                </a:p>
              </p:txBody>
            </p:sp>
          </mc:Fallback>
        </mc:AlternateContent>
        <p:sp>
          <p:nvSpPr>
            <p:cNvPr id="77" name="Rectangle 76"/>
            <p:cNvSpPr/>
            <p:nvPr/>
          </p:nvSpPr>
          <p:spPr>
            <a:xfrm>
              <a:off x="5872821" y="3235290"/>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5</a:t>
              </a:r>
              <a:r>
                <a:rPr kumimoji="1" lang="en-US" altLang="ko-KR" dirty="0">
                  <a:solidFill>
                    <a:srgbClr val="FF0000"/>
                  </a:solidFill>
                  <a:latin typeface="Arial" charset="0"/>
                  <a:ea typeface="굴림" charset="0"/>
                  <a:cs typeface="굴림" charset="0"/>
                </a:rPr>
                <a:t>=-2</a:t>
              </a:r>
              <a:endParaRPr lang="en-GB" dirty="0">
                <a:solidFill>
                  <a:srgbClr val="FF0000"/>
                </a:solidFill>
              </a:endParaRPr>
            </a:p>
          </p:txBody>
        </p:sp>
        <p:sp>
          <p:nvSpPr>
            <p:cNvPr id="78" name="Rectangle 77"/>
            <p:cNvSpPr/>
            <p:nvPr/>
          </p:nvSpPr>
          <p:spPr>
            <a:xfrm>
              <a:off x="5993763" y="4932097"/>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6</a:t>
              </a:r>
              <a:r>
                <a:rPr kumimoji="1" lang="en-US" altLang="ko-KR" dirty="0">
                  <a:solidFill>
                    <a:srgbClr val="FF0000"/>
                  </a:solidFill>
                  <a:latin typeface="Arial" charset="0"/>
                  <a:ea typeface="굴림" charset="0"/>
                  <a:cs typeface="굴림" charset="0"/>
                </a:rPr>
                <a:t>=1</a:t>
              </a:r>
              <a:endParaRPr lang="en-GB" dirty="0">
                <a:solidFill>
                  <a:srgbClr val="FF0000"/>
                </a:solidFill>
              </a:endParaRPr>
            </a:p>
          </p:txBody>
        </p:sp>
      </p:grpSp>
      <p:sp>
        <p:nvSpPr>
          <p:cNvPr id="45" name="Text Box 7">
            <a:extLst>
              <a:ext uri="{FF2B5EF4-FFF2-40B4-BE49-F238E27FC236}">
                <a16:creationId xmlns:a16="http://schemas.microsoft.com/office/drawing/2014/main" id="{F1FB2698-6755-400B-8D55-54494B08906D}"/>
              </a:ext>
            </a:extLst>
          </p:cNvPr>
          <p:cNvSpPr txBox="1">
            <a:spLocks noChangeArrowheads="1"/>
          </p:cNvSpPr>
          <p:nvPr/>
        </p:nvSpPr>
        <p:spPr bwMode="auto">
          <a:xfrm>
            <a:off x="4136864" y="3743147"/>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sp>
        <p:nvSpPr>
          <p:cNvPr id="47" name="Slide Number Placeholder 3">
            <a:extLst>
              <a:ext uri="{FF2B5EF4-FFF2-40B4-BE49-F238E27FC236}">
                <a16:creationId xmlns:a16="http://schemas.microsoft.com/office/drawing/2014/main" id="{5851A073-0124-3C32-D020-D0D5C301E002}"/>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17</a:t>
            </a:fld>
            <a:endParaRPr lang="en-GB" sz="2400" dirty="0"/>
          </a:p>
        </p:txBody>
      </p:sp>
    </p:spTree>
    <p:extLst>
      <p:ext uri="{BB962C8B-B14F-4D97-AF65-F5344CB8AC3E}">
        <p14:creationId xmlns:p14="http://schemas.microsoft.com/office/powerpoint/2010/main" val="289620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rot="18703130">
            <a:off x="3569357" y="2458026"/>
            <a:ext cx="837686" cy="6154089"/>
          </a:xfrm>
          <a:prstGeom prst="rect">
            <a:avLst/>
          </a:prstGeom>
          <a:solidFill>
            <a:schemeClr val="accent6">
              <a:lumMod val="40000"/>
              <a:lumOff val="6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(XOR) – Both Neurons</a:t>
            </a:r>
          </a:p>
        </p:txBody>
      </p:sp>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 name="Rectangle 1"/>
          <p:cNvSpPr/>
          <p:nvPr/>
        </p:nvSpPr>
        <p:spPr>
          <a:xfrm>
            <a:off x="3327247" y="5398150"/>
            <a:ext cx="614951" cy="369332"/>
          </a:xfrm>
          <a:prstGeom prst="rect">
            <a:avLst/>
          </a:prstGeom>
        </p:spPr>
        <p:txBody>
          <a:bodyPr wrap="square">
            <a:spAutoFit/>
          </a:bodyPr>
          <a:lstStyle/>
          <a:p>
            <a:pPr algn="ctr"/>
            <a:r>
              <a:rPr lang="en-GB" dirty="0">
                <a:latin typeface="Tahoma" charset="0"/>
                <a:ea typeface="ＭＳ Ｐゴシック" charset="0"/>
              </a:rPr>
              <a:t>0</a:t>
            </a:r>
            <a:endParaRPr lang="en-GB" dirty="0"/>
          </a:p>
        </p:txBody>
      </p:sp>
      <p:sp>
        <p:nvSpPr>
          <p:cNvPr id="55" name="Rectangle 54"/>
          <p:cNvSpPr/>
          <p:nvPr/>
        </p:nvSpPr>
        <p:spPr>
          <a:xfrm>
            <a:off x="5454263" y="5410342"/>
            <a:ext cx="614951" cy="369332"/>
          </a:xfrm>
          <a:prstGeom prst="rect">
            <a:avLst/>
          </a:prstGeom>
        </p:spPr>
        <p:txBody>
          <a:bodyPr wrap="square">
            <a:spAutoFit/>
          </a:bodyPr>
          <a:lstStyle/>
          <a:p>
            <a:pPr algn="ctr"/>
            <a:r>
              <a:rPr lang="en-GB" dirty="0">
                <a:latin typeface="Tahoma" charset="0"/>
                <a:ea typeface="ＭＳ Ｐゴシック" charset="0"/>
              </a:rPr>
              <a:t>1</a:t>
            </a:r>
            <a:endParaRPr lang="en-GB" dirty="0"/>
          </a:p>
        </p:txBody>
      </p:sp>
      <p:sp>
        <p:nvSpPr>
          <p:cNvPr id="56" name="Rectangle 55"/>
          <p:cNvSpPr/>
          <p:nvPr/>
        </p:nvSpPr>
        <p:spPr>
          <a:xfrm>
            <a:off x="3333008" y="3669082"/>
            <a:ext cx="614951" cy="369332"/>
          </a:xfrm>
          <a:prstGeom prst="rect">
            <a:avLst/>
          </a:prstGeom>
        </p:spPr>
        <p:txBody>
          <a:bodyPr wrap="square">
            <a:spAutoFit/>
          </a:bodyPr>
          <a:lstStyle/>
          <a:p>
            <a:pPr algn="ctr"/>
            <a:r>
              <a:rPr lang="en-GB" dirty="0">
                <a:latin typeface="Tahoma" charset="0"/>
                <a:ea typeface="ＭＳ Ｐゴシック" charset="0"/>
              </a:rPr>
              <a:t>1</a:t>
            </a:r>
            <a:endParaRPr lang="en-GB" dirty="0"/>
          </a:p>
        </p:txBody>
      </p:sp>
      <p:sp>
        <p:nvSpPr>
          <p:cNvPr id="57" name="Rectangle 56"/>
          <p:cNvSpPr/>
          <p:nvPr/>
        </p:nvSpPr>
        <p:spPr>
          <a:xfrm>
            <a:off x="5454263" y="3669082"/>
            <a:ext cx="614951" cy="369332"/>
          </a:xfrm>
          <a:prstGeom prst="rect">
            <a:avLst/>
          </a:prstGeom>
        </p:spPr>
        <p:txBody>
          <a:bodyPr wrap="square">
            <a:spAutoFit/>
          </a:bodyPr>
          <a:lstStyle/>
          <a:p>
            <a:pPr algn="ctr"/>
            <a:r>
              <a:rPr lang="en-GB" dirty="0">
                <a:latin typeface="Tahoma" charset="0"/>
                <a:ea typeface="ＭＳ Ｐゴシック" charset="0"/>
              </a:rPr>
              <a:t>0</a:t>
            </a:r>
            <a:endParaRPr lang="en-GB" dirty="0"/>
          </a:p>
        </p:txBody>
      </p:sp>
      <mc:AlternateContent xmlns:mc="http://schemas.openxmlformats.org/markup-compatibility/2006" xmlns:a14="http://schemas.microsoft.com/office/drawing/2010/main">
        <mc:Choice Requires="a14">
          <p:sp>
            <p:nvSpPr>
              <p:cNvPr id="4" name="Rectangle 3"/>
              <p:cNvSpPr/>
              <p:nvPr/>
            </p:nvSpPr>
            <p:spPr>
              <a:xfrm>
                <a:off x="3179716" y="1688005"/>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4" y="5530696"/>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4" y="5530696"/>
                <a:ext cx="589585" cy="492443"/>
              </a:xfrm>
              <a:prstGeom prst="rect">
                <a:avLst/>
              </a:prstGeom>
              <a:blipFill>
                <a:blip r:embed="rId5"/>
                <a:stretch>
                  <a:fillRect/>
                </a:stretch>
              </a:blipFill>
            </p:spPr>
            <p:txBody>
              <a:bodyPr/>
              <a:lstStyle/>
              <a:p>
                <a:r>
                  <a:rPr lang="en-GB">
                    <a:noFill/>
                  </a:rPr>
                  <a:t> </a:t>
                </a:r>
              </a:p>
            </p:txBody>
          </p:sp>
        </mc:Fallback>
      </mc:AlternateContent>
      <p:sp>
        <p:nvSpPr>
          <p:cNvPr id="15" name="Line 9"/>
          <p:cNvSpPr>
            <a:spLocks noChangeShapeType="1"/>
          </p:cNvSpPr>
          <p:nvPr/>
        </p:nvSpPr>
        <p:spPr bwMode="auto">
          <a:xfrm flipH="1" flipV="1">
            <a:off x="2268836" y="3484498"/>
            <a:ext cx="3800377" cy="3373502"/>
          </a:xfrm>
          <a:prstGeom prst="line">
            <a:avLst/>
          </a:prstGeom>
          <a:noFill/>
          <a:ln w="25400">
            <a:solidFill>
              <a:schemeClr val="accent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72EF2B-2A99-40CC-B51E-0A0E04893830}"/>
                  </a:ext>
                </a:extLst>
              </p:cNvPr>
              <p:cNvSpPr txBox="1"/>
              <p:nvPr/>
            </p:nvSpPr>
            <p:spPr>
              <a:xfrm rot="18887112">
                <a:off x="151739" y="2870084"/>
                <a:ext cx="281057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3</m:t>
                              </m:r>
                            </m:sub>
                          </m:sSub>
                          <m:r>
                            <a:rPr lang="en-GB" sz="2200" b="0" i="1" smtClean="0">
                              <a:latin typeface="Cambria Math" panose="02040503050406030204" pitchFamily="18" charset="0"/>
                            </a:rPr>
                            <m:t>𝑥</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i="1">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4</m:t>
                              </m:r>
                            </m:sub>
                          </m:sSub>
                          <m:r>
                            <a:rPr lang="en-GB" sz="2200" i="1">
                              <a:latin typeface="Cambria Math" panose="02040503050406030204" pitchFamily="18" charset="0"/>
                            </a:rPr>
                            <m:t>𝑥</m:t>
                          </m:r>
                        </m:e>
                        <m:sub>
                          <m:r>
                            <a:rPr lang="en-GB" sz="2200" b="0" i="1" smtClean="0">
                              <a:latin typeface="Cambria Math" panose="02040503050406030204" pitchFamily="18" charset="0"/>
                            </a:rPr>
                            <m:t>2</m:t>
                          </m:r>
                        </m:sub>
                      </m:sSub>
                      <m:r>
                        <a:rPr lang="en-GB" sz="2200" b="0" i="1" smtClean="0">
                          <a:latin typeface="Cambria Math" panose="02040503050406030204" pitchFamily="18" charset="0"/>
                        </a:rPr>
                        <m:t>+</m:t>
                      </m:r>
                      <m:sSub>
                        <m:sSubPr>
                          <m:ctrlPr>
                            <a:rPr lang="en-GB" sz="2200" i="1">
                              <a:solidFill>
                                <a:srgbClr val="FF0000"/>
                              </a:solidFill>
                              <a:latin typeface="Cambria Math" panose="02040503050406030204" pitchFamily="18" charset="0"/>
                            </a:rPr>
                          </m:ctrlPr>
                        </m:sSubPr>
                        <m:e>
                          <m:r>
                            <a:rPr lang="en-AU" sz="2200" i="1">
                              <a:solidFill>
                                <a:srgbClr val="FF0000"/>
                              </a:solidFill>
                              <a:latin typeface="Cambria Math" panose="02040503050406030204" pitchFamily="18" charset="0"/>
                            </a:rPr>
                            <m:t>𝑏</m:t>
                          </m:r>
                        </m:e>
                        <m:sub>
                          <m:r>
                            <a:rPr lang="en-AU" sz="2200" b="0" i="1" smtClean="0">
                              <a:solidFill>
                                <a:srgbClr val="FF0000"/>
                              </a:solidFill>
                              <a:latin typeface="Cambria Math" panose="02040503050406030204" pitchFamily="18" charset="0"/>
                            </a:rPr>
                            <m:t>2</m:t>
                          </m:r>
                        </m:sub>
                      </m:sSub>
                      <m:r>
                        <a:rPr lang="en-GB" sz="2200" b="0" i="1" smtClean="0">
                          <a:latin typeface="Cambria Math" panose="02040503050406030204" pitchFamily="18" charset="0"/>
                        </a:rPr>
                        <m:t>=0</m:t>
                      </m:r>
                    </m:oMath>
                  </m:oMathPara>
                </a14:m>
                <a:endParaRPr lang="en-GB" sz="2200" dirty="0"/>
              </a:p>
            </p:txBody>
          </p:sp>
        </mc:Choice>
        <mc:Fallback xmlns="">
          <p:sp>
            <p:nvSpPr>
              <p:cNvPr id="17" name="TextBox 16">
                <a:extLst>
                  <a:ext uri="{FF2B5EF4-FFF2-40B4-BE49-F238E27FC236}">
                    <a16:creationId xmlns:a16="http://schemas.microsoft.com/office/drawing/2014/main" id="{AD72EF2B-2A99-40CC-B51E-0A0E04893830}"/>
                  </a:ext>
                </a:extLst>
              </p:cNvPr>
              <p:cNvSpPr txBox="1">
                <a:spLocks noRot="1" noChangeAspect="1" noMove="1" noResize="1" noEditPoints="1" noAdjustHandles="1" noChangeArrowheads="1" noChangeShapeType="1" noTextEdit="1"/>
              </p:cNvSpPr>
              <p:nvPr/>
            </p:nvSpPr>
            <p:spPr>
              <a:xfrm rot="18887112">
                <a:off x="151739" y="2870084"/>
                <a:ext cx="2810577" cy="338554"/>
              </a:xfrm>
              <a:prstGeom prst="rect">
                <a:avLst/>
              </a:prstGeom>
              <a:blipFill>
                <a:blip r:embed="rId6"/>
                <a:stretch>
                  <a:fillRect r="-822"/>
                </a:stretch>
              </a:blipFill>
            </p:spPr>
            <p:txBody>
              <a:bodyPr/>
              <a:lstStyle/>
              <a:p>
                <a:r>
                  <a:rPr lang="en-AU">
                    <a:noFill/>
                  </a:rPr>
                  <a:t> </a:t>
                </a:r>
              </a:p>
            </p:txBody>
          </p:sp>
        </mc:Fallback>
      </mc:AlternateContent>
      <p:sp>
        <p:nvSpPr>
          <p:cNvPr id="18" name="Rectangle 17"/>
          <p:cNvSpPr/>
          <p:nvPr/>
        </p:nvSpPr>
        <p:spPr>
          <a:xfrm rot="18703130">
            <a:off x="3808027" y="1102421"/>
            <a:ext cx="2698275" cy="6154089"/>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8FA4D71F-0BDC-4E71-A3B4-D964BBE16A68}"/>
              </a:ext>
            </a:extLst>
          </p:cNvPr>
          <p:cNvSpPr/>
          <p:nvPr/>
        </p:nvSpPr>
        <p:spPr>
          <a:xfrm rot="18703130">
            <a:off x="3348233" y="1975328"/>
            <a:ext cx="2105554" cy="6154089"/>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54E204E-8A27-4F63-98AE-0D9B91DD67A0}"/>
              </a:ext>
            </a:extLst>
          </p:cNvPr>
          <p:cNvSpPr/>
          <p:nvPr/>
        </p:nvSpPr>
        <p:spPr>
          <a:xfrm rot="18703130">
            <a:off x="4869606" y="631484"/>
            <a:ext cx="1423772" cy="6154089"/>
          </a:xfrm>
          <a:prstGeom prst="rect">
            <a:avLst/>
          </a:prstGeom>
          <a:solidFill>
            <a:schemeClr val="accent6">
              <a:lumMod val="40000"/>
              <a:lumOff val="6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C9C3945E-3C87-BE67-9F34-232A67FCB8E6}"/>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18</a:t>
            </a:fld>
            <a:endParaRPr lang="en-GB" sz="2400" dirty="0"/>
          </a:p>
        </p:txBody>
      </p:sp>
    </p:spTree>
    <p:extLst>
      <p:ext uri="{BB962C8B-B14F-4D97-AF65-F5344CB8AC3E}">
        <p14:creationId xmlns:p14="http://schemas.microsoft.com/office/powerpoint/2010/main" val="3834479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13CE40-E1E1-4646-AFBC-5372AA914AE0}"/>
              </a:ext>
            </a:extLst>
          </p:cNvPr>
          <p:cNvSpPr/>
          <p:nvPr/>
        </p:nvSpPr>
        <p:spPr>
          <a:xfrm rot="18703130">
            <a:off x="2405795" y="2946093"/>
            <a:ext cx="2105554" cy="6154089"/>
          </a:xfrm>
          <a:prstGeom prst="rect">
            <a:avLst/>
          </a:prstGeom>
          <a:solidFill>
            <a:schemeClr val="accent6">
              <a:lumMod val="40000"/>
              <a:lumOff val="6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628C9FB-0B86-4629-B614-BB327C4087BA}"/>
              </a:ext>
            </a:extLst>
          </p:cNvPr>
          <p:cNvSpPr/>
          <p:nvPr/>
        </p:nvSpPr>
        <p:spPr>
          <a:xfrm rot="18703130">
            <a:off x="4932411" y="351954"/>
            <a:ext cx="2105554" cy="6154089"/>
          </a:xfrm>
          <a:prstGeom prst="rect">
            <a:avLst/>
          </a:prstGeom>
          <a:solidFill>
            <a:schemeClr val="accent6">
              <a:lumMod val="40000"/>
              <a:lumOff val="6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(XOR)</a:t>
            </a:r>
          </a:p>
        </p:txBody>
      </p:sp>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 name="Rectangle 1"/>
          <p:cNvSpPr/>
          <p:nvPr/>
        </p:nvSpPr>
        <p:spPr>
          <a:xfrm>
            <a:off x="3327247" y="5398150"/>
            <a:ext cx="614951" cy="369332"/>
          </a:xfrm>
          <a:prstGeom prst="rect">
            <a:avLst/>
          </a:prstGeom>
        </p:spPr>
        <p:txBody>
          <a:bodyPr wrap="square">
            <a:spAutoFit/>
          </a:bodyPr>
          <a:lstStyle/>
          <a:p>
            <a:pPr algn="ctr"/>
            <a:r>
              <a:rPr lang="en-GB" dirty="0">
                <a:latin typeface="Tahoma" charset="0"/>
                <a:ea typeface="ＭＳ Ｐゴシック" charset="0"/>
              </a:rPr>
              <a:t>0</a:t>
            </a:r>
            <a:endParaRPr lang="en-GB" dirty="0"/>
          </a:p>
        </p:txBody>
      </p:sp>
      <p:sp>
        <p:nvSpPr>
          <p:cNvPr id="55" name="Rectangle 54"/>
          <p:cNvSpPr/>
          <p:nvPr/>
        </p:nvSpPr>
        <p:spPr>
          <a:xfrm>
            <a:off x="5454263" y="5410342"/>
            <a:ext cx="614951" cy="369332"/>
          </a:xfrm>
          <a:prstGeom prst="rect">
            <a:avLst/>
          </a:prstGeom>
        </p:spPr>
        <p:txBody>
          <a:bodyPr wrap="square">
            <a:spAutoFit/>
          </a:bodyPr>
          <a:lstStyle/>
          <a:p>
            <a:pPr algn="ctr"/>
            <a:r>
              <a:rPr lang="en-GB" dirty="0">
                <a:latin typeface="Tahoma" charset="0"/>
                <a:ea typeface="ＭＳ Ｐゴシック" charset="0"/>
              </a:rPr>
              <a:t>1</a:t>
            </a:r>
            <a:endParaRPr lang="en-GB" dirty="0"/>
          </a:p>
        </p:txBody>
      </p:sp>
      <p:sp>
        <p:nvSpPr>
          <p:cNvPr id="56" name="Rectangle 55"/>
          <p:cNvSpPr/>
          <p:nvPr/>
        </p:nvSpPr>
        <p:spPr>
          <a:xfrm>
            <a:off x="3333008" y="3669082"/>
            <a:ext cx="614951" cy="369332"/>
          </a:xfrm>
          <a:prstGeom prst="rect">
            <a:avLst/>
          </a:prstGeom>
        </p:spPr>
        <p:txBody>
          <a:bodyPr wrap="square">
            <a:spAutoFit/>
          </a:bodyPr>
          <a:lstStyle/>
          <a:p>
            <a:pPr algn="ctr"/>
            <a:r>
              <a:rPr lang="en-GB" dirty="0">
                <a:latin typeface="Tahoma" charset="0"/>
                <a:ea typeface="ＭＳ Ｐゴシック" charset="0"/>
              </a:rPr>
              <a:t>1</a:t>
            </a:r>
            <a:endParaRPr lang="en-GB" dirty="0"/>
          </a:p>
        </p:txBody>
      </p:sp>
      <p:sp>
        <p:nvSpPr>
          <p:cNvPr id="57" name="Rectangle 56"/>
          <p:cNvSpPr/>
          <p:nvPr/>
        </p:nvSpPr>
        <p:spPr>
          <a:xfrm>
            <a:off x="5454263" y="3669082"/>
            <a:ext cx="614951" cy="369332"/>
          </a:xfrm>
          <a:prstGeom prst="rect">
            <a:avLst/>
          </a:prstGeom>
        </p:spPr>
        <p:txBody>
          <a:bodyPr wrap="square">
            <a:spAutoFit/>
          </a:bodyPr>
          <a:lstStyle/>
          <a:p>
            <a:pPr algn="ctr"/>
            <a:r>
              <a:rPr lang="en-GB" dirty="0">
                <a:latin typeface="Tahoma" charset="0"/>
                <a:ea typeface="ＭＳ Ｐゴシック" charset="0"/>
              </a:rPr>
              <a:t>0</a:t>
            </a:r>
            <a:endParaRPr lang="en-GB" dirty="0"/>
          </a:p>
        </p:txBody>
      </p:sp>
      <mc:AlternateContent xmlns:mc="http://schemas.openxmlformats.org/markup-compatibility/2006" xmlns:a14="http://schemas.microsoft.com/office/drawing/2010/main">
        <mc:Choice Requires="a14">
          <p:sp>
            <p:nvSpPr>
              <p:cNvPr id="4" name="Rectangle 3"/>
              <p:cNvSpPr/>
              <p:nvPr/>
            </p:nvSpPr>
            <p:spPr>
              <a:xfrm>
                <a:off x="3179716" y="1688005"/>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4" y="5530696"/>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4" y="5530696"/>
                <a:ext cx="589585" cy="492443"/>
              </a:xfrm>
              <a:prstGeom prst="rect">
                <a:avLst/>
              </a:prstGeom>
              <a:blipFill>
                <a:blip r:embed="rId5"/>
                <a:stretch>
                  <a:fillRect/>
                </a:stretch>
              </a:blipFill>
            </p:spPr>
            <p:txBody>
              <a:bodyPr/>
              <a:lstStyle/>
              <a:p>
                <a:r>
                  <a:rPr lang="en-GB">
                    <a:noFill/>
                  </a:rPr>
                  <a:t> </a:t>
                </a:r>
              </a:p>
            </p:txBody>
          </p:sp>
        </mc:Fallback>
      </mc:AlternateContent>
      <p:sp>
        <p:nvSpPr>
          <p:cNvPr id="14" name="Line 9"/>
          <p:cNvSpPr>
            <a:spLocks noChangeShapeType="1"/>
          </p:cNvSpPr>
          <p:nvPr/>
        </p:nvSpPr>
        <p:spPr bwMode="auto">
          <a:xfrm flipH="1" flipV="1">
            <a:off x="2843807" y="2180446"/>
            <a:ext cx="4751759" cy="4196635"/>
          </a:xfrm>
          <a:prstGeom prst="line">
            <a:avLst/>
          </a:prstGeom>
          <a:noFill/>
          <a:ln w="25400">
            <a:solidFill>
              <a:schemeClr val="accent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15" name="Line 9"/>
          <p:cNvSpPr>
            <a:spLocks noChangeShapeType="1"/>
          </p:cNvSpPr>
          <p:nvPr/>
        </p:nvSpPr>
        <p:spPr bwMode="auto">
          <a:xfrm flipH="1" flipV="1">
            <a:off x="2268836" y="3484498"/>
            <a:ext cx="3800377" cy="3373502"/>
          </a:xfrm>
          <a:prstGeom prst="line">
            <a:avLst/>
          </a:prstGeom>
          <a:noFill/>
          <a:ln w="25400">
            <a:solidFill>
              <a:schemeClr val="accent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ADD180-8920-451E-A1A4-80B2B3AF997A}"/>
                  </a:ext>
                </a:extLst>
              </p:cNvPr>
              <p:cNvSpPr txBox="1"/>
              <p:nvPr/>
            </p:nvSpPr>
            <p:spPr>
              <a:xfrm>
                <a:off x="5649921" y="4299587"/>
                <a:ext cx="281295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1</m:t>
                              </m:r>
                            </m:sub>
                          </m:sSub>
                          <m:r>
                            <a:rPr lang="en-GB" sz="2200" b="0" i="1" smtClean="0">
                              <a:latin typeface="Cambria Math" panose="02040503050406030204" pitchFamily="18" charset="0"/>
                            </a:rPr>
                            <m:t>𝑥</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i="1">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2</m:t>
                              </m:r>
                            </m:sub>
                          </m:sSub>
                          <m:r>
                            <a:rPr lang="en-GB" sz="2200" i="1">
                              <a:latin typeface="Cambria Math" panose="02040503050406030204" pitchFamily="18" charset="0"/>
                            </a:rPr>
                            <m:t>𝑥</m:t>
                          </m:r>
                        </m:e>
                        <m:sub>
                          <m:r>
                            <a:rPr lang="en-GB" sz="2200" b="0" i="1" smtClean="0">
                              <a:latin typeface="Cambria Math" panose="02040503050406030204" pitchFamily="18" charset="0"/>
                            </a:rPr>
                            <m:t>2</m:t>
                          </m:r>
                        </m:sub>
                      </m:sSub>
                      <m:r>
                        <a:rPr lang="en-GB" sz="2200" b="0" i="1" smtClean="0">
                          <a:latin typeface="Cambria Math" panose="02040503050406030204" pitchFamily="18" charset="0"/>
                        </a:rPr>
                        <m:t>+</m:t>
                      </m:r>
                      <m:sSub>
                        <m:sSubPr>
                          <m:ctrlPr>
                            <a:rPr lang="en-GB" sz="2200" b="0" i="1" smtClean="0">
                              <a:solidFill>
                                <a:srgbClr val="FF0000"/>
                              </a:solidFill>
                              <a:latin typeface="Cambria Math" panose="02040503050406030204" pitchFamily="18" charset="0"/>
                            </a:rPr>
                          </m:ctrlPr>
                        </m:sSubPr>
                        <m:e>
                          <m:r>
                            <a:rPr lang="en-AU" sz="2200" b="0" i="1" smtClean="0">
                              <a:solidFill>
                                <a:srgbClr val="FF0000"/>
                              </a:solidFill>
                              <a:latin typeface="Cambria Math" panose="02040503050406030204" pitchFamily="18" charset="0"/>
                            </a:rPr>
                            <m:t>𝑏</m:t>
                          </m:r>
                        </m:e>
                        <m:sub>
                          <m:r>
                            <a:rPr lang="en-AU" sz="2200" b="0" i="1" smtClean="0">
                              <a:solidFill>
                                <a:srgbClr val="FF0000"/>
                              </a:solidFill>
                              <a:latin typeface="Cambria Math" panose="02040503050406030204" pitchFamily="18" charset="0"/>
                            </a:rPr>
                            <m:t>1</m:t>
                          </m:r>
                        </m:sub>
                      </m:sSub>
                      <m:r>
                        <a:rPr lang="en-GB" sz="2200" b="0" i="1" smtClean="0">
                          <a:latin typeface="Cambria Math" panose="02040503050406030204" pitchFamily="18" charset="0"/>
                        </a:rPr>
                        <m:t>=0</m:t>
                      </m:r>
                    </m:oMath>
                  </m:oMathPara>
                </a14:m>
                <a:endParaRPr lang="en-GB" sz="2200" dirty="0"/>
              </a:p>
            </p:txBody>
          </p:sp>
        </mc:Choice>
        <mc:Fallback xmlns="">
          <p:sp>
            <p:nvSpPr>
              <p:cNvPr id="16" name="TextBox 15">
                <a:extLst>
                  <a:ext uri="{FF2B5EF4-FFF2-40B4-BE49-F238E27FC236}">
                    <a16:creationId xmlns:a16="http://schemas.microsoft.com/office/drawing/2014/main" id="{FAADD180-8920-451E-A1A4-80B2B3AF997A}"/>
                  </a:ext>
                </a:extLst>
              </p:cNvPr>
              <p:cNvSpPr txBox="1">
                <a:spLocks noRot="1" noChangeAspect="1" noMove="1" noResize="1" noEditPoints="1" noAdjustHandles="1" noChangeArrowheads="1" noChangeShapeType="1" noTextEdit="1"/>
              </p:cNvSpPr>
              <p:nvPr/>
            </p:nvSpPr>
            <p:spPr>
              <a:xfrm>
                <a:off x="5649921" y="4299587"/>
                <a:ext cx="2812950" cy="338554"/>
              </a:xfrm>
              <a:prstGeom prst="rect">
                <a:avLst/>
              </a:prstGeom>
              <a:blipFill>
                <a:blip r:embed="rId6"/>
                <a:stretch>
                  <a:fillRect r="-434" b="-1428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72EF2B-2A99-40CC-B51E-0A0E04893830}"/>
                  </a:ext>
                </a:extLst>
              </p:cNvPr>
              <p:cNvSpPr txBox="1"/>
              <p:nvPr/>
            </p:nvSpPr>
            <p:spPr>
              <a:xfrm>
                <a:off x="2860076" y="6321842"/>
                <a:ext cx="281057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3</m:t>
                              </m:r>
                            </m:sub>
                          </m:sSub>
                          <m:r>
                            <a:rPr lang="en-GB" sz="2200" b="0" i="1" smtClean="0">
                              <a:latin typeface="Cambria Math" panose="02040503050406030204" pitchFamily="18" charset="0"/>
                            </a:rPr>
                            <m:t>𝑥</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i="1">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4</m:t>
                              </m:r>
                            </m:sub>
                          </m:sSub>
                          <m:r>
                            <a:rPr lang="en-GB" sz="2200" i="1">
                              <a:latin typeface="Cambria Math" panose="02040503050406030204" pitchFamily="18" charset="0"/>
                            </a:rPr>
                            <m:t>𝑥</m:t>
                          </m:r>
                        </m:e>
                        <m:sub>
                          <m:r>
                            <a:rPr lang="en-GB" sz="2200" b="0" i="1" smtClean="0">
                              <a:latin typeface="Cambria Math" panose="02040503050406030204" pitchFamily="18" charset="0"/>
                            </a:rPr>
                            <m:t>2</m:t>
                          </m:r>
                        </m:sub>
                      </m:sSub>
                      <m:r>
                        <a:rPr lang="en-GB" sz="2200" b="0" i="1" smtClean="0">
                          <a:latin typeface="Cambria Math" panose="02040503050406030204" pitchFamily="18" charset="0"/>
                        </a:rPr>
                        <m:t>+</m:t>
                      </m:r>
                      <m:sSub>
                        <m:sSubPr>
                          <m:ctrlPr>
                            <a:rPr lang="en-GB" sz="2200" i="1">
                              <a:solidFill>
                                <a:srgbClr val="FF0000"/>
                              </a:solidFill>
                              <a:latin typeface="Cambria Math" panose="02040503050406030204" pitchFamily="18" charset="0"/>
                            </a:rPr>
                          </m:ctrlPr>
                        </m:sSubPr>
                        <m:e>
                          <m:r>
                            <a:rPr lang="en-AU" sz="2200" i="1">
                              <a:solidFill>
                                <a:srgbClr val="FF0000"/>
                              </a:solidFill>
                              <a:latin typeface="Cambria Math" panose="02040503050406030204" pitchFamily="18" charset="0"/>
                            </a:rPr>
                            <m:t>𝑏</m:t>
                          </m:r>
                        </m:e>
                        <m:sub>
                          <m:r>
                            <a:rPr lang="en-AU" sz="2200" b="0" i="1" smtClean="0">
                              <a:solidFill>
                                <a:srgbClr val="FF0000"/>
                              </a:solidFill>
                              <a:latin typeface="Cambria Math" panose="02040503050406030204" pitchFamily="18" charset="0"/>
                            </a:rPr>
                            <m:t>2</m:t>
                          </m:r>
                        </m:sub>
                      </m:sSub>
                      <m:r>
                        <a:rPr lang="en-GB" sz="2200" b="0" i="1" smtClean="0">
                          <a:latin typeface="Cambria Math" panose="02040503050406030204" pitchFamily="18" charset="0"/>
                        </a:rPr>
                        <m:t>=0</m:t>
                      </m:r>
                    </m:oMath>
                  </m:oMathPara>
                </a14:m>
                <a:endParaRPr lang="en-GB" sz="2200" dirty="0"/>
              </a:p>
            </p:txBody>
          </p:sp>
        </mc:Choice>
        <mc:Fallback xmlns="">
          <p:sp>
            <p:nvSpPr>
              <p:cNvPr id="17" name="TextBox 16">
                <a:extLst>
                  <a:ext uri="{FF2B5EF4-FFF2-40B4-BE49-F238E27FC236}">
                    <a16:creationId xmlns:a16="http://schemas.microsoft.com/office/drawing/2014/main" id="{AD72EF2B-2A99-40CC-B51E-0A0E04893830}"/>
                  </a:ext>
                </a:extLst>
              </p:cNvPr>
              <p:cNvSpPr txBox="1">
                <a:spLocks noRot="1" noChangeAspect="1" noMove="1" noResize="1" noEditPoints="1" noAdjustHandles="1" noChangeArrowheads="1" noChangeShapeType="1" noTextEdit="1"/>
              </p:cNvSpPr>
              <p:nvPr/>
            </p:nvSpPr>
            <p:spPr>
              <a:xfrm>
                <a:off x="2860076" y="6321842"/>
                <a:ext cx="2810577" cy="338554"/>
              </a:xfrm>
              <a:prstGeom prst="rect">
                <a:avLst/>
              </a:prstGeom>
              <a:blipFill>
                <a:blip r:embed="rId7"/>
                <a:stretch>
                  <a:fillRect r="-434" b="-14286"/>
                </a:stretch>
              </a:blipFill>
            </p:spPr>
            <p:txBody>
              <a:bodyPr/>
              <a:lstStyle/>
              <a:p>
                <a:r>
                  <a:rPr lang="en-AU">
                    <a:noFill/>
                  </a:rPr>
                  <a:t> </a:t>
                </a:r>
              </a:p>
            </p:txBody>
          </p:sp>
        </mc:Fallback>
      </mc:AlternateContent>
      <p:sp>
        <p:nvSpPr>
          <p:cNvPr id="18" name="Rectangle 17">
            <a:extLst>
              <a:ext uri="{FF2B5EF4-FFF2-40B4-BE49-F238E27FC236}">
                <a16:creationId xmlns:a16="http://schemas.microsoft.com/office/drawing/2014/main" id="{17213D4F-222B-4A56-BCA3-2CE9BB960DF2}"/>
              </a:ext>
            </a:extLst>
          </p:cNvPr>
          <p:cNvSpPr/>
          <p:nvPr/>
        </p:nvSpPr>
        <p:spPr>
          <a:xfrm rot="18703130">
            <a:off x="4077651" y="1648425"/>
            <a:ext cx="1229627" cy="6154089"/>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7B5E2AE6-D8FA-E4B8-B1E1-2A1CA5643BB4}"/>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19</a:t>
            </a:fld>
            <a:endParaRPr lang="en-GB" sz="2400" dirty="0"/>
          </a:p>
        </p:txBody>
      </p:sp>
    </p:spTree>
    <p:extLst>
      <p:ext uri="{BB962C8B-B14F-4D97-AF65-F5344CB8AC3E}">
        <p14:creationId xmlns:p14="http://schemas.microsoft.com/office/powerpoint/2010/main" val="128355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ircle(in)">
                                      <p:cBhvr>
                                        <p:cTn id="1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800" y="1905002"/>
            <a:ext cx="7124700" cy="4836366"/>
          </a:xfrm>
        </p:spPr>
        <p:txBody>
          <a:bodyPr>
            <a:normAutofit fontScale="92500" lnSpcReduction="10000"/>
          </a:bodyPr>
          <a:lstStyle/>
          <a:p>
            <a:pPr eaLnBrk="1" hangingPunct="1">
              <a:lnSpc>
                <a:spcPct val="90000"/>
              </a:lnSpc>
            </a:pPr>
            <a:r>
              <a:rPr lang="en-US" dirty="0">
                <a:solidFill>
                  <a:schemeClr val="bg1">
                    <a:lumMod val="75000"/>
                  </a:schemeClr>
                </a:solidFill>
              </a:rPr>
              <a:t>Decision Surface</a:t>
            </a:r>
          </a:p>
          <a:p>
            <a:pPr eaLnBrk="1" hangingPunct="1">
              <a:lnSpc>
                <a:spcPct val="90000"/>
              </a:lnSpc>
            </a:pPr>
            <a:r>
              <a:rPr lang="en-US" dirty="0">
                <a:solidFill>
                  <a:schemeClr val="bg1">
                    <a:lumMod val="75000"/>
                  </a:schemeClr>
                </a:solidFill>
              </a:rPr>
              <a:t>Perceptron</a:t>
            </a:r>
          </a:p>
          <a:p>
            <a:pPr lvl="1">
              <a:lnSpc>
                <a:spcPct val="90000"/>
              </a:lnSpc>
            </a:pPr>
            <a:r>
              <a:rPr lang="en-US" sz="2400" dirty="0">
                <a:solidFill>
                  <a:schemeClr val="bg1">
                    <a:lumMod val="75000"/>
                  </a:schemeClr>
                </a:solidFill>
              </a:rPr>
              <a:t>Binary classification</a:t>
            </a:r>
          </a:p>
          <a:p>
            <a:pPr eaLnBrk="1" hangingPunct="1">
              <a:lnSpc>
                <a:spcPct val="90000"/>
              </a:lnSpc>
            </a:pPr>
            <a:r>
              <a:rPr lang="en-US" dirty="0">
                <a:solidFill>
                  <a:schemeClr val="bg1">
                    <a:lumMod val="75000"/>
                  </a:schemeClr>
                </a:solidFill>
              </a:rPr>
              <a:t>Discrete vs Continuous Perceptron</a:t>
            </a:r>
          </a:p>
          <a:p>
            <a:pPr eaLnBrk="1" hangingPunct="1">
              <a:lnSpc>
                <a:spcPct val="90000"/>
              </a:lnSpc>
            </a:pPr>
            <a:r>
              <a:rPr lang="en-US" dirty="0">
                <a:solidFill>
                  <a:schemeClr val="bg1">
                    <a:lumMod val="75000"/>
                  </a:schemeClr>
                </a:solidFill>
              </a:rPr>
              <a:t>Multi-class classification </a:t>
            </a:r>
          </a:p>
          <a:p>
            <a:pPr lvl="1">
              <a:lnSpc>
                <a:spcPct val="90000"/>
              </a:lnSpc>
            </a:pPr>
            <a:r>
              <a:rPr lang="en-US" sz="2400" dirty="0" err="1">
                <a:solidFill>
                  <a:schemeClr val="bg1">
                    <a:lumMod val="75000"/>
                  </a:schemeClr>
                </a:solidFill>
              </a:rPr>
              <a:t>Softmax</a:t>
            </a:r>
            <a:r>
              <a:rPr lang="en-US" sz="2400" dirty="0">
                <a:solidFill>
                  <a:schemeClr val="bg1">
                    <a:lumMod val="75000"/>
                  </a:schemeClr>
                </a:solidFill>
              </a:rPr>
              <a:t> function</a:t>
            </a:r>
          </a:p>
          <a:p>
            <a:pPr eaLnBrk="1" hangingPunct="1">
              <a:lnSpc>
                <a:spcPct val="90000"/>
              </a:lnSpc>
            </a:pPr>
            <a:r>
              <a:rPr lang="en-US" dirty="0"/>
              <a:t>Error/Loss functions </a:t>
            </a:r>
            <a:endParaRPr lang="en-US" sz="2400" dirty="0"/>
          </a:p>
          <a:p>
            <a:pPr lvl="1">
              <a:lnSpc>
                <a:spcPct val="90000"/>
              </a:lnSpc>
            </a:pPr>
            <a:r>
              <a:rPr lang="en-US" sz="2400" dirty="0">
                <a:solidFill>
                  <a:schemeClr val="bg1">
                    <a:lumMod val="65000"/>
                  </a:schemeClr>
                </a:solidFill>
              </a:rPr>
              <a:t>Mean Square Error (MSE)</a:t>
            </a:r>
          </a:p>
          <a:p>
            <a:pPr lvl="1">
              <a:lnSpc>
                <a:spcPct val="90000"/>
              </a:lnSpc>
            </a:pPr>
            <a:r>
              <a:rPr lang="en-US" sz="2400" dirty="0">
                <a:solidFill>
                  <a:schemeClr val="bg1">
                    <a:lumMod val="65000"/>
                  </a:schemeClr>
                </a:solidFill>
              </a:rPr>
              <a:t>Maximum Likelihood (ML)</a:t>
            </a:r>
          </a:p>
          <a:p>
            <a:pPr lvl="1">
              <a:lnSpc>
                <a:spcPct val="90000"/>
              </a:lnSpc>
            </a:pPr>
            <a:r>
              <a:rPr lang="en-US" sz="2400" dirty="0"/>
              <a:t>Cross-Entropy (CE)</a:t>
            </a:r>
          </a:p>
          <a:p>
            <a:pPr>
              <a:lnSpc>
                <a:spcPct val="90000"/>
              </a:lnSpc>
            </a:pPr>
            <a:r>
              <a:rPr lang="en-US" dirty="0"/>
              <a:t>Multi Layer Perceptron (MLP)</a:t>
            </a:r>
          </a:p>
          <a:p>
            <a:pPr>
              <a:lnSpc>
                <a:spcPct val="90000"/>
              </a:lnSpc>
            </a:pPr>
            <a:endParaRPr lang="en-US" dirty="0"/>
          </a:p>
          <a:p>
            <a:pPr lvl="1" eaLnBrk="1" hangingPunct="1">
              <a:lnSpc>
                <a:spcPct val="90000"/>
              </a:lnSpc>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2054686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(Example 2)</a:t>
            </a:r>
          </a:p>
        </p:txBody>
      </p:sp>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 name="Rectangle 1"/>
          <p:cNvSpPr/>
          <p:nvPr/>
        </p:nvSpPr>
        <p:spPr>
          <a:xfrm>
            <a:off x="6017920" y="33730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5" name="Rectangle 54"/>
          <p:cNvSpPr/>
          <p:nvPr/>
        </p:nvSpPr>
        <p:spPr>
          <a:xfrm>
            <a:off x="4393768" y="395820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6" name="Rectangle 55"/>
          <p:cNvSpPr/>
          <p:nvPr/>
        </p:nvSpPr>
        <p:spPr>
          <a:xfrm>
            <a:off x="3333008" y="36690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7" name="Rectangle 56"/>
          <p:cNvSpPr/>
          <p:nvPr/>
        </p:nvSpPr>
        <p:spPr>
          <a:xfrm>
            <a:off x="6414732" y="3982616"/>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179716" y="1688005"/>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4" y="5530696"/>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4" y="5530696"/>
                <a:ext cx="589585" cy="492443"/>
              </a:xfrm>
              <a:prstGeom prst="rect">
                <a:avLst/>
              </a:prstGeom>
              <a:blipFill>
                <a:blip r:embed="rId5"/>
                <a:stretch>
                  <a:fillRect/>
                </a:stretch>
              </a:blipFill>
            </p:spPr>
            <p:txBody>
              <a:bodyPr/>
              <a:lstStyle/>
              <a:p>
                <a:r>
                  <a:rPr lang="en-GB">
                    <a:noFill/>
                  </a:rPr>
                  <a:t> </a:t>
                </a:r>
              </a:p>
            </p:txBody>
          </p:sp>
        </mc:Fallback>
      </mc:AlternateContent>
      <p:sp>
        <p:nvSpPr>
          <p:cNvPr id="18" name="Rectangle 17"/>
          <p:cNvSpPr/>
          <p:nvPr/>
        </p:nvSpPr>
        <p:spPr>
          <a:xfrm>
            <a:off x="6170320" y="35254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19" name="Rectangle 18"/>
          <p:cNvSpPr/>
          <p:nvPr/>
        </p:nvSpPr>
        <p:spPr>
          <a:xfrm>
            <a:off x="6562796" y="301903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0" name="Rectangle 19"/>
          <p:cNvSpPr/>
          <p:nvPr/>
        </p:nvSpPr>
        <p:spPr>
          <a:xfrm>
            <a:off x="5841322" y="387918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2" name="Rectangle 21"/>
          <p:cNvSpPr/>
          <p:nvPr/>
        </p:nvSpPr>
        <p:spPr>
          <a:xfrm>
            <a:off x="6627520" y="39826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3" name="Rectangle 22"/>
          <p:cNvSpPr/>
          <p:nvPr/>
        </p:nvSpPr>
        <p:spPr>
          <a:xfrm>
            <a:off x="6869172" y="3806138"/>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4" name="Rectangle 23"/>
          <p:cNvSpPr/>
          <p:nvPr/>
        </p:nvSpPr>
        <p:spPr>
          <a:xfrm>
            <a:off x="6932320" y="42874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5" name="Rectangle 24"/>
          <p:cNvSpPr/>
          <p:nvPr/>
        </p:nvSpPr>
        <p:spPr>
          <a:xfrm>
            <a:off x="6070512" y="430063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6" name="Rectangle 25"/>
          <p:cNvSpPr/>
          <p:nvPr/>
        </p:nvSpPr>
        <p:spPr>
          <a:xfrm>
            <a:off x="5896213" y="2910505"/>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7" name="Rectangle 26"/>
          <p:cNvSpPr/>
          <p:nvPr/>
        </p:nvSpPr>
        <p:spPr>
          <a:xfrm>
            <a:off x="6904917" y="340469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8" name="Rectangle 27"/>
          <p:cNvSpPr/>
          <p:nvPr/>
        </p:nvSpPr>
        <p:spPr>
          <a:xfrm>
            <a:off x="5289611" y="315516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9" name="Rectangle 28"/>
          <p:cNvSpPr/>
          <p:nvPr/>
        </p:nvSpPr>
        <p:spPr>
          <a:xfrm>
            <a:off x="3802811" y="396982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0" name="Rectangle 29"/>
          <p:cNvSpPr/>
          <p:nvPr/>
        </p:nvSpPr>
        <p:spPr>
          <a:xfrm>
            <a:off x="3485408" y="3821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1" name="Rectangle 30"/>
          <p:cNvSpPr/>
          <p:nvPr/>
        </p:nvSpPr>
        <p:spPr>
          <a:xfrm>
            <a:off x="3907589" y="2817264"/>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2" name="Rectangle 31"/>
          <p:cNvSpPr/>
          <p:nvPr/>
        </p:nvSpPr>
        <p:spPr>
          <a:xfrm>
            <a:off x="4060222" y="357774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5" name="Rectangle 34"/>
          <p:cNvSpPr/>
          <p:nvPr/>
        </p:nvSpPr>
        <p:spPr>
          <a:xfrm>
            <a:off x="4284565" y="330478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6" name="Rectangle 35"/>
          <p:cNvSpPr/>
          <p:nvPr/>
        </p:nvSpPr>
        <p:spPr>
          <a:xfrm>
            <a:off x="3508511" y="33193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7" name="Rectangle 36"/>
          <p:cNvSpPr/>
          <p:nvPr/>
        </p:nvSpPr>
        <p:spPr>
          <a:xfrm>
            <a:off x="4247408" y="4583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8" name="Rectangle 37"/>
          <p:cNvSpPr/>
          <p:nvPr/>
        </p:nvSpPr>
        <p:spPr>
          <a:xfrm>
            <a:off x="4399808" y="47358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9" name="Rectangle 38"/>
          <p:cNvSpPr/>
          <p:nvPr/>
        </p:nvSpPr>
        <p:spPr>
          <a:xfrm>
            <a:off x="6966803" y="503700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0" name="Rectangle 39"/>
          <p:cNvSpPr/>
          <p:nvPr/>
        </p:nvSpPr>
        <p:spPr>
          <a:xfrm>
            <a:off x="4851657" y="27117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1" name="Rectangle 40"/>
          <p:cNvSpPr/>
          <p:nvPr/>
        </p:nvSpPr>
        <p:spPr>
          <a:xfrm>
            <a:off x="5404831" y="520475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2" name="Rectangle 41"/>
          <p:cNvSpPr/>
          <p:nvPr/>
        </p:nvSpPr>
        <p:spPr>
          <a:xfrm>
            <a:off x="5009408" y="5345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3" name="Rectangle 42"/>
          <p:cNvSpPr/>
          <p:nvPr/>
        </p:nvSpPr>
        <p:spPr>
          <a:xfrm>
            <a:off x="3577329" y="4618006"/>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4" name="Rectangle 43"/>
          <p:cNvSpPr/>
          <p:nvPr/>
        </p:nvSpPr>
        <p:spPr>
          <a:xfrm>
            <a:off x="5277415" y="466216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5" name="Rectangle 44"/>
          <p:cNvSpPr/>
          <p:nvPr/>
        </p:nvSpPr>
        <p:spPr>
          <a:xfrm>
            <a:off x="3757824" y="512941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6" name="Rectangle 45"/>
          <p:cNvSpPr/>
          <p:nvPr/>
        </p:nvSpPr>
        <p:spPr>
          <a:xfrm>
            <a:off x="6571486" y="468689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7" name="Rectangle 46"/>
          <p:cNvSpPr/>
          <p:nvPr/>
        </p:nvSpPr>
        <p:spPr>
          <a:xfrm>
            <a:off x="4941107" y="3817428"/>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8" name="Rectangle 47"/>
          <p:cNvSpPr/>
          <p:nvPr/>
        </p:nvSpPr>
        <p:spPr>
          <a:xfrm>
            <a:off x="6012292" y="489285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9" name="Rectangle 48"/>
          <p:cNvSpPr/>
          <p:nvPr/>
        </p:nvSpPr>
        <p:spPr>
          <a:xfrm>
            <a:off x="4786039" y="438861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0" name="Rectangle 49"/>
          <p:cNvSpPr/>
          <p:nvPr/>
        </p:nvSpPr>
        <p:spPr>
          <a:xfrm>
            <a:off x="5471809" y="417833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1" name="Rectangle 50"/>
          <p:cNvSpPr/>
          <p:nvPr/>
        </p:nvSpPr>
        <p:spPr>
          <a:xfrm>
            <a:off x="5238102" y="3738634"/>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2" name="Slide Number Placeholder 3">
            <a:extLst>
              <a:ext uri="{FF2B5EF4-FFF2-40B4-BE49-F238E27FC236}">
                <a16:creationId xmlns:a16="http://schemas.microsoft.com/office/drawing/2014/main" id="{496C5D5B-1377-258D-D48D-D70C5FB2F69E}"/>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20</a:t>
            </a:fld>
            <a:endParaRPr lang="en-GB" sz="2400" dirty="0"/>
          </a:p>
        </p:txBody>
      </p:sp>
    </p:spTree>
    <p:extLst>
      <p:ext uri="{BB962C8B-B14F-4D97-AF65-F5344CB8AC3E}">
        <p14:creationId xmlns:p14="http://schemas.microsoft.com/office/powerpoint/2010/main" val="997951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(Example 2 – First Neuron)</a:t>
            </a:r>
          </a:p>
        </p:txBody>
      </p:sp>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 name="Rectangle 1"/>
          <p:cNvSpPr/>
          <p:nvPr/>
        </p:nvSpPr>
        <p:spPr>
          <a:xfrm>
            <a:off x="6017920" y="33730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5" name="Rectangle 54"/>
          <p:cNvSpPr/>
          <p:nvPr/>
        </p:nvSpPr>
        <p:spPr>
          <a:xfrm>
            <a:off x="4393768" y="395820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6" name="Rectangle 55"/>
          <p:cNvSpPr/>
          <p:nvPr/>
        </p:nvSpPr>
        <p:spPr>
          <a:xfrm>
            <a:off x="3333008" y="36690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7" name="Rectangle 56"/>
          <p:cNvSpPr/>
          <p:nvPr/>
        </p:nvSpPr>
        <p:spPr>
          <a:xfrm>
            <a:off x="6414732" y="3982616"/>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179716" y="1688005"/>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4" y="5530696"/>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4" y="5530696"/>
                <a:ext cx="589585" cy="492443"/>
              </a:xfrm>
              <a:prstGeom prst="rect">
                <a:avLst/>
              </a:prstGeom>
              <a:blipFill>
                <a:blip r:embed="rId5"/>
                <a:stretch>
                  <a:fillRect/>
                </a:stretch>
              </a:blipFill>
            </p:spPr>
            <p:txBody>
              <a:bodyPr/>
              <a:lstStyle/>
              <a:p>
                <a:r>
                  <a:rPr lang="en-GB">
                    <a:noFill/>
                  </a:rPr>
                  <a:t> </a:t>
                </a:r>
              </a:p>
            </p:txBody>
          </p:sp>
        </mc:Fallback>
      </mc:AlternateContent>
      <p:sp>
        <p:nvSpPr>
          <p:cNvPr id="14" name="Line 9"/>
          <p:cNvSpPr>
            <a:spLocks noChangeShapeType="1"/>
          </p:cNvSpPr>
          <p:nvPr/>
        </p:nvSpPr>
        <p:spPr bwMode="auto">
          <a:xfrm>
            <a:off x="2843808" y="4325521"/>
            <a:ext cx="5400600" cy="347051"/>
          </a:xfrm>
          <a:prstGeom prst="line">
            <a:avLst/>
          </a:prstGeom>
          <a:noFill/>
          <a:ln w="25400">
            <a:solidFill>
              <a:schemeClr val="tx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ADD180-8920-451E-A1A4-80B2B3AF997A}"/>
                  </a:ext>
                </a:extLst>
              </p:cNvPr>
              <p:cNvSpPr txBox="1"/>
              <p:nvPr/>
            </p:nvSpPr>
            <p:spPr>
              <a:xfrm>
                <a:off x="514616" y="3965605"/>
                <a:ext cx="272651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GB" sz="2200" i="1">
                                  <a:solidFill>
                                    <a:srgbClr val="FF0000"/>
                                  </a:solidFill>
                                  <a:latin typeface="Cambria Math" panose="02040503050406030204" pitchFamily="18" charset="0"/>
                                </a:rPr>
                                <m:t>1</m:t>
                              </m:r>
                            </m:sub>
                          </m:sSub>
                          <m:r>
                            <a:rPr lang="en-GB" sz="2200" b="0" i="1" smtClean="0">
                              <a:latin typeface="Cambria Math" panose="02040503050406030204" pitchFamily="18" charset="0"/>
                            </a:rPr>
                            <m:t>𝑥</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i="1">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GB" sz="2200" b="0" i="1" smtClean="0">
                                  <a:solidFill>
                                    <a:srgbClr val="FF0000"/>
                                  </a:solidFill>
                                  <a:latin typeface="Cambria Math" panose="02040503050406030204" pitchFamily="18" charset="0"/>
                                </a:rPr>
                                <m:t>2</m:t>
                              </m:r>
                            </m:sub>
                          </m:sSub>
                          <m:r>
                            <a:rPr lang="en-GB" sz="2200" i="1">
                              <a:latin typeface="Cambria Math" panose="02040503050406030204" pitchFamily="18" charset="0"/>
                            </a:rPr>
                            <m:t>𝑥</m:t>
                          </m:r>
                        </m:e>
                        <m:sub>
                          <m:r>
                            <a:rPr lang="en-GB" sz="2200" b="0" i="1" smtClean="0">
                              <a:latin typeface="Cambria Math" panose="02040503050406030204" pitchFamily="18" charset="0"/>
                            </a:rPr>
                            <m:t>2</m:t>
                          </m:r>
                        </m:sub>
                      </m:sSub>
                      <m:r>
                        <a:rPr lang="en-GB" sz="2200" b="0" i="1" smtClean="0">
                          <a:latin typeface="Cambria Math" panose="02040503050406030204" pitchFamily="18" charset="0"/>
                        </a:rPr>
                        <m:t>+</m:t>
                      </m:r>
                      <m:sSub>
                        <m:sSubPr>
                          <m:ctrlPr>
                            <a:rPr lang="en-GB" sz="2200" b="0" i="1" smtClean="0">
                              <a:solidFill>
                                <a:srgbClr val="FF0000"/>
                              </a:solidFill>
                              <a:latin typeface="Cambria Math" panose="02040503050406030204" pitchFamily="18" charset="0"/>
                            </a:rPr>
                          </m:ctrlPr>
                        </m:sSubPr>
                        <m:e>
                          <m:r>
                            <a:rPr lang="en-AU" sz="2200" b="0" i="1" smtClean="0">
                              <a:solidFill>
                                <a:srgbClr val="FF0000"/>
                              </a:solidFill>
                              <a:latin typeface="Cambria Math" panose="02040503050406030204" pitchFamily="18" charset="0"/>
                            </a:rPr>
                            <m:t>𝑏</m:t>
                          </m:r>
                        </m:e>
                        <m:sub>
                          <m:r>
                            <a:rPr lang="en-AU" sz="2200" b="0" i="1" smtClean="0">
                              <a:solidFill>
                                <a:srgbClr val="FF0000"/>
                              </a:solidFill>
                              <a:latin typeface="Cambria Math" panose="02040503050406030204" pitchFamily="18" charset="0"/>
                            </a:rPr>
                            <m:t>1</m:t>
                          </m:r>
                        </m:sub>
                      </m:sSub>
                      <m:r>
                        <a:rPr lang="en-GB" sz="2200" b="0" i="1" smtClean="0">
                          <a:latin typeface="Cambria Math" panose="02040503050406030204" pitchFamily="18" charset="0"/>
                        </a:rPr>
                        <m:t>=0</m:t>
                      </m:r>
                    </m:oMath>
                  </m:oMathPara>
                </a14:m>
                <a:endParaRPr lang="en-GB" sz="2200" dirty="0"/>
              </a:p>
            </p:txBody>
          </p:sp>
        </mc:Choice>
        <mc:Fallback xmlns="">
          <p:sp>
            <p:nvSpPr>
              <p:cNvPr id="16" name="TextBox 15">
                <a:extLst>
                  <a:ext uri="{FF2B5EF4-FFF2-40B4-BE49-F238E27FC236}">
                    <a16:creationId xmlns:a16="http://schemas.microsoft.com/office/drawing/2014/main" id="{FAADD180-8920-451E-A1A4-80B2B3AF997A}"/>
                  </a:ext>
                </a:extLst>
              </p:cNvPr>
              <p:cNvSpPr txBox="1">
                <a:spLocks noRot="1" noChangeAspect="1" noMove="1" noResize="1" noEditPoints="1" noAdjustHandles="1" noChangeArrowheads="1" noChangeShapeType="1" noTextEdit="1"/>
              </p:cNvSpPr>
              <p:nvPr/>
            </p:nvSpPr>
            <p:spPr>
              <a:xfrm>
                <a:off x="514616" y="3965605"/>
                <a:ext cx="2726516" cy="338554"/>
              </a:xfrm>
              <a:prstGeom prst="rect">
                <a:avLst/>
              </a:prstGeom>
              <a:blipFill>
                <a:blip r:embed="rId6"/>
                <a:stretch>
                  <a:fillRect l="-893" r="-1786" b="-14545"/>
                </a:stretch>
              </a:blipFill>
            </p:spPr>
            <p:txBody>
              <a:bodyPr/>
              <a:lstStyle/>
              <a:p>
                <a:r>
                  <a:rPr lang="en-GB">
                    <a:noFill/>
                  </a:rPr>
                  <a:t> </a:t>
                </a:r>
              </a:p>
            </p:txBody>
          </p:sp>
        </mc:Fallback>
      </mc:AlternateContent>
      <p:sp>
        <p:nvSpPr>
          <p:cNvPr id="18" name="Rectangle 17"/>
          <p:cNvSpPr/>
          <p:nvPr/>
        </p:nvSpPr>
        <p:spPr>
          <a:xfrm>
            <a:off x="6170320" y="35254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19" name="Rectangle 18"/>
          <p:cNvSpPr/>
          <p:nvPr/>
        </p:nvSpPr>
        <p:spPr>
          <a:xfrm>
            <a:off x="6562796" y="301903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0" name="Rectangle 19"/>
          <p:cNvSpPr/>
          <p:nvPr/>
        </p:nvSpPr>
        <p:spPr>
          <a:xfrm>
            <a:off x="5841322" y="387918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2" name="Rectangle 21"/>
          <p:cNvSpPr/>
          <p:nvPr/>
        </p:nvSpPr>
        <p:spPr>
          <a:xfrm>
            <a:off x="6627520" y="39826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3" name="Rectangle 22"/>
          <p:cNvSpPr/>
          <p:nvPr/>
        </p:nvSpPr>
        <p:spPr>
          <a:xfrm>
            <a:off x="6869172" y="3806138"/>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4" name="Rectangle 23"/>
          <p:cNvSpPr/>
          <p:nvPr/>
        </p:nvSpPr>
        <p:spPr>
          <a:xfrm>
            <a:off x="6932320" y="42874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5" name="Rectangle 24"/>
          <p:cNvSpPr/>
          <p:nvPr/>
        </p:nvSpPr>
        <p:spPr>
          <a:xfrm>
            <a:off x="6070512" y="430063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6" name="Rectangle 25"/>
          <p:cNvSpPr/>
          <p:nvPr/>
        </p:nvSpPr>
        <p:spPr>
          <a:xfrm>
            <a:off x="5896213" y="2910505"/>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7" name="Rectangle 26"/>
          <p:cNvSpPr/>
          <p:nvPr/>
        </p:nvSpPr>
        <p:spPr>
          <a:xfrm>
            <a:off x="6904917" y="340469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8" name="Rectangle 27"/>
          <p:cNvSpPr/>
          <p:nvPr/>
        </p:nvSpPr>
        <p:spPr>
          <a:xfrm>
            <a:off x="5289611" y="315516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9" name="Rectangle 28"/>
          <p:cNvSpPr/>
          <p:nvPr/>
        </p:nvSpPr>
        <p:spPr>
          <a:xfrm>
            <a:off x="3802811" y="396982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0" name="Rectangle 29"/>
          <p:cNvSpPr/>
          <p:nvPr/>
        </p:nvSpPr>
        <p:spPr>
          <a:xfrm>
            <a:off x="3485408" y="3821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1" name="Rectangle 30"/>
          <p:cNvSpPr/>
          <p:nvPr/>
        </p:nvSpPr>
        <p:spPr>
          <a:xfrm>
            <a:off x="3907589" y="2817264"/>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2" name="Rectangle 31"/>
          <p:cNvSpPr/>
          <p:nvPr/>
        </p:nvSpPr>
        <p:spPr>
          <a:xfrm>
            <a:off x="4060222" y="357774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5" name="Rectangle 34"/>
          <p:cNvSpPr/>
          <p:nvPr/>
        </p:nvSpPr>
        <p:spPr>
          <a:xfrm>
            <a:off x="4284565" y="330478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6" name="Rectangle 35"/>
          <p:cNvSpPr/>
          <p:nvPr/>
        </p:nvSpPr>
        <p:spPr>
          <a:xfrm>
            <a:off x="3508511" y="33193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7" name="Rectangle 36"/>
          <p:cNvSpPr/>
          <p:nvPr/>
        </p:nvSpPr>
        <p:spPr>
          <a:xfrm>
            <a:off x="4247408" y="4583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8" name="Rectangle 37"/>
          <p:cNvSpPr/>
          <p:nvPr/>
        </p:nvSpPr>
        <p:spPr>
          <a:xfrm>
            <a:off x="4399808" y="47358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9" name="Rectangle 38"/>
          <p:cNvSpPr/>
          <p:nvPr/>
        </p:nvSpPr>
        <p:spPr>
          <a:xfrm>
            <a:off x="6966803" y="503700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0" name="Rectangle 39"/>
          <p:cNvSpPr/>
          <p:nvPr/>
        </p:nvSpPr>
        <p:spPr>
          <a:xfrm>
            <a:off x="4851657" y="27117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1" name="Rectangle 40"/>
          <p:cNvSpPr/>
          <p:nvPr/>
        </p:nvSpPr>
        <p:spPr>
          <a:xfrm>
            <a:off x="5404831" y="520475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2" name="Rectangle 41"/>
          <p:cNvSpPr/>
          <p:nvPr/>
        </p:nvSpPr>
        <p:spPr>
          <a:xfrm>
            <a:off x="5009408" y="5345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3" name="Rectangle 42"/>
          <p:cNvSpPr/>
          <p:nvPr/>
        </p:nvSpPr>
        <p:spPr>
          <a:xfrm>
            <a:off x="3577329" y="4618006"/>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4" name="Rectangle 43"/>
          <p:cNvSpPr/>
          <p:nvPr/>
        </p:nvSpPr>
        <p:spPr>
          <a:xfrm>
            <a:off x="5277415" y="466216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5" name="Rectangle 44"/>
          <p:cNvSpPr/>
          <p:nvPr/>
        </p:nvSpPr>
        <p:spPr>
          <a:xfrm>
            <a:off x="3757824" y="512941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6" name="Rectangle 45"/>
          <p:cNvSpPr/>
          <p:nvPr/>
        </p:nvSpPr>
        <p:spPr>
          <a:xfrm>
            <a:off x="6571486" y="468689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7" name="Rectangle 46"/>
          <p:cNvSpPr/>
          <p:nvPr/>
        </p:nvSpPr>
        <p:spPr>
          <a:xfrm>
            <a:off x="4941107" y="3817428"/>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8" name="Rectangle 47"/>
          <p:cNvSpPr/>
          <p:nvPr/>
        </p:nvSpPr>
        <p:spPr>
          <a:xfrm>
            <a:off x="6012292" y="489285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9" name="Rectangle 48"/>
          <p:cNvSpPr/>
          <p:nvPr/>
        </p:nvSpPr>
        <p:spPr>
          <a:xfrm>
            <a:off x="4786039" y="438861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0" name="Rectangle 49"/>
          <p:cNvSpPr/>
          <p:nvPr/>
        </p:nvSpPr>
        <p:spPr>
          <a:xfrm>
            <a:off x="5471809" y="417833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1" name="Rectangle 50"/>
          <p:cNvSpPr/>
          <p:nvPr/>
        </p:nvSpPr>
        <p:spPr>
          <a:xfrm>
            <a:off x="5238102" y="3738634"/>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2" name="Rectangle 51"/>
          <p:cNvSpPr/>
          <p:nvPr/>
        </p:nvSpPr>
        <p:spPr>
          <a:xfrm rot="16419090">
            <a:off x="4726882" y="2305243"/>
            <a:ext cx="1730834" cy="6119252"/>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rot="16419090">
            <a:off x="4845730" y="568744"/>
            <a:ext cx="1730834" cy="6119252"/>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Slide Number Placeholder 3">
            <a:extLst>
              <a:ext uri="{FF2B5EF4-FFF2-40B4-BE49-F238E27FC236}">
                <a16:creationId xmlns:a16="http://schemas.microsoft.com/office/drawing/2014/main" id="{B31C23DA-3B03-FB84-B233-29276CFE290B}"/>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21</a:t>
            </a:fld>
            <a:endParaRPr lang="en-GB" sz="2400" dirty="0"/>
          </a:p>
        </p:txBody>
      </p:sp>
    </p:spTree>
    <p:extLst>
      <p:ext uri="{BB962C8B-B14F-4D97-AF65-F5344CB8AC3E}">
        <p14:creationId xmlns:p14="http://schemas.microsoft.com/office/powerpoint/2010/main" val="25055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circle(in)">
                                      <p:cBhvr>
                                        <p:cTn id="15" dur="20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circle(in)">
                                      <p:cBhvr>
                                        <p:cTn id="20" dur="2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52" grpId="0" animBg="1"/>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(Example 2 - – Second Neuron)</a:t>
            </a:r>
          </a:p>
        </p:txBody>
      </p:sp>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 name="Rectangle 1"/>
          <p:cNvSpPr/>
          <p:nvPr/>
        </p:nvSpPr>
        <p:spPr>
          <a:xfrm>
            <a:off x="6017920" y="33730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5" name="Rectangle 54"/>
          <p:cNvSpPr/>
          <p:nvPr/>
        </p:nvSpPr>
        <p:spPr>
          <a:xfrm>
            <a:off x="4393768" y="395820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6" name="Rectangle 55"/>
          <p:cNvSpPr/>
          <p:nvPr/>
        </p:nvSpPr>
        <p:spPr>
          <a:xfrm>
            <a:off x="3333008" y="36690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7" name="Rectangle 56"/>
          <p:cNvSpPr/>
          <p:nvPr/>
        </p:nvSpPr>
        <p:spPr>
          <a:xfrm>
            <a:off x="6414732" y="3982616"/>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179716" y="1688005"/>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4" y="5530696"/>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4" y="5530696"/>
                <a:ext cx="589585" cy="492443"/>
              </a:xfrm>
              <a:prstGeom prst="rect">
                <a:avLst/>
              </a:prstGeom>
              <a:blipFill>
                <a:blip r:embed="rId5"/>
                <a:stretch>
                  <a:fillRect/>
                </a:stretch>
              </a:blipFill>
            </p:spPr>
            <p:txBody>
              <a:bodyPr/>
              <a:lstStyle/>
              <a:p>
                <a:r>
                  <a:rPr lang="en-GB">
                    <a:noFill/>
                  </a:rPr>
                  <a:t> </a:t>
                </a:r>
              </a:p>
            </p:txBody>
          </p:sp>
        </mc:Fallback>
      </mc:AlternateContent>
      <p:sp>
        <p:nvSpPr>
          <p:cNvPr id="15" name="Line 9"/>
          <p:cNvSpPr>
            <a:spLocks noChangeShapeType="1"/>
          </p:cNvSpPr>
          <p:nvPr/>
        </p:nvSpPr>
        <p:spPr bwMode="auto">
          <a:xfrm flipH="1" flipV="1">
            <a:off x="5184401" y="2437410"/>
            <a:ext cx="814672" cy="3943917"/>
          </a:xfrm>
          <a:prstGeom prst="line">
            <a:avLst/>
          </a:prstGeom>
          <a:noFill/>
          <a:ln w="25400">
            <a:solidFill>
              <a:schemeClr val="tx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72EF2B-2A99-40CC-B51E-0A0E04893830}"/>
                  </a:ext>
                </a:extLst>
              </p:cNvPr>
              <p:cNvSpPr txBox="1"/>
              <p:nvPr/>
            </p:nvSpPr>
            <p:spPr>
              <a:xfrm>
                <a:off x="4150769" y="2066742"/>
                <a:ext cx="281057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3</m:t>
                              </m:r>
                            </m:sub>
                          </m:sSub>
                          <m:r>
                            <a:rPr lang="en-GB" sz="2200" b="0" i="1" smtClean="0">
                              <a:latin typeface="Cambria Math" panose="02040503050406030204" pitchFamily="18" charset="0"/>
                            </a:rPr>
                            <m:t>𝑥</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i="1">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4</m:t>
                              </m:r>
                            </m:sub>
                          </m:sSub>
                          <m:r>
                            <a:rPr lang="en-GB" sz="2200" i="1">
                              <a:latin typeface="Cambria Math" panose="02040503050406030204" pitchFamily="18" charset="0"/>
                            </a:rPr>
                            <m:t>𝑥</m:t>
                          </m:r>
                        </m:e>
                        <m:sub>
                          <m:r>
                            <a:rPr lang="en-GB" sz="2200" b="0" i="1" smtClean="0">
                              <a:latin typeface="Cambria Math" panose="02040503050406030204" pitchFamily="18" charset="0"/>
                            </a:rPr>
                            <m:t>2</m:t>
                          </m:r>
                        </m:sub>
                      </m:sSub>
                      <m:r>
                        <a:rPr lang="en-GB" sz="2200" b="0" i="1" smtClean="0">
                          <a:latin typeface="Cambria Math" panose="02040503050406030204" pitchFamily="18" charset="0"/>
                        </a:rPr>
                        <m:t>+</m:t>
                      </m:r>
                      <m:sSub>
                        <m:sSubPr>
                          <m:ctrlPr>
                            <a:rPr lang="en-GB" sz="2200" i="1">
                              <a:solidFill>
                                <a:srgbClr val="FF0000"/>
                              </a:solidFill>
                              <a:latin typeface="Cambria Math" panose="02040503050406030204" pitchFamily="18" charset="0"/>
                            </a:rPr>
                          </m:ctrlPr>
                        </m:sSubPr>
                        <m:e>
                          <m:r>
                            <a:rPr lang="en-AU" sz="2200" i="1">
                              <a:solidFill>
                                <a:srgbClr val="FF0000"/>
                              </a:solidFill>
                              <a:latin typeface="Cambria Math" panose="02040503050406030204" pitchFamily="18" charset="0"/>
                            </a:rPr>
                            <m:t>𝑏</m:t>
                          </m:r>
                        </m:e>
                        <m:sub>
                          <m:r>
                            <a:rPr lang="en-AU" sz="2200" b="0" i="1" smtClean="0">
                              <a:solidFill>
                                <a:srgbClr val="FF0000"/>
                              </a:solidFill>
                              <a:latin typeface="Cambria Math" panose="02040503050406030204" pitchFamily="18" charset="0"/>
                            </a:rPr>
                            <m:t>2</m:t>
                          </m:r>
                        </m:sub>
                      </m:sSub>
                      <m:r>
                        <a:rPr lang="en-GB" sz="2200" b="0" i="1" smtClean="0">
                          <a:latin typeface="Cambria Math" panose="02040503050406030204" pitchFamily="18" charset="0"/>
                        </a:rPr>
                        <m:t>=0</m:t>
                      </m:r>
                    </m:oMath>
                  </m:oMathPara>
                </a14:m>
                <a:endParaRPr lang="en-GB" sz="2200" dirty="0"/>
              </a:p>
            </p:txBody>
          </p:sp>
        </mc:Choice>
        <mc:Fallback xmlns="">
          <p:sp>
            <p:nvSpPr>
              <p:cNvPr id="17" name="TextBox 16">
                <a:extLst>
                  <a:ext uri="{FF2B5EF4-FFF2-40B4-BE49-F238E27FC236}">
                    <a16:creationId xmlns:a16="http://schemas.microsoft.com/office/drawing/2014/main" id="{AD72EF2B-2A99-40CC-B51E-0A0E04893830}"/>
                  </a:ext>
                </a:extLst>
              </p:cNvPr>
              <p:cNvSpPr txBox="1">
                <a:spLocks noRot="1" noChangeAspect="1" noMove="1" noResize="1" noEditPoints="1" noAdjustHandles="1" noChangeArrowheads="1" noChangeShapeType="1" noTextEdit="1"/>
              </p:cNvSpPr>
              <p:nvPr/>
            </p:nvSpPr>
            <p:spPr>
              <a:xfrm>
                <a:off x="4150769" y="2066742"/>
                <a:ext cx="2810577" cy="338554"/>
              </a:xfrm>
              <a:prstGeom prst="rect">
                <a:avLst/>
              </a:prstGeom>
              <a:blipFill>
                <a:blip r:embed="rId6"/>
                <a:stretch>
                  <a:fillRect r="-434" b="-14286"/>
                </a:stretch>
              </a:blipFill>
            </p:spPr>
            <p:txBody>
              <a:bodyPr/>
              <a:lstStyle/>
              <a:p>
                <a:r>
                  <a:rPr lang="en-GB">
                    <a:noFill/>
                  </a:rPr>
                  <a:t> </a:t>
                </a:r>
              </a:p>
            </p:txBody>
          </p:sp>
        </mc:Fallback>
      </mc:AlternateContent>
      <p:sp>
        <p:nvSpPr>
          <p:cNvPr id="18" name="Rectangle 17"/>
          <p:cNvSpPr/>
          <p:nvPr/>
        </p:nvSpPr>
        <p:spPr>
          <a:xfrm>
            <a:off x="6170320" y="35254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19" name="Rectangle 18"/>
          <p:cNvSpPr/>
          <p:nvPr/>
        </p:nvSpPr>
        <p:spPr>
          <a:xfrm>
            <a:off x="6562796" y="301903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0" name="Rectangle 19"/>
          <p:cNvSpPr/>
          <p:nvPr/>
        </p:nvSpPr>
        <p:spPr>
          <a:xfrm>
            <a:off x="5841322" y="387918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2" name="Rectangle 21"/>
          <p:cNvSpPr/>
          <p:nvPr/>
        </p:nvSpPr>
        <p:spPr>
          <a:xfrm>
            <a:off x="6627520" y="39826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3" name="Rectangle 22"/>
          <p:cNvSpPr/>
          <p:nvPr/>
        </p:nvSpPr>
        <p:spPr>
          <a:xfrm>
            <a:off x="6869172" y="3806138"/>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4" name="Rectangle 23"/>
          <p:cNvSpPr/>
          <p:nvPr/>
        </p:nvSpPr>
        <p:spPr>
          <a:xfrm>
            <a:off x="6932320" y="42874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5" name="Rectangle 24"/>
          <p:cNvSpPr/>
          <p:nvPr/>
        </p:nvSpPr>
        <p:spPr>
          <a:xfrm>
            <a:off x="6070512" y="430063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6" name="Rectangle 25"/>
          <p:cNvSpPr/>
          <p:nvPr/>
        </p:nvSpPr>
        <p:spPr>
          <a:xfrm>
            <a:off x="5896213" y="2910505"/>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7" name="Rectangle 26"/>
          <p:cNvSpPr/>
          <p:nvPr/>
        </p:nvSpPr>
        <p:spPr>
          <a:xfrm>
            <a:off x="6904917" y="340469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8" name="Rectangle 27"/>
          <p:cNvSpPr/>
          <p:nvPr/>
        </p:nvSpPr>
        <p:spPr>
          <a:xfrm>
            <a:off x="5289611" y="315516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9" name="Rectangle 28"/>
          <p:cNvSpPr/>
          <p:nvPr/>
        </p:nvSpPr>
        <p:spPr>
          <a:xfrm>
            <a:off x="3802811" y="396982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0" name="Rectangle 29"/>
          <p:cNvSpPr/>
          <p:nvPr/>
        </p:nvSpPr>
        <p:spPr>
          <a:xfrm>
            <a:off x="3485408" y="3821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1" name="Rectangle 30"/>
          <p:cNvSpPr/>
          <p:nvPr/>
        </p:nvSpPr>
        <p:spPr>
          <a:xfrm>
            <a:off x="3907589" y="2817264"/>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2" name="Rectangle 31"/>
          <p:cNvSpPr/>
          <p:nvPr/>
        </p:nvSpPr>
        <p:spPr>
          <a:xfrm>
            <a:off x="4060222" y="357774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5" name="Rectangle 34"/>
          <p:cNvSpPr/>
          <p:nvPr/>
        </p:nvSpPr>
        <p:spPr>
          <a:xfrm>
            <a:off x="4284565" y="330478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6" name="Rectangle 35"/>
          <p:cNvSpPr/>
          <p:nvPr/>
        </p:nvSpPr>
        <p:spPr>
          <a:xfrm>
            <a:off x="3508511" y="33193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7" name="Rectangle 36"/>
          <p:cNvSpPr/>
          <p:nvPr/>
        </p:nvSpPr>
        <p:spPr>
          <a:xfrm>
            <a:off x="4247408" y="4583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8" name="Rectangle 37"/>
          <p:cNvSpPr/>
          <p:nvPr/>
        </p:nvSpPr>
        <p:spPr>
          <a:xfrm>
            <a:off x="4399808" y="47358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9" name="Rectangle 38"/>
          <p:cNvSpPr/>
          <p:nvPr/>
        </p:nvSpPr>
        <p:spPr>
          <a:xfrm>
            <a:off x="6966803" y="503700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0" name="Rectangle 39"/>
          <p:cNvSpPr/>
          <p:nvPr/>
        </p:nvSpPr>
        <p:spPr>
          <a:xfrm>
            <a:off x="4851657" y="27117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1" name="Rectangle 40"/>
          <p:cNvSpPr/>
          <p:nvPr/>
        </p:nvSpPr>
        <p:spPr>
          <a:xfrm>
            <a:off x="5404831" y="520475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2" name="Rectangle 41"/>
          <p:cNvSpPr/>
          <p:nvPr/>
        </p:nvSpPr>
        <p:spPr>
          <a:xfrm>
            <a:off x="5009408" y="5345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3" name="Rectangle 42"/>
          <p:cNvSpPr/>
          <p:nvPr/>
        </p:nvSpPr>
        <p:spPr>
          <a:xfrm>
            <a:off x="3577329" y="4618006"/>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4" name="Rectangle 43"/>
          <p:cNvSpPr/>
          <p:nvPr/>
        </p:nvSpPr>
        <p:spPr>
          <a:xfrm>
            <a:off x="5277415" y="466216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5" name="Rectangle 44"/>
          <p:cNvSpPr/>
          <p:nvPr/>
        </p:nvSpPr>
        <p:spPr>
          <a:xfrm>
            <a:off x="3757824" y="512941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6" name="Rectangle 45"/>
          <p:cNvSpPr/>
          <p:nvPr/>
        </p:nvSpPr>
        <p:spPr>
          <a:xfrm>
            <a:off x="6571486" y="468689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7" name="Rectangle 46"/>
          <p:cNvSpPr/>
          <p:nvPr/>
        </p:nvSpPr>
        <p:spPr>
          <a:xfrm>
            <a:off x="4941107" y="3817428"/>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8" name="Rectangle 47"/>
          <p:cNvSpPr/>
          <p:nvPr/>
        </p:nvSpPr>
        <p:spPr>
          <a:xfrm>
            <a:off x="6012292" y="489285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9" name="Rectangle 48"/>
          <p:cNvSpPr/>
          <p:nvPr/>
        </p:nvSpPr>
        <p:spPr>
          <a:xfrm>
            <a:off x="4786039" y="438861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0" name="Rectangle 49"/>
          <p:cNvSpPr/>
          <p:nvPr/>
        </p:nvSpPr>
        <p:spPr>
          <a:xfrm>
            <a:off x="5471809" y="417833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1" name="Rectangle 50"/>
          <p:cNvSpPr/>
          <p:nvPr/>
        </p:nvSpPr>
        <p:spPr>
          <a:xfrm>
            <a:off x="5238102" y="3738634"/>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2" name="Rectangle 51"/>
          <p:cNvSpPr/>
          <p:nvPr/>
        </p:nvSpPr>
        <p:spPr>
          <a:xfrm rot="20888549">
            <a:off x="3178468" y="1582302"/>
            <a:ext cx="2398999" cy="6119252"/>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rot="20888549">
            <a:off x="5561459" y="1083248"/>
            <a:ext cx="2398999" cy="6119252"/>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Slide Number Placeholder 3">
            <a:extLst>
              <a:ext uri="{FF2B5EF4-FFF2-40B4-BE49-F238E27FC236}">
                <a16:creationId xmlns:a16="http://schemas.microsoft.com/office/drawing/2014/main" id="{8A0C2187-3F7E-FA2E-6FA6-B4804EA43180}"/>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22</a:t>
            </a:fld>
            <a:endParaRPr lang="en-GB" sz="2400" dirty="0"/>
          </a:p>
        </p:txBody>
      </p:sp>
    </p:spTree>
    <p:extLst>
      <p:ext uri="{BB962C8B-B14F-4D97-AF65-F5344CB8AC3E}">
        <p14:creationId xmlns:p14="http://schemas.microsoft.com/office/powerpoint/2010/main" val="217671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circle(in)">
                                      <p:cBhvr>
                                        <p:cTn id="13" dur="20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circle(in)">
                                      <p:cBhvr>
                                        <p:cTn id="18"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52" grpId="0" animBg="1"/>
      <p:bldP spid="5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(Example 2 – Combine)</a:t>
            </a:r>
          </a:p>
        </p:txBody>
      </p:sp>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 name="Rectangle 1"/>
          <p:cNvSpPr/>
          <p:nvPr/>
        </p:nvSpPr>
        <p:spPr>
          <a:xfrm>
            <a:off x="6017920" y="33730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5" name="Rectangle 54"/>
          <p:cNvSpPr/>
          <p:nvPr/>
        </p:nvSpPr>
        <p:spPr>
          <a:xfrm>
            <a:off x="4393768" y="395820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6" name="Rectangle 55"/>
          <p:cNvSpPr/>
          <p:nvPr/>
        </p:nvSpPr>
        <p:spPr>
          <a:xfrm>
            <a:off x="3333008" y="36690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7" name="Rectangle 56"/>
          <p:cNvSpPr/>
          <p:nvPr/>
        </p:nvSpPr>
        <p:spPr>
          <a:xfrm>
            <a:off x="6414732" y="3982616"/>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179716" y="1688005"/>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4" y="5530696"/>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4" y="5530696"/>
                <a:ext cx="589585" cy="492443"/>
              </a:xfrm>
              <a:prstGeom prst="rect">
                <a:avLst/>
              </a:prstGeom>
              <a:blipFill>
                <a:blip r:embed="rId5"/>
                <a:stretch>
                  <a:fillRect/>
                </a:stretch>
              </a:blipFill>
            </p:spPr>
            <p:txBody>
              <a:bodyPr/>
              <a:lstStyle/>
              <a:p>
                <a:r>
                  <a:rPr lang="en-GB">
                    <a:noFill/>
                  </a:rPr>
                  <a:t> </a:t>
                </a:r>
              </a:p>
            </p:txBody>
          </p:sp>
        </mc:Fallback>
      </mc:AlternateContent>
      <p:sp>
        <p:nvSpPr>
          <p:cNvPr id="14" name="Line 9"/>
          <p:cNvSpPr>
            <a:spLocks noChangeShapeType="1"/>
          </p:cNvSpPr>
          <p:nvPr/>
        </p:nvSpPr>
        <p:spPr bwMode="auto">
          <a:xfrm>
            <a:off x="2843808" y="4325521"/>
            <a:ext cx="5400600" cy="347051"/>
          </a:xfrm>
          <a:prstGeom prst="line">
            <a:avLst/>
          </a:prstGeom>
          <a:noFill/>
          <a:ln w="25400">
            <a:solidFill>
              <a:schemeClr val="tx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ADD180-8920-451E-A1A4-80B2B3AF997A}"/>
                  </a:ext>
                </a:extLst>
              </p:cNvPr>
              <p:cNvSpPr txBox="1"/>
              <p:nvPr/>
            </p:nvSpPr>
            <p:spPr>
              <a:xfrm>
                <a:off x="514616" y="3965605"/>
                <a:ext cx="272651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GB" sz="2200" i="1">
                                  <a:solidFill>
                                    <a:srgbClr val="FF0000"/>
                                  </a:solidFill>
                                  <a:latin typeface="Cambria Math" panose="02040503050406030204" pitchFamily="18" charset="0"/>
                                </a:rPr>
                                <m:t>1</m:t>
                              </m:r>
                            </m:sub>
                          </m:sSub>
                          <m:r>
                            <a:rPr lang="en-GB" sz="2200" b="0" i="1" smtClean="0">
                              <a:latin typeface="Cambria Math" panose="02040503050406030204" pitchFamily="18" charset="0"/>
                            </a:rPr>
                            <m:t>𝑥</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i="1">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GB" sz="2200" b="0" i="1" smtClean="0">
                                  <a:solidFill>
                                    <a:srgbClr val="FF0000"/>
                                  </a:solidFill>
                                  <a:latin typeface="Cambria Math" panose="02040503050406030204" pitchFamily="18" charset="0"/>
                                </a:rPr>
                                <m:t>2</m:t>
                              </m:r>
                            </m:sub>
                          </m:sSub>
                          <m:r>
                            <a:rPr lang="en-GB" sz="2200" i="1">
                              <a:latin typeface="Cambria Math" panose="02040503050406030204" pitchFamily="18" charset="0"/>
                            </a:rPr>
                            <m:t>𝑥</m:t>
                          </m:r>
                        </m:e>
                        <m:sub>
                          <m:r>
                            <a:rPr lang="en-GB" sz="2200" b="0" i="1" smtClean="0">
                              <a:latin typeface="Cambria Math" panose="02040503050406030204" pitchFamily="18" charset="0"/>
                            </a:rPr>
                            <m:t>2</m:t>
                          </m:r>
                        </m:sub>
                      </m:sSub>
                      <m:r>
                        <a:rPr lang="en-GB" sz="2200" b="0" i="1" smtClean="0">
                          <a:latin typeface="Cambria Math" panose="02040503050406030204" pitchFamily="18" charset="0"/>
                        </a:rPr>
                        <m:t>+</m:t>
                      </m:r>
                      <m:sSub>
                        <m:sSubPr>
                          <m:ctrlPr>
                            <a:rPr lang="en-GB" sz="2200" b="0" i="1" smtClean="0">
                              <a:solidFill>
                                <a:srgbClr val="FF0000"/>
                              </a:solidFill>
                              <a:latin typeface="Cambria Math" panose="02040503050406030204" pitchFamily="18" charset="0"/>
                            </a:rPr>
                          </m:ctrlPr>
                        </m:sSubPr>
                        <m:e>
                          <m:r>
                            <a:rPr lang="en-AU" sz="2200" b="0" i="1" smtClean="0">
                              <a:solidFill>
                                <a:srgbClr val="FF0000"/>
                              </a:solidFill>
                              <a:latin typeface="Cambria Math" panose="02040503050406030204" pitchFamily="18" charset="0"/>
                            </a:rPr>
                            <m:t>𝑏</m:t>
                          </m:r>
                        </m:e>
                        <m:sub>
                          <m:r>
                            <a:rPr lang="en-AU" sz="2200" b="0" i="1" smtClean="0">
                              <a:solidFill>
                                <a:srgbClr val="FF0000"/>
                              </a:solidFill>
                              <a:latin typeface="Cambria Math" panose="02040503050406030204" pitchFamily="18" charset="0"/>
                            </a:rPr>
                            <m:t>1</m:t>
                          </m:r>
                        </m:sub>
                      </m:sSub>
                      <m:r>
                        <a:rPr lang="en-GB" sz="2200" b="0" i="1" smtClean="0">
                          <a:latin typeface="Cambria Math" panose="02040503050406030204" pitchFamily="18" charset="0"/>
                        </a:rPr>
                        <m:t>=0</m:t>
                      </m:r>
                    </m:oMath>
                  </m:oMathPara>
                </a14:m>
                <a:endParaRPr lang="en-GB" sz="2200" dirty="0"/>
              </a:p>
            </p:txBody>
          </p:sp>
        </mc:Choice>
        <mc:Fallback xmlns="">
          <p:sp>
            <p:nvSpPr>
              <p:cNvPr id="16" name="TextBox 15">
                <a:extLst>
                  <a:ext uri="{FF2B5EF4-FFF2-40B4-BE49-F238E27FC236}">
                    <a16:creationId xmlns:a16="http://schemas.microsoft.com/office/drawing/2014/main" id="{FAADD180-8920-451E-A1A4-80B2B3AF997A}"/>
                  </a:ext>
                </a:extLst>
              </p:cNvPr>
              <p:cNvSpPr txBox="1">
                <a:spLocks noRot="1" noChangeAspect="1" noMove="1" noResize="1" noEditPoints="1" noAdjustHandles="1" noChangeArrowheads="1" noChangeShapeType="1" noTextEdit="1"/>
              </p:cNvSpPr>
              <p:nvPr/>
            </p:nvSpPr>
            <p:spPr>
              <a:xfrm>
                <a:off x="514616" y="3965605"/>
                <a:ext cx="2726516" cy="338554"/>
              </a:xfrm>
              <a:prstGeom prst="rect">
                <a:avLst/>
              </a:prstGeom>
              <a:blipFill>
                <a:blip r:embed="rId6"/>
                <a:stretch>
                  <a:fillRect l="-893" r="-1786" b="-14545"/>
                </a:stretch>
              </a:blipFill>
            </p:spPr>
            <p:txBody>
              <a:bodyPr/>
              <a:lstStyle/>
              <a:p>
                <a:r>
                  <a:rPr lang="en-GB">
                    <a:noFill/>
                  </a:rPr>
                  <a:t> </a:t>
                </a:r>
              </a:p>
            </p:txBody>
          </p:sp>
        </mc:Fallback>
      </mc:AlternateContent>
      <p:sp>
        <p:nvSpPr>
          <p:cNvPr id="18" name="Rectangle 17"/>
          <p:cNvSpPr/>
          <p:nvPr/>
        </p:nvSpPr>
        <p:spPr>
          <a:xfrm>
            <a:off x="6170320" y="35254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19" name="Rectangle 18"/>
          <p:cNvSpPr/>
          <p:nvPr/>
        </p:nvSpPr>
        <p:spPr>
          <a:xfrm>
            <a:off x="6562796" y="301903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0" name="Rectangle 19"/>
          <p:cNvSpPr/>
          <p:nvPr/>
        </p:nvSpPr>
        <p:spPr>
          <a:xfrm>
            <a:off x="5841322" y="387918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2" name="Rectangle 21"/>
          <p:cNvSpPr/>
          <p:nvPr/>
        </p:nvSpPr>
        <p:spPr>
          <a:xfrm>
            <a:off x="6627520" y="39826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3" name="Rectangle 22"/>
          <p:cNvSpPr/>
          <p:nvPr/>
        </p:nvSpPr>
        <p:spPr>
          <a:xfrm>
            <a:off x="6869172" y="3806138"/>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4" name="Rectangle 23"/>
          <p:cNvSpPr/>
          <p:nvPr/>
        </p:nvSpPr>
        <p:spPr>
          <a:xfrm>
            <a:off x="6932320" y="42874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5" name="Rectangle 24"/>
          <p:cNvSpPr/>
          <p:nvPr/>
        </p:nvSpPr>
        <p:spPr>
          <a:xfrm>
            <a:off x="6070512" y="430063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6" name="Rectangle 25"/>
          <p:cNvSpPr/>
          <p:nvPr/>
        </p:nvSpPr>
        <p:spPr>
          <a:xfrm>
            <a:off x="5896213" y="2910505"/>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7" name="Rectangle 26"/>
          <p:cNvSpPr/>
          <p:nvPr/>
        </p:nvSpPr>
        <p:spPr>
          <a:xfrm>
            <a:off x="6904917" y="340469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8" name="Rectangle 27"/>
          <p:cNvSpPr/>
          <p:nvPr/>
        </p:nvSpPr>
        <p:spPr>
          <a:xfrm>
            <a:off x="5289611" y="315516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9" name="Rectangle 28"/>
          <p:cNvSpPr/>
          <p:nvPr/>
        </p:nvSpPr>
        <p:spPr>
          <a:xfrm>
            <a:off x="3802811" y="396982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0" name="Rectangle 29"/>
          <p:cNvSpPr/>
          <p:nvPr/>
        </p:nvSpPr>
        <p:spPr>
          <a:xfrm>
            <a:off x="3485408" y="3821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1" name="Rectangle 30"/>
          <p:cNvSpPr/>
          <p:nvPr/>
        </p:nvSpPr>
        <p:spPr>
          <a:xfrm>
            <a:off x="3907589" y="2817264"/>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2" name="Rectangle 31"/>
          <p:cNvSpPr/>
          <p:nvPr/>
        </p:nvSpPr>
        <p:spPr>
          <a:xfrm>
            <a:off x="4060222" y="357774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5" name="Rectangle 34"/>
          <p:cNvSpPr/>
          <p:nvPr/>
        </p:nvSpPr>
        <p:spPr>
          <a:xfrm>
            <a:off x="4284565" y="330478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6" name="Rectangle 35"/>
          <p:cNvSpPr/>
          <p:nvPr/>
        </p:nvSpPr>
        <p:spPr>
          <a:xfrm>
            <a:off x="3508511" y="33193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7" name="Rectangle 36"/>
          <p:cNvSpPr/>
          <p:nvPr/>
        </p:nvSpPr>
        <p:spPr>
          <a:xfrm>
            <a:off x="4247408" y="4583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8" name="Rectangle 37"/>
          <p:cNvSpPr/>
          <p:nvPr/>
        </p:nvSpPr>
        <p:spPr>
          <a:xfrm>
            <a:off x="4399808" y="47358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9" name="Rectangle 38"/>
          <p:cNvSpPr/>
          <p:nvPr/>
        </p:nvSpPr>
        <p:spPr>
          <a:xfrm>
            <a:off x="6966803" y="503700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0" name="Rectangle 39"/>
          <p:cNvSpPr/>
          <p:nvPr/>
        </p:nvSpPr>
        <p:spPr>
          <a:xfrm>
            <a:off x="4851657" y="27117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1" name="Rectangle 40"/>
          <p:cNvSpPr/>
          <p:nvPr/>
        </p:nvSpPr>
        <p:spPr>
          <a:xfrm>
            <a:off x="5404831" y="520475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2" name="Rectangle 41"/>
          <p:cNvSpPr/>
          <p:nvPr/>
        </p:nvSpPr>
        <p:spPr>
          <a:xfrm>
            <a:off x="5009408" y="5345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3" name="Rectangle 42"/>
          <p:cNvSpPr/>
          <p:nvPr/>
        </p:nvSpPr>
        <p:spPr>
          <a:xfrm>
            <a:off x="3577329" y="4618006"/>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4" name="Rectangle 43"/>
          <p:cNvSpPr/>
          <p:nvPr/>
        </p:nvSpPr>
        <p:spPr>
          <a:xfrm>
            <a:off x="5277415" y="466216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5" name="Rectangle 44"/>
          <p:cNvSpPr/>
          <p:nvPr/>
        </p:nvSpPr>
        <p:spPr>
          <a:xfrm>
            <a:off x="3757824" y="512941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6" name="Rectangle 45"/>
          <p:cNvSpPr/>
          <p:nvPr/>
        </p:nvSpPr>
        <p:spPr>
          <a:xfrm>
            <a:off x="6571486" y="468689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7" name="Rectangle 46"/>
          <p:cNvSpPr/>
          <p:nvPr/>
        </p:nvSpPr>
        <p:spPr>
          <a:xfrm>
            <a:off x="4941107" y="3817428"/>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8" name="Rectangle 47"/>
          <p:cNvSpPr/>
          <p:nvPr/>
        </p:nvSpPr>
        <p:spPr>
          <a:xfrm>
            <a:off x="6012292" y="489285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9" name="Rectangle 48"/>
          <p:cNvSpPr/>
          <p:nvPr/>
        </p:nvSpPr>
        <p:spPr>
          <a:xfrm>
            <a:off x="4786039" y="438861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0" name="Rectangle 49"/>
          <p:cNvSpPr/>
          <p:nvPr/>
        </p:nvSpPr>
        <p:spPr>
          <a:xfrm>
            <a:off x="5471809" y="417833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1" name="Rectangle 50"/>
          <p:cNvSpPr/>
          <p:nvPr/>
        </p:nvSpPr>
        <p:spPr>
          <a:xfrm>
            <a:off x="5238102" y="3738634"/>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2" name="Rectangle 51"/>
          <p:cNvSpPr/>
          <p:nvPr/>
        </p:nvSpPr>
        <p:spPr>
          <a:xfrm rot="16419090">
            <a:off x="4726882" y="2305243"/>
            <a:ext cx="1730834" cy="6119252"/>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rot="16419090">
            <a:off x="4845730" y="568744"/>
            <a:ext cx="1730834" cy="6119252"/>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rot="20888549">
            <a:off x="3178468" y="1582302"/>
            <a:ext cx="2398999" cy="6119252"/>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rot="20888549">
            <a:off x="5561459" y="1083248"/>
            <a:ext cx="2398999" cy="6119252"/>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Line 9"/>
          <p:cNvSpPr>
            <a:spLocks noChangeShapeType="1"/>
          </p:cNvSpPr>
          <p:nvPr/>
        </p:nvSpPr>
        <p:spPr bwMode="auto">
          <a:xfrm flipH="1" flipV="1">
            <a:off x="5184401" y="2437410"/>
            <a:ext cx="814672" cy="3943917"/>
          </a:xfrm>
          <a:prstGeom prst="line">
            <a:avLst/>
          </a:prstGeom>
          <a:noFill/>
          <a:ln w="25400">
            <a:solidFill>
              <a:schemeClr val="tx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D72EF2B-2A99-40CC-B51E-0A0E04893830}"/>
                  </a:ext>
                </a:extLst>
              </p:cNvPr>
              <p:cNvSpPr txBox="1"/>
              <p:nvPr/>
            </p:nvSpPr>
            <p:spPr>
              <a:xfrm>
                <a:off x="4150769" y="2066742"/>
                <a:ext cx="281057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3</m:t>
                              </m:r>
                            </m:sub>
                          </m:sSub>
                          <m:r>
                            <a:rPr lang="en-GB" sz="2200" b="0" i="1" smtClean="0">
                              <a:latin typeface="Cambria Math" panose="02040503050406030204" pitchFamily="18" charset="0"/>
                            </a:rPr>
                            <m:t>𝑥</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i="1">
                              <a:latin typeface="Cambria Math" panose="02040503050406030204" pitchFamily="18" charset="0"/>
                            </a:rPr>
                          </m:ctrlPr>
                        </m:sSubPr>
                        <m:e>
                          <m:sSub>
                            <m:sSubPr>
                              <m:ctrlPr>
                                <a:rPr lang="en-GB" sz="2200" i="1" smtClean="0">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𝑤</m:t>
                              </m:r>
                            </m:e>
                            <m:sub>
                              <m:r>
                                <a:rPr lang="en-AU" sz="2200" b="0" i="1" smtClean="0">
                                  <a:solidFill>
                                    <a:srgbClr val="FF0000"/>
                                  </a:solidFill>
                                  <a:latin typeface="Cambria Math" panose="02040503050406030204" pitchFamily="18" charset="0"/>
                                </a:rPr>
                                <m:t>4</m:t>
                              </m:r>
                            </m:sub>
                          </m:sSub>
                          <m:r>
                            <a:rPr lang="en-GB" sz="2200" i="1">
                              <a:latin typeface="Cambria Math" panose="02040503050406030204" pitchFamily="18" charset="0"/>
                            </a:rPr>
                            <m:t>𝑥</m:t>
                          </m:r>
                        </m:e>
                        <m:sub>
                          <m:r>
                            <a:rPr lang="en-GB" sz="2200" b="0" i="1" smtClean="0">
                              <a:latin typeface="Cambria Math" panose="02040503050406030204" pitchFamily="18" charset="0"/>
                            </a:rPr>
                            <m:t>2</m:t>
                          </m:r>
                        </m:sub>
                      </m:sSub>
                      <m:r>
                        <a:rPr lang="en-GB" sz="2200" b="0" i="1" smtClean="0">
                          <a:latin typeface="Cambria Math" panose="02040503050406030204" pitchFamily="18" charset="0"/>
                        </a:rPr>
                        <m:t>+</m:t>
                      </m:r>
                      <m:sSub>
                        <m:sSubPr>
                          <m:ctrlPr>
                            <a:rPr lang="en-GB" sz="2200" i="1">
                              <a:solidFill>
                                <a:srgbClr val="FF0000"/>
                              </a:solidFill>
                              <a:latin typeface="Cambria Math" panose="02040503050406030204" pitchFamily="18" charset="0"/>
                            </a:rPr>
                          </m:ctrlPr>
                        </m:sSubPr>
                        <m:e>
                          <m:r>
                            <a:rPr lang="en-AU" sz="2200" i="1">
                              <a:solidFill>
                                <a:srgbClr val="FF0000"/>
                              </a:solidFill>
                              <a:latin typeface="Cambria Math" panose="02040503050406030204" pitchFamily="18" charset="0"/>
                            </a:rPr>
                            <m:t>𝑏</m:t>
                          </m:r>
                        </m:e>
                        <m:sub>
                          <m:r>
                            <a:rPr lang="en-AU" sz="2200" b="0" i="1" smtClean="0">
                              <a:solidFill>
                                <a:srgbClr val="FF0000"/>
                              </a:solidFill>
                              <a:latin typeface="Cambria Math" panose="02040503050406030204" pitchFamily="18" charset="0"/>
                            </a:rPr>
                            <m:t>2</m:t>
                          </m:r>
                        </m:sub>
                      </m:sSub>
                      <m:r>
                        <a:rPr lang="en-GB" sz="2200" b="0" i="1" smtClean="0">
                          <a:latin typeface="Cambria Math" panose="02040503050406030204" pitchFamily="18" charset="0"/>
                        </a:rPr>
                        <m:t>=0</m:t>
                      </m:r>
                    </m:oMath>
                  </m:oMathPara>
                </a14:m>
                <a:endParaRPr lang="en-GB" sz="2200" dirty="0"/>
              </a:p>
            </p:txBody>
          </p:sp>
        </mc:Choice>
        <mc:Fallback xmlns="">
          <p:sp>
            <p:nvSpPr>
              <p:cNvPr id="60" name="TextBox 59">
                <a:extLst>
                  <a:ext uri="{FF2B5EF4-FFF2-40B4-BE49-F238E27FC236}">
                    <a16:creationId xmlns:a16="http://schemas.microsoft.com/office/drawing/2014/main" id="{AD72EF2B-2A99-40CC-B51E-0A0E04893830}"/>
                  </a:ext>
                </a:extLst>
              </p:cNvPr>
              <p:cNvSpPr txBox="1">
                <a:spLocks noRot="1" noChangeAspect="1" noMove="1" noResize="1" noEditPoints="1" noAdjustHandles="1" noChangeArrowheads="1" noChangeShapeType="1" noTextEdit="1"/>
              </p:cNvSpPr>
              <p:nvPr/>
            </p:nvSpPr>
            <p:spPr>
              <a:xfrm>
                <a:off x="4150769" y="2066742"/>
                <a:ext cx="2810577" cy="338554"/>
              </a:xfrm>
              <a:prstGeom prst="rect">
                <a:avLst/>
              </a:prstGeom>
              <a:blipFill>
                <a:blip r:embed="rId7"/>
                <a:stretch>
                  <a:fillRect r="-434" b="-14286"/>
                </a:stretch>
              </a:blipFill>
            </p:spPr>
            <p:txBody>
              <a:bodyPr/>
              <a:lstStyle/>
              <a:p>
                <a:r>
                  <a:rPr lang="en-GB">
                    <a:noFill/>
                  </a:rPr>
                  <a:t> </a:t>
                </a:r>
              </a:p>
            </p:txBody>
          </p:sp>
        </mc:Fallback>
      </mc:AlternateContent>
    </p:spTree>
    <p:extLst>
      <p:ext uri="{BB962C8B-B14F-4D97-AF65-F5344CB8AC3E}">
        <p14:creationId xmlns:p14="http://schemas.microsoft.com/office/powerpoint/2010/main" val="209849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8" grpId="0" animBg="1"/>
      <p:bldP spid="59" grpId="0" animBg="1"/>
      <p:bldP spid="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(Example 2 – Combine)</a:t>
            </a:r>
          </a:p>
        </p:txBody>
      </p:sp>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 name="Rectangle 1"/>
          <p:cNvSpPr/>
          <p:nvPr/>
        </p:nvSpPr>
        <p:spPr>
          <a:xfrm>
            <a:off x="6017920" y="33730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5" name="Rectangle 54"/>
          <p:cNvSpPr/>
          <p:nvPr/>
        </p:nvSpPr>
        <p:spPr>
          <a:xfrm>
            <a:off x="4393768" y="395820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6" name="Rectangle 55"/>
          <p:cNvSpPr/>
          <p:nvPr/>
        </p:nvSpPr>
        <p:spPr>
          <a:xfrm>
            <a:off x="3333008" y="36690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7" name="Rectangle 56"/>
          <p:cNvSpPr/>
          <p:nvPr/>
        </p:nvSpPr>
        <p:spPr>
          <a:xfrm>
            <a:off x="6414732" y="3982616"/>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179716" y="1688005"/>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4" y="5530696"/>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4" y="5530696"/>
                <a:ext cx="589585" cy="492443"/>
              </a:xfrm>
              <a:prstGeom prst="rect">
                <a:avLst/>
              </a:prstGeom>
              <a:blipFill>
                <a:blip r:embed="rId5"/>
                <a:stretch>
                  <a:fillRect/>
                </a:stretch>
              </a:blipFill>
            </p:spPr>
            <p:txBody>
              <a:bodyPr/>
              <a:lstStyle/>
              <a:p>
                <a:r>
                  <a:rPr lang="en-GB">
                    <a:noFill/>
                  </a:rPr>
                  <a:t> </a:t>
                </a:r>
              </a:p>
            </p:txBody>
          </p:sp>
        </mc:Fallback>
      </mc:AlternateContent>
      <p:sp>
        <p:nvSpPr>
          <p:cNvPr id="14" name="Line 9"/>
          <p:cNvSpPr>
            <a:spLocks noChangeShapeType="1"/>
          </p:cNvSpPr>
          <p:nvPr/>
        </p:nvSpPr>
        <p:spPr bwMode="auto">
          <a:xfrm>
            <a:off x="5624358" y="4510412"/>
            <a:ext cx="2620049" cy="162160"/>
          </a:xfrm>
          <a:prstGeom prst="line">
            <a:avLst/>
          </a:prstGeom>
          <a:noFill/>
          <a:ln w="25400">
            <a:solidFill>
              <a:schemeClr val="tx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18" name="Rectangle 17"/>
          <p:cNvSpPr/>
          <p:nvPr/>
        </p:nvSpPr>
        <p:spPr>
          <a:xfrm>
            <a:off x="6170320" y="35254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19" name="Rectangle 18"/>
          <p:cNvSpPr/>
          <p:nvPr/>
        </p:nvSpPr>
        <p:spPr>
          <a:xfrm>
            <a:off x="6562796" y="301903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0" name="Rectangle 19"/>
          <p:cNvSpPr/>
          <p:nvPr/>
        </p:nvSpPr>
        <p:spPr>
          <a:xfrm>
            <a:off x="5841322" y="387918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2" name="Rectangle 21"/>
          <p:cNvSpPr/>
          <p:nvPr/>
        </p:nvSpPr>
        <p:spPr>
          <a:xfrm>
            <a:off x="6627520" y="39826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3" name="Rectangle 22"/>
          <p:cNvSpPr/>
          <p:nvPr/>
        </p:nvSpPr>
        <p:spPr>
          <a:xfrm>
            <a:off x="6869172" y="3806138"/>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4" name="Rectangle 23"/>
          <p:cNvSpPr/>
          <p:nvPr/>
        </p:nvSpPr>
        <p:spPr>
          <a:xfrm>
            <a:off x="6932320" y="42874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5" name="Rectangle 24"/>
          <p:cNvSpPr/>
          <p:nvPr/>
        </p:nvSpPr>
        <p:spPr>
          <a:xfrm>
            <a:off x="6070512" y="430063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6" name="Rectangle 25"/>
          <p:cNvSpPr/>
          <p:nvPr/>
        </p:nvSpPr>
        <p:spPr>
          <a:xfrm>
            <a:off x="5896213" y="2910505"/>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7" name="Rectangle 26"/>
          <p:cNvSpPr/>
          <p:nvPr/>
        </p:nvSpPr>
        <p:spPr>
          <a:xfrm>
            <a:off x="6904917" y="340469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8" name="Rectangle 27"/>
          <p:cNvSpPr/>
          <p:nvPr/>
        </p:nvSpPr>
        <p:spPr>
          <a:xfrm>
            <a:off x="5289611" y="3155160"/>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9" name="Rectangle 28"/>
          <p:cNvSpPr/>
          <p:nvPr/>
        </p:nvSpPr>
        <p:spPr>
          <a:xfrm>
            <a:off x="3802811" y="396982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0" name="Rectangle 29"/>
          <p:cNvSpPr/>
          <p:nvPr/>
        </p:nvSpPr>
        <p:spPr>
          <a:xfrm>
            <a:off x="3485408" y="3821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1" name="Rectangle 30"/>
          <p:cNvSpPr/>
          <p:nvPr/>
        </p:nvSpPr>
        <p:spPr>
          <a:xfrm>
            <a:off x="3907589" y="2817264"/>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2" name="Rectangle 31"/>
          <p:cNvSpPr/>
          <p:nvPr/>
        </p:nvSpPr>
        <p:spPr>
          <a:xfrm>
            <a:off x="4060222" y="357774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5" name="Rectangle 34"/>
          <p:cNvSpPr/>
          <p:nvPr/>
        </p:nvSpPr>
        <p:spPr>
          <a:xfrm>
            <a:off x="4284565" y="330478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6" name="Rectangle 35"/>
          <p:cNvSpPr/>
          <p:nvPr/>
        </p:nvSpPr>
        <p:spPr>
          <a:xfrm>
            <a:off x="3508511" y="33193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7" name="Rectangle 36"/>
          <p:cNvSpPr/>
          <p:nvPr/>
        </p:nvSpPr>
        <p:spPr>
          <a:xfrm>
            <a:off x="4247408" y="4583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8" name="Rectangle 37"/>
          <p:cNvSpPr/>
          <p:nvPr/>
        </p:nvSpPr>
        <p:spPr>
          <a:xfrm>
            <a:off x="4399808" y="47358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9" name="Rectangle 38"/>
          <p:cNvSpPr/>
          <p:nvPr/>
        </p:nvSpPr>
        <p:spPr>
          <a:xfrm>
            <a:off x="6966803" y="503700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0" name="Rectangle 39"/>
          <p:cNvSpPr/>
          <p:nvPr/>
        </p:nvSpPr>
        <p:spPr>
          <a:xfrm>
            <a:off x="4851657" y="27117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1" name="Rectangle 40"/>
          <p:cNvSpPr/>
          <p:nvPr/>
        </p:nvSpPr>
        <p:spPr>
          <a:xfrm>
            <a:off x="5404831" y="520475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2" name="Rectangle 41"/>
          <p:cNvSpPr/>
          <p:nvPr/>
        </p:nvSpPr>
        <p:spPr>
          <a:xfrm>
            <a:off x="5009408" y="5345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3" name="Rectangle 42"/>
          <p:cNvSpPr/>
          <p:nvPr/>
        </p:nvSpPr>
        <p:spPr>
          <a:xfrm>
            <a:off x="3577329" y="4618006"/>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4" name="Rectangle 43"/>
          <p:cNvSpPr/>
          <p:nvPr/>
        </p:nvSpPr>
        <p:spPr>
          <a:xfrm>
            <a:off x="5277415" y="466216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5" name="Rectangle 44"/>
          <p:cNvSpPr/>
          <p:nvPr/>
        </p:nvSpPr>
        <p:spPr>
          <a:xfrm>
            <a:off x="3757824" y="512941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6" name="Rectangle 45"/>
          <p:cNvSpPr/>
          <p:nvPr/>
        </p:nvSpPr>
        <p:spPr>
          <a:xfrm>
            <a:off x="6571486" y="468689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7" name="Rectangle 46"/>
          <p:cNvSpPr/>
          <p:nvPr/>
        </p:nvSpPr>
        <p:spPr>
          <a:xfrm>
            <a:off x="4941107" y="3817428"/>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8" name="Rectangle 47"/>
          <p:cNvSpPr/>
          <p:nvPr/>
        </p:nvSpPr>
        <p:spPr>
          <a:xfrm>
            <a:off x="6012292" y="489285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9" name="Rectangle 48"/>
          <p:cNvSpPr/>
          <p:nvPr/>
        </p:nvSpPr>
        <p:spPr>
          <a:xfrm>
            <a:off x="4786039" y="438861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0" name="Rectangle 49"/>
          <p:cNvSpPr/>
          <p:nvPr/>
        </p:nvSpPr>
        <p:spPr>
          <a:xfrm>
            <a:off x="5471809" y="4178332"/>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1" name="Rectangle 50"/>
          <p:cNvSpPr/>
          <p:nvPr/>
        </p:nvSpPr>
        <p:spPr>
          <a:xfrm>
            <a:off x="5238102" y="3738634"/>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9" name="Line 9"/>
          <p:cNvSpPr>
            <a:spLocks noChangeShapeType="1"/>
          </p:cNvSpPr>
          <p:nvPr/>
        </p:nvSpPr>
        <p:spPr bwMode="auto">
          <a:xfrm flipH="1" flipV="1">
            <a:off x="5184401" y="2437409"/>
            <a:ext cx="439766" cy="2092755"/>
          </a:xfrm>
          <a:prstGeom prst="line">
            <a:avLst/>
          </a:prstGeom>
          <a:noFill/>
          <a:ln w="25400">
            <a:solidFill>
              <a:schemeClr val="tx1"/>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6" name="Freeform 5"/>
          <p:cNvSpPr/>
          <p:nvPr/>
        </p:nvSpPr>
        <p:spPr>
          <a:xfrm>
            <a:off x="5205984" y="2523744"/>
            <a:ext cx="3011424" cy="2145792"/>
          </a:xfrm>
          <a:custGeom>
            <a:avLst/>
            <a:gdLst>
              <a:gd name="connsiteX0" fmla="*/ 0 w 3011424"/>
              <a:gd name="connsiteY0" fmla="*/ 0 h 2145792"/>
              <a:gd name="connsiteX1" fmla="*/ 329184 w 3011424"/>
              <a:gd name="connsiteY1" fmla="*/ 1621536 h 2145792"/>
              <a:gd name="connsiteX2" fmla="*/ 377952 w 3011424"/>
              <a:gd name="connsiteY2" fmla="*/ 1889760 h 2145792"/>
              <a:gd name="connsiteX3" fmla="*/ 524256 w 3011424"/>
              <a:gd name="connsiteY3" fmla="*/ 2011680 h 2145792"/>
              <a:gd name="connsiteX4" fmla="*/ 3011424 w 3011424"/>
              <a:gd name="connsiteY4" fmla="*/ 2145792 h 2145792"/>
              <a:gd name="connsiteX0" fmla="*/ 0 w 3011424"/>
              <a:gd name="connsiteY0" fmla="*/ 0 h 2145792"/>
              <a:gd name="connsiteX1" fmla="*/ 329184 w 3011424"/>
              <a:gd name="connsiteY1" fmla="*/ 1621536 h 2145792"/>
              <a:gd name="connsiteX2" fmla="*/ 377952 w 3011424"/>
              <a:gd name="connsiteY2" fmla="*/ 1889760 h 2145792"/>
              <a:gd name="connsiteX3" fmla="*/ 841248 w 3011424"/>
              <a:gd name="connsiteY3" fmla="*/ 2048256 h 2145792"/>
              <a:gd name="connsiteX4" fmla="*/ 3011424 w 3011424"/>
              <a:gd name="connsiteY4" fmla="*/ 2145792 h 2145792"/>
              <a:gd name="connsiteX0" fmla="*/ 0 w 3011424"/>
              <a:gd name="connsiteY0" fmla="*/ 0 h 2145792"/>
              <a:gd name="connsiteX1" fmla="*/ 329184 w 3011424"/>
              <a:gd name="connsiteY1" fmla="*/ 1621536 h 2145792"/>
              <a:gd name="connsiteX2" fmla="*/ 402336 w 3011424"/>
              <a:gd name="connsiteY2" fmla="*/ 1926336 h 2145792"/>
              <a:gd name="connsiteX3" fmla="*/ 841248 w 3011424"/>
              <a:gd name="connsiteY3" fmla="*/ 2048256 h 2145792"/>
              <a:gd name="connsiteX4" fmla="*/ 3011424 w 3011424"/>
              <a:gd name="connsiteY4" fmla="*/ 2145792 h 2145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424" h="2145792">
                <a:moveTo>
                  <a:pt x="0" y="0"/>
                </a:moveTo>
                <a:cubicBezTo>
                  <a:pt x="133096" y="653288"/>
                  <a:pt x="262128" y="1300480"/>
                  <a:pt x="329184" y="1621536"/>
                </a:cubicBezTo>
                <a:cubicBezTo>
                  <a:pt x="396240" y="1942592"/>
                  <a:pt x="316992" y="1855216"/>
                  <a:pt x="402336" y="1926336"/>
                </a:cubicBezTo>
                <a:cubicBezTo>
                  <a:pt x="487680" y="1997456"/>
                  <a:pt x="406400" y="2011680"/>
                  <a:pt x="841248" y="2048256"/>
                </a:cubicBezTo>
                <a:cubicBezTo>
                  <a:pt x="1276096" y="2084832"/>
                  <a:pt x="1987296" y="2100072"/>
                  <a:pt x="3011424" y="2145792"/>
                </a:cubicBezTo>
              </a:path>
            </a:pathLst>
          </a:custGeom>
          <a:ln w="381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52" name="Slide Number Placeholder 3">
            <a:extLst>
              <a:ext uri="{FF2B5EF4-FFF2-40B4-BE49-F238E27FC236}">
                <a16:creationId xmlns:a16="http://schemas.microsoft.com/office/drawing/2014/main" id="{2FDA9525-A0C2-79E1-2967-F9DEC852DB9A}"/>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24</a:t>
            </a:fld>
            <a:endParaRPr lang="en-GB" sz="2400" dirty="0"/>
          </a:p>
        </p:txBody>
      </p:sp>
    </p:spTree>
    <p:extLst>
      <p:ext uri="{BB962C8B-B14F-4D97-AF65-F5344CB8AC3E}">
        <p14:creationId xmlns:p14="http://schemas.microsoft.com/office/powerpoint/2010/main" val="179393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Simple Network</a:t>
            </a:r>
          </a:p>
          <a:p>
            <a:r>
              <a:rPr lang="en-US" dirty="0"/>
              <a:t>(Example 2 – Model )</a:t>
            </a:r>
          </a:p>
        </p:txBody>
      </p:sp>
      <p:sp>
        <p:nvSpPr>
          <p:cNvPr id="20" name="Text Box 7"/>
          <p:cNvSpPr txBox="1">
            <a:spLocks noChangeArrowheads="1"/>
          </p:cNvSpPr>
          <p:nvPr/>
        </p:nvSpPr>
        <p:spPr bwMode="auto">
          <a:xfrm>
            <a:off x="2334972" y="3284984"/>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1</a:t>
            </a:r>
            <a:endParaRPr kumimoji="1" lang="en-US" altLang="ko-KR" sz="1800" b="0" dirty="0">
              <a:latin typeface="Times New Roman" charset="0"/>
              <a:ea typeface="굴림" charset="0"/>
              <a:cs typeface="굴림" charset="0"/>
            </a:endParaRPr>
          </a:p>
        </p:txBody>
      </p:sp>
      <p:sp>
        <p:nvSpPr>
          <p:cNvPr id="22" name="Oval 23"/>
          <p:cNvSpPr>
            <a:spLocks noChangeArrowheads="1"/>
          </p:cNvSpPr>
          <p:nvPr/>
        </p:nvSpPr>
        <p:spPr bwMode="auto">
          <a:xfrm>
            <a:off x="3805790" y="2842348"/>
            <a:ext cx="914400" cy="9144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ko-KR" sz="3600" b="0">
                <a:latin typeface="Arial" charset="0"/>
                <a:ea typeface="굴림" charset="0"/>
                <a:cs typeface="굴림" charset="0"/>
                <a:sym typeface="Symbol" charset="0"/>
              </a:rPr>
              <a:t></a:t>
            </a:r>
            <a:endParaRPr kumimoji="1" lang="en-US" altLang="ko-KR" sz="1800" b="0">
              <a:latin typeface="Arial" charset="0"/>
              <a:ea typeface="굴림" charset="0"/>
              <a:cs typeface="굴림" charset="0"/>
            </a:endParaRPr>
          </a:p>
        </p:txBody>
      </p:sp>
      <p:grpSp>
        <p:nvGrpSpPr>
          <p:cNvPr id="23" name="Group 24"/>
          <p:cNvGrpSpPr>
            <a:grpSpLocks/>
          </p:cNvGrpSpPr>
          <p:nvPr/>
        </p:nvGrpSpPr>
        <p:grpSpPr bwMode="auto">
          <a:xfrm>
            <a:off x="4186790" y="2004148"/>
            <a:ext cx="152400" cy="757238"/>
            <a:chOff x="2643" y="3171"/>
            <a:chExt cx="96" cy="477"/>
          </a:xfrm>
        </p:grpSpPr>
        <p:sp>
          <p:nvSpPr>
            <p:cNvPr id="24" name="Oval 25"/>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5" name="Line 26"/>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mc:AlternateContent xmlns:mc="http://schemas.openxmlformats.org/markup-compatibility/2006" xmlns:a14="http://schemas.microsoft.com/office/drawing/2010/main">
        <mc:Choice Requires="a14">
          <p:sp>
            <p:nvSpPr>
              <p:cNvPr id="26" name="Text Box 27"/>
              <p:cNvSpPr txBox="1">
                <a:spLocks noChangeArrowheads="1"/>
              </p:cNvSpPr>
              <p:nvPr/>
            </p:nvSpPr>
            <p:spPr bwMode="auto">
              <a:xfrm>
                <a:off x="4305736" y="2137512"/>
                <a:ext cx="633507"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Para xmlns:m="http://schemas.openxmlformats.org/officeDocument/2006/math">
                    <m:oMathParaPr>
                      <m:jc m:val="centerGroup"/>
                    </m:oMathParaPr>
                    <m:oMath xmlns:m="http://schemas.openxmlformats.org/officeDocument/2006/math">
                      <m:sSub>
                        <m:sSubPr>
                          <m:ctrlPr>
                            <a:rPr kumimoji="1" lang="en-US" altLang="ko-KR" i="1" dirty="0" smtClean="0">
                              <a:solidFill>
                                <a:srgbClr val="FF0000"/>
                              </a:solidFill>
                              <a:latin typeface="Cambria Math" panose="02040503050406030204" pitchFamily="18" charset="0"/>
                            </a:rPr>
                          </m:ctrlPr>
                        </m:sSubPr>
                        <m:e>
                          <m:r>
                            <a:rPr kumimoji="1" lang="en-GB" altLang="ko-KR" b="0" i="1" dirty="0" smtClean="0">
                              <a:solidFill>
                                <a:srgbClr val="FF0000"/>
                              </a:solidFill>
                              <a:latin typeface="Cambria Math" panose="02040503050406030204" pitchFamily="18" charset="0"/>
                            </a:rPr>
                            <m:t>𝑏</m:t>
                          </m:r>
                        </m:e>
                        <m:sub>
                          <m:r>
                            <a:rPr kumimoji="1" lang="en-GB" altLang="ko-KR" b="0" i="1" dirty="0" smtClean="0">
                              <a:solidFill>
                                <a:srgbClr val="FF0000"/>
                              </a:solidFill>
                              <a:latin typeface="Cambria Math" panose="02040503050406030204" pitchFamily="18" charset="0"/>
                            </a:rPr>
                            <m:t>1</m:t>
                          </m:r>
                        </m:sub>
                      </m:sSub>
                    </m:oMath>
                  </m:oMathPara>
                </a14:m>
                <a:endParaRPr kumimoji="1" lang="en-US" altLang="ko-KR" sz="1800" b="0" dirty="0">
                  <a:latin typeface="Times New Roman" charset="0"/>
                  <a:ea typeface="굴림" charset="0"/>
                  <a:cs typeface="굴림" charset="0"/>
                </a:endParaRPr>
              </a:p>
            </p:txBody>
          </p:sp>
        </mc:Choice>
        <mc:Fallback xmlns="">
          <p:sp>
            <p:nvSpPr>
              <p:cNvPr id="26" name="Text Box 27"/>
              <p:cNvSpPr txBox="1">
                <a:spLocks noRot="1" noChangeAspect="1" noMove="1" noResize="1" noEditPoints="1" noAdjustHandles="1" noChangeArrowheads="1" noChangeShapeType="1" noTextEdit="1"/>
              </p:cNvSpPr>
              <p:nvPr/>
            </p:nvSpPr>
            <p:spPr bwMode="auto">
              <a:xfrm>
                <a:off x="4305736" y="2137512"/>
                <a:ext cx="633507" cy="646331"/>
              </a:xfrm>
              <a:prstGeom prst="rect">
                <a:avLst/>
              </a:prstGeom>
              <a:blipFill>
                <a:blip r:embed="rId2"/>
                <a:stretch>
                  <a:fillRect l="-7692" t="-5660" r="-8654"/>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27" name="Line 28"/>
          <p:cNvSpPr>
            <a:spLocks noChangeShapeType="1"/>
          </p:cNvSpPr>
          <p:nvPr/>
        </p:nvSpPr>
        <p:spPr bwMode="auto">
          <a:xfrm flipV="1">
            <a:off x="4720190" y="3299547"/>
            <a:ext cx="340932"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8" name="Rectangle 29"/>
          <p:cNvSpPr>
            <a:spLocks noChangeArrowheads="1"/>
          </p:cNvSpPr>
          <p:nvPr/>
        </p:nvSpPr>
        <p:spPr bwMode="auto">
          <a:xfrm>
            <a:off x="5061121" y="3032847"/>
            <a:ext cx="477093" cy="5334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29" name="Line 30"/>
          <p:cNvSpPr>
            <a:spLocks noChangeShapeType="1"/>
          </p:cNvSpPr>
          <p:nvPr/>
        </p:nvSpPr>
        <p:spPr bwMode="auto">
          <a:xfrm>
            <a:off x="5546226" y="3299547"/>
            <a:ext cx="1035002" cy="85014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0" name="Line 31"/>
          <p:cNvSpPr>
            <a:spLocks noChangeShapeType="1"/>
          </p:cNvSpPr>
          <p:nvPr/>
        </p:nvSpPr>
        <p:spPr bwMode="auto">
          <a:xfrm flipV="1">
            <a:off x="2662788" y="3284984"/>
            <a:ext cx="1138239" cy="19919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1" name="Line 33"/>
          <p:cNvSpPr>
            <a:spLocks noChangeShapeType="1"/>
          </p:cNvSpPr>
          <p:nvPr/>
        </p:nvSpPr>
        <p:spPr bwMode="auto">
          <a:xfrm flipV="1">
            <a:off x="2662787" y="3484173"/>
            <a:ext cx="1167374" cy="1555047"/>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32" name="Text Box 34"/>
              <p:cNvSpPr txBox="1">
                <a:spLocks noChangeArrowheads="1"/>
              </p:cNvSpPr>
              <p:nvPr/>
            </p:nvSpPr>
            <p:spPr bwMode="auto">
              <a:xfrm>
                <a:off x="4644008" y="2952641"/>
                <a:ext cx="473591"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kumimoji="1" lang="en-US" altLang="ko-KR" sz="1800" b="0" i="1" dirty="0" smtClean="0">
                              <a:latin typeface="Cambria Math" panose="02040503050406030204" pitchFamily="18" charset="0"/>
                            </a:rPr>
                          </m:ctrlPr>
                        </m:sSubPr>
                        <m:e>
                          <m:r>
                            <a:rPr kumimoji="1" lang="en-GB" altLang="ko-KR" sz="1800" b="0" i="1" dirty="0" smtClean="0">
                              <a:latin typeface="Cambria Math" panose="02040503050406030204" pitchFamily="18" charset="0"/>
                            </a:rPr>
                            <m:t>𝑣</m:t>
                          </m:r>
                        </m:e>
                        <m:sub>
                          <m:r>
                            <a:rPr kumimoji="1" lang="en-GB" altLang="ko-KR" sz="1800" b="0" i="1" dirty="0" smtClean="0">
                              <a:latin typeface="Cambria Math" panose="02040503050406030204" pitchFamily="18" charset="0"/>
                            </a:rPr>
                            <m:t>1</m:t>
                          </m:r>
                        </m:sub>
                      </m:sSub>
                    </m:oMath>
                  </m:oMathPara>
                </a14:m>
                <a:endParaRPr kumimoji="1" lang="en-US" altLang="ko-KR" sz="1800" b="0" dirty="0">
                  <a:latin typeface="Arial" charset="0"/>
                  <a:ea typeface="굴림" charset="0"/>
                  <a:cs typeface="굴림" charset="0"/>
                </a:endParaRPr>
              </a:p>
            </p:txBody>
          </p:sp>
        </mc:Choice>
        <mc:Fallback xmlns="">
          <p:sp>
            <p:nvSpPr>
              <p:cNvPr id="32" name="Text Box 34"/>
              <p:cNvSpPr txBox="1">
                <a:spLocks noRot="1" noChangeAspect="1" noMove="1" noResize="1" noEditPoints="1" noAdjustHandles="1" noChangeArrowheads="1" noChangeShapeType="1" noTextEdit="1"/>
              </p:cNvSpPr>
              <p:nvPr/>
            </p:nvSpPr>
            <p:spPr bwMode="auto">
              <a:xfrm>
                <a:off x="4644008" y="2952641"/>
                <a:ext cx="473591" cy="369332"/>
              </a:xfrm>
              <a:prstGeom prst="rect">
                <a:avLst/>
              </a:prstGeom>
              <a:blipFill>
                <a:blip r:embed="rId3"/>
                <a:stretch>
                  <a:fillRect/>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38" name="Rectangle 37"/>
          <p:cNvSpPr/>
          <p:nvPr/>
        </p:nvSpPr>
        <p:spPr>
          <a:xfrm>
            <a:off x="2988399" y="3034730"/>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1</a:t>
            </a:r>
            <a:endParaRPr lang="en-GB" baseline="-25000" dirty="0">
              <a:solidFill>
                <a:srgbClr val="FF0000"/>
              </a:solidFill>
            </a:endParaRPr>
          </a:p>
        </p:txBody>
      </p:sp>
      <p:sp>
        <p:nvSpPr>
          <p:cNvPr id="39" name="Text Box 7"/>
          <p:cNvSpPr txBox="1">
            <a:spLocks noChangeArrowheads="1"/>
          </p:cNvSpPr>
          <p:nvPr/>
        </p:nvSpPr>
        <p:spPr bwMode="auto">
          <a:xfrm>
            <a:off x="2342624" y="4871699"/>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2</a:t>
            </a:r>
            <a:endParaRPr kumimoji="1" lang="en-US" altLang="ko-KR" sz="1800" b="0" dirty="0">
              <a:latin typeface="Times New Roman" charset="0"/>
              <a:ea typeface="굴림" charset="0"/>
              <a:cs typeface="굴림" charset="0"/>
            </a:endParaRPr>
          </a:p>
        </p:txBody>
      </p:sp>
      <p:sp>
        <p:nvSpPr>
          <p:cNvPr id="51" name="Text Box 7"/>
          <p:cNvSpPr txBox="1">
            <a:spLocks noChangeArrowheads="1"/>
          </p:cNvSpPr>
          <p:nvPr/>
        </p:nvSpPr>
        <p:spPr bwMode="auto">
          <a:xfrm>
            <a:off x="4108780" y="1602001"/>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sp>
        <p:nvSpPr>
          <p:cNvPr id="53" name="Rectangle 52"/>
          <p:cNvSpPr/>
          <p:nvPr/>
        </p:nvSpPr>
        <p:spPr>
          <a:xfrm>
            <a:off x="3507933" y="4478259"/>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3</a:t>
            </a:r>
            <a:endParaRPr lang="en-GB" dirty="0">
              <a:solidFill>
                <a:srgbClr val="FF0000"/>
              </a:solidFill>
            </a:endParaRPr>
          </a:p>
        </p:txBody>
      </p:sp>
      <p:sp>
        <p:nvSpPr>
          <p:cNvPr id="34" name="Oval 23"/>
          <p:cNvSpPr>
            <a:spLocks noChangeArrowheads="1"/>
          </p:cNvSpPr>
          <p:nvPr/>
        </p:nvSpPr>
        <p:spPr bwMode="auto">
          <a:xfrm>
            <a:off x="3801027" y="4947186"/>
            <a:ext cx="914400" cy="9144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ko-KR" sz="3600" b="0">
                <a:latin typeface="Arial" charset="0"/>
                <a:ea typeface="굴림" charset="0"/>
                <a:cs typeface="굴림" charset="0"/>
                <a:sym typeface="Symbol" charset="0"/>
              </a:rPr>
              <a:t></a:t>
            </a:r>
            <a:endParaRPr kumimoji="1" lang="en-US" altLang="ko-KR" sz="1800" b="0">
              <a:latin typeface="Arial" charset="0"/>
              <a:ea typeface="굴림" charset="0"/>
              <a:cs typeface="굴림" charset="0"/>
            </a:endParaRPr>
          </a:p>
        </p:txBody>
      </p:sp>
      <p:grpSp>
        <p:nvGrpSpPr>
          <p:cNvPr id="35" name="Group 24"/>
          <p:cNvGrpSpPr>
            <a:grpSpLocks/>
          </p:cNvGrpSpPr>
          <p:nvPr/>
        </p:nvGrpSpPr>
        <p:grpSpPr bwMode="auto">
          <a:xfrm>
            <a:off x="4182027" y="4108986"/>
            <a:ext cx="152400" cy="757238"/>
            <a:chOff x="2643" y="3171"/>
            <a:chExt cx="96" cy="477"/>
          </a:xfrm>
        </p:grpSpPr>
        <p:sp>
          <p:nvSpPr>
            <p:cNvPr id="40" name="Oval 25"/>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4" name="Line 26"/>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mc:AlternateContent xmlns:mc="http://schemas.openxmlformats.org/markup-compatibility/2006" xmlns:a14="http://schemas.microsoft.com/office/drawing/2010/main">
        <mc:Choice Requires="a14">
          <p:sp>
            <p:nvSpPr>
              <p:cNvPr id="55" name="Text Box 27"/>
              <p:cNvSpPr txBox="1">
                <a:spLocks noChangeArrowheads="1"/>
              </p:cNvSpPr>
              <p:nvPr/>
            </p:nvSpPr>
            <p:spPr bwMode="auto">
              <a:xfrm>
                <a:off x="4300973" y="4242350"/>
                <a:ext cx="633507"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Para xmlns:m="http://schemas.openxmlformats.org/officeDocument/2006/math">
                    <m:oMathParaPr>
                      <m:jc m:val="centerGroup"/>
                    </m:oMathParaPr>
                    <m:oMath xmlns:m="http://schemas.openxmlformats.org/officeDocument/2006/math">
                      <m:sSub>
                        <m:sSubPr>
                          <m:ctrlPr>
                            <a:rPr kumimoji="1" lang="en-US" altLang="ko-KR" i="1" dirty="0" smtClean="0">
                              <a:solidFill>
                                <a:srgbClr val="FF0000"/>
                              </a:solidFill>
                              <a:latin typeface="Cambria Math" panose="02040503050406030204" pitchFamily="18" charset="0"/>
                            </a:rPr>
                          </m:ctrlPr>
                        </m:sSubPr>
                        <m:e>
                          <m:r>
                            <a:rPr kumimoji="1" lang="en-GB" altLang="ko-KR" b="0" i="1" dirty="0" smtClean="0">
                              <a:solidFill>
                                <a:srgbClr val="FF0000"/>
                              </a:solidFill>
                              <a:latin typeface="Cambria Math" panose="02040503050406030204" pitchFamily="18" charset="0"/>
                            </a:rPr>
                            <m:t>𝑏</m:t>
                          </m:r>
                        </m:e>
                        <m:sub>
                          <m:r>
                            <a:rPr kumimoji="1" lang="en-GB" altLang="ko-KR" b="0" i="1" dirty="0" smtClean="0">
                              <a:solidFill>
                                <a:srgbClr val="FF0000"/>
                              </a:solidFill>
                              <a:latin typeface="Cambria Math" panose="02040503050406030204" pitchFamily="18" charset="0"/>
                            </a:rPr>
                            <m:t>2</m:t>
                          </m:r>
                        </m:sub>
                      </m:sSub>
                    </m:oMath>
                  </m:oMathPara>
                </a14:m>
                <a:endParaRPr kumimoji="1" lang="en-US" altLang="ko-KR" sz="1800" b="0" dirty="0">
                  <a:latin typeface="Times New Roman" charset="0"/>
                  <a:ea typeface="굴림" charset="0"/>
                  <a:cs typeface="굴림" charset="0"/>
                </a:endParaRPr>
              </a:p>
            </p:txBody>
          </p:sp>
        </mc:Choice>
        <mc:Fallback xmlns="">
          <p:sp>
            <p:nvSpPr>
              <p:cNvPr id="55" name="Text Box 27"/>
              <p:cNvSpPr txBox="1">
                <a:spLocks noRot="1" noChangeAspect="1" noMove="1" noResize="1" noEditPoints="1" noAdjustHandles="1" noChangeArrowheads="1" noChangeShapeType="1" noTextEdit="1"/>
              </p:cNvSpPr>
              <p:nvPr/>
            </p:nvSpPr>
            <p:spPr bwMode="auto">
              <a:xfrm>
                <a:off x="4300973" y="4242350"/>
                <a:ext cx="633507" cy="646331"/>
              </a:xfrm>
              <a:prstGeom prst="rect">
                <a:avLst/>
              </a:prstGeom>
              <a:blipFill>
                <a:blip r:embed="rId5"/>
                <a:stretch>
                  <a:fillRect l="-8738" t="-5660" r="-8738"/>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56" name="Line 28"/>
          <p:cNvSpPr>
            <a:spLocks noChangeShapeType="1"/>
          </p:cNvSpPr>
          <p:nvPr/>
        </p:nvSpPr>
        <p:spPr bwMode="auto">
          <a:xfrm flipV="1">
            <a:off x="4715427" y="5404385"/>
            <a:ext cx="340932"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8" name="Rectangle 29"/>
          <p:cNvSpPr>
            <a:spLocks noChangeArrowheads="1"/>
          </p:cNvSpPr>
          <p:nvPr/>
        </p:nvSpPr>
        <p:spPr bwMode="auto">
          <a:xfrm>
            <a:off x="5056358" y="5137685"/>
            <a:ext cx="477093" cy="5334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59" name="Line 30"/>
          <p:cNvSpPr>
            <a:spLocks noChangeShapeType="1"/>
          </p:cNvSpPr>
          <p:nvPr/>
        </p:nvSpPr>
        <p:spPr bwMode="auto">
          <a:xfrm flipV="1">
            <a:off x="5541463" y="4581128"/>
            <a:ext cx="996448" cy="823258"/>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2" name="Line 31"/>
          <p:cNvSpPr>
            <a:spLocks noChangeShapeType="1"/>
          </p:cNvSpPr>
          <p:nvPr/>
        </p:nvSpPr>
        <p:spPr bwMode="auto">
          <a:xfrm>
            <a:off x="2662789" y="3484174"/>
            <a:ext cx="1178308" cy="165351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3" name="Line 31"/>
          <p:cNvSpPr>
            <a:spLocks noChangeShapeType="1"/>
          </p:cNvSpPr>
          <p:nvPr/>
        </p:nvSpPr>
        <p:spPr bwMode="auto">
          <a:xfrm>
            <a:off x="2662789" y="5031923"/>
            <a:ext cx="1092577" cy="384312"/>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4" name="Rectangle 63"/>
          <p:cNvSpPr/>
          <p:nvPr/>
        </p:nvSpPr>
        <p:spPr>
          <a:xfrm>
            <a:off x="3209077" y="3497946"/>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2</a:t>
            </a:r>
            <a:endParaRPr lang="en-GB" dirty="0">
              <a:solidFill>
                <a:srgbClr val="FF0000"/>
              </a:solidFill>
            </a:endParaRPr>
          </a:p>
        </p:txBody>
      </p:sp>
      <p:sp>
        <p:nvSpPr>
          <p:cNvPr id="65" name="Rectangle 64"/>
          <p:cNvSpPr/>
          <p:nvPr/>
        </p:nvSpPr>
        <p:spPr>
          <a:xfrm>
            <a:off x="2966993" y="5173553"/>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4</a:t>
            </a:r>
            <a:endParaRPr lang="en-GB" dirty="0">
              <a:solidFill>
                <a:srgbClr val="FF0000"/>
              </a:solidFill>
            </a:endParaRPr>
          </a:p>
        </p:txBody>
      </p:sp>
      <p:sp>
        <p:nvSpPr>
          <p:cNvPr id="66" name="Oval 23"/>
          <p:cNvSpPr>
            <a:spLocks noChangeArrowheads="1"/>
          </p:cNvSpPr>
          <p:nvPr/>
        </p:nvSpPr>
        <p:spPr bwMode="auto">
          <a:xfrm>
            <a:off x="6537912" y="3959192"/>
            <a:ext cx="914400" cy="9144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ko-KR" sz="3600" b="0">
                <a:latin typeface="Arial" charset="0"/>
                <a:ea typeface="굴림" charset="0"/>
                <a:cs typeface="굴림" charset="0"/>
                <a:sym typeface="Symbol" charset="0"/>
              </a:rPr>
              <a:t></a:t>
            </a:r>
            <a:endParaRPr kumimoji="1" lang="en-US" altLang="ko-KR" sz="1800" b="0">
              <a:latin typeface="Arial" charset="0"/>
              <a:ea typeface="굴림" charset="0"/>
              <a:cs typeface="굴림" charset="0"/>
            </a:endParaRPr>
          </a:p>
        </p:txBody>
      </p:sp>
      <p:grpSp>
        <p:nvGrpSpPr>
          <p:cNvPr id="67" name="Group 24"/>
          <p:cNvGrpSpPr>
            <a:grpSpLocks/>
          </p:cNvGrpSpPr>
          <p:nvPr/>
        </p:nvGrpSpPr>
        <p:grpSpPr bwMode="auto">
          <a:xfrm>
            <a:off x="6918912" y="3120992"/>
            <a:ext cx="152400" cy="757238"/>
            <a:chOff x="2643" y="3171"/>
            <a:chExt cx="96" cy="477"/>
          </a:xfrm>
        </p:grpSpPr>
        <p:sp>
          <p:nvSpPr>
            <p:cNvPr id="68" name="Oval 25"/>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9" name="Line 26"/>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mc:AlternateContent xmlns:mc="http://schemas.openxmlformats.org/markup-compatibility/2006" xmlns:a14="http://schemas.microsoft.com/office/drawing/2010/main">
        <mc:Choice Requires="a14">
          <p:sp>
            <p:nvSpPr>
              <p:cNvPr id="70" name="Text Box 27"/>
              <p:cNvSpPr txBox="1">
                <a:spLocks noChangeArrowheads="1"/>
              </p:cNvSpPr>
              <p:nvPr/>
            </p:nvSpPr>
            <p:spPr bwMode="auto">
              <a:xfrm>
                <a:off x="7033755" y="3254356"/>
                <a:ext cx="641714" cy="646331"/>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14:m>
                  <m:oMathPara xmlns:m="http://schemas.openxmlformats.org/officeDocument/2006/math">
                    <m:oMathParaPr>
                      <m:jc m:val="centerGroup"/>
                    </m:oMathParaPr>
                    <m:oMath xmlns:m="http://schemas.openxmlformats.org/officeDocument/2006/math">
                      <m:sSub>
                        <m:sSubPr>
                          <m:ctrlPr>
                            <a:rPr kumimoji="1" lang="en-US" altLang="ko-KR" i="1" dirty="0" smtClean="0">
                              <a:solidFill>
                                <a:srgbClr val="FF0000"/>
                              </a:solidFill>
                              <a:latin typeface="Cambria Math" panose="02040503050406030204" pitchFamily="18" charset="0"/>
                            </a:rPr>
                          </m:ctrlPr>
                        </m:sSubPr>
                        <m:e>
                          <m:r>
                            <a:rPr kumimoji="1" lang="en-GB" altLang="ko-KR" b="0" i="1" dirty="0" smtClean="0">
                              <a:solidFill>
                                <a:srgbClr val="FF0000"/>
                              </a:solidFill>
                              <a:latin typeface="Cambria Math" panose="02040503050406030204" pitchFamily="18" charset="0"/>
                            </a:rPr>
                            <m:t>𝑏</m:t>
                          </m:r>
                        </m:e>
                        <m:sub>
                          <m:r>
                            <a:rPr kumimoji="1" lang="en-GB" altLang="ko-KR" b="0" i="1" dirty="0" smtClean="0">
                              <a:solidFill>
                                <a:srgbClr val="FF0000"/>
                              </a:solidFill>
                              <a:latin typeface="Cambria Math" panose="02040503050406030204" pitchFamily="18" charset="0"/>
                            </a:rPr>
                            <m:t>3</m:t>
                          </m:r>
                        </m:sub>
                      </m:sSub>
                    </m:oMath>
                  </m:oMathPara>
                </a14:m>
                <a:endParaRPr kumimoji="1" lang="en-US" altLang="ko-KR" sz="1800" b="0" dirty="0">
                  <a:latin typeface="Times New Roman" charset="0"/>
                  <a:ea typeface="굴림" charset="0"/>
                  <a:cs typeface="굴림" charset="0"/>
                </a:endParaRPr>
              </a:p>
            </p:txBody>
          </p:sp>
        </mc:Choice>
        <mc:Fallback xmlns="">
          <p:sp>
            <p:nvSpPr>
              <p:cNvPr id="70" name="Text Box 27"/>
              <p:cNvSpPr txBox="1">
                <a:spLocks noRot="1" noChangeAspect="1" noMove="1" noResize="1" noEditPoints="1" noAdjustHandles="1" noChangeArrowheads="1" noChangeShapeType="1" noTextEdit="1"/>
              </p:cNvSpPr>
              <p:nvPr/>
            </p:nvSpPr>
            <p:spPr bwMode="auto">
              <a:xfrm>
                <a:off x="7033755" y="3254356"/>
                <a:ext cx="641714" cy="646331"/>
              </a:xfrm>
              <a:prstGeom prst="rect">
                <a:avLst/>
              </a:prstGeom>
              <a:blipFill>
                <a:blip r:embed="rId6"/>
                <a:stretch>
                  <a:fillRect l="-8571" t="-5660" r="-6667"/>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71" name="Line 28"/>
          <p:cNvSpPr>
            <a:spLocks noChangeShapeType="1"/>
          </p:cNvSpPr>
          <p:nvPr/>
        </p:nvSpPr>
        <p:spPr bwMode="auto">
          <a:xfrm flipV="1">
            <a:off x="7452312" y="4416391"/>
            <a:ext cx="340932"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2" name="Rectangle 29"/>
          <p:cNvSpPr>
            <a:spLocks noChangeArrowheads="1"/>
          </p:cNvSpPr>
          <p:nvPr/>
        </p:nvSpPr>
        <p:spPr bwMode="auto">
          <a:xfrm>
            <a:off x="7793243" y="4149691"/>
            <a:ext cx="477093" cy="5334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73" name="Line 30"/>
          <p:cNvSpPr>
            <a:spLocks noChangeShapeType="1"/>
          </p:cNvSpPr>
          <p:nvPr/>
        </p:nvSpPr>
        <p:spPr bwMode="auto">
          <a:xfrm>
            <a:off x="8278348" y="4416392"/>
            <a:ext cx="5334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4" name="Text Box 34"/>
          <p:cNvSpPr txBox="1">
            <a:spLocks noChangeArrowheads="1"/>
          </p:cNvSpPr>
          <p:nvPr/>
        </p:nvSpPr>
        <p:spPr bwMode="auto">
          <a:xfrm>
            <a:off x="7460324" y="4069485"/>
            <a:ext cx="28725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ko-KR" sz="1800" b="0" i="1" dirty="0">
                <a:latin typeface="Times New Roman" charset="0"/>
                <a:ea typeface="굴림" charset="0"/>
                <a:cs typeface="굴림" charset="0"/>
              </a:rPr>
              <a:t>v</a:t>
            </a:r>
            <a:endParaRPr kumimoji="1" lang="en-US" altLang="ko-KR" sz="1800" b="0" dirty="0">
              <a:latin typeface="Arial" charset="0"/>
              <a:ea typeface="굴림" charset="0"/>
              <a:cs typeface="굴림" charset="0"/>
            </a:endParaRPr>
          </a:p>
        </p:txBody>
      </p:sp>
      <mc:AlternateContent xmlns:mc="http://schemas.openxmlformats.org/markup-compatibility/2006" xmlns:a14="http://schemas.microsoft.com/office/drawing/2010/main">
        <mc:Choice Requires="a14">
          <p:sp>
            <p:nvSpPr>
              <p:cNvPr id="75" name="TextBox 74"/>
              <p:cNvSpPr txBox="1"/>
              <p:nvPr/>
            </p:nvSpPr>
            <p:spPr>
              <a:xfrm>
                <a:off x="8406441" y="4047060"/>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𝑦</m:t>
                      </m:r>
                    </m:oMath>
                  </m:oMathPara>
                </a14:m>
                <a:endParaRPr lang="en-GB" dirty="0"/>
              </a:p>
            </p:txBody>
          </p:sp>
        </mc:Choice>
        <mc:Fallback xmlns="">
          <p:sp>
            <p:nvSpPr>
              <p:cNvPr id="75" name="TextBox 74"/>
              <p:cNvSpPr txBox="1">
                <a:spLocks noRot="1" noChangeAspect="1" noMove="1" noResize="1" noEditPoints="1" noAdjustHandles="1" noChangeArrowheads="1" noChangeShapeType="1" noTextEdit="1"/>
              </p:cNvSpPr>
              <p:nvPr/>
            </p:nvSpPr>
            <p:spPr>
              <a:xfrm>
                <a:off x="8406441" y="4047060"/>
                <a:ext cx="186718" cy="276999"/>
              </a:xfrm>
              <a:prstGeom prst="rect">
                <a:avLst/>
              </a:prstGeom>
              <a:blipFill>
                <a:blip r:embed="rId7"/>
                <a:stretch>
                  <a:fillRect l="-32258" r="-25806"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Text Box 34"/>
              <p:cNvSpPr txBox="1">
                <a:spLocks noChangeArrowheads="1"/>
              </p:cNvSpPr>
              <p:nvPr/>
            </p:nvSpPr>
            <p:spPr bwMode="auto">
              <a:xfrm>
                <a:off x="4657253" y="5018972"/>
                <a:ext cx="478913"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kumimoji="1" lang="en-US" altLang="ko-KR" sz="1800" b="0" i="1" dirty="0" smtClean="0">
                              <a:latin typeface="Cambria Math" panose="02040503050406030204" pitchFamily="18" charset="0"/>
                            </a:rPr>
                          </m:ctrlPr>
                        </m:sSubPr>
                        <m:e>
                          <m:r>
                            <a:rPr kumimoji="1" lang="en-GB" altLang="ko-KR" sz="1800" b="0" i="1" dirty="0" smtClean="0">
                              <a:latin typeface="Cambria Math" panose="02040503050406030204" pitchFamily="18" charset="0"/>
                            </a:rPr>
                            <m:t>𝑣</m:t>
                          </m:r>
                        </m:e>
                        <m:sub>
                          <m:r>
                            <a:rPr kumimoji="1" lang="en-GB" altLang="ko-KR" sz="1800" b="0" i="1" dirty="0" smtClean="0">
                              <a:latin typeface="Cambria Math" panose="02040503050406030204" pitchFamily="18" charset="0"/>
                            </a:rPr>
                            <m:t>2</m:t>
                          </m:r>
                        </m:sub>
                      </m:sSub>
                    </m:oMath>
                  </m:oMathPara>
                </a14:m>
                <a:endParaRPr kumimoji="1" lang="en-US" altLang="ko-KR" sz="1800" b="0" dirty="0">
                  <a:latin typeface="Arial" charset="0"/>
                  <a:ea typeface="굴림" charset="0"/>
                  <a:cs typeface="굴림" charset="0"/>
                </a:endParaRPr>
              </a:p>
            </p:txBody>
          </p:sp>
        </mc:Choice>
        <mc:Fallback xmlns="">
          <p:sp>
            <p:nvSpPr>
              <p:cNvPr id="76" name="Text Box 34"/>
              <p:cNvSpPr txBox="1">
                <a:spLocks noRot="1" noChangeAspect="1" noMove="1" noResize="1" noEditPoints="1" noAdjustHandles="1" noChangeArrowheads="1" noChangeShapeType="1" noTextEdit="1"/>
              </p:cNvSpPr>
              <p:nvPr/>
            </p:nvSpPr>
            <p:spPr bwMode="auto">
              <a:xfrm>
                <a:off x="4657253" y="5018972"/>
                <a:ext cx="478913" cy="369332"/>
              </a:xfrm>
              <a:prstGeom prst="rect">
                <a:avLst/>
              </a:prstGeom>
              <a:blipFill>
                <a:blip r:embed="rId8"/>
                <a:stretch>
                  <a:fillRect/>
                </a:stretch>
              </a:blip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77" name="Rectangle 76"/>
          <p:cNvSpPr/>
          <p:nvPr/>
        </p:nvSpPr>
        <p:spPr>
          <a:xfrm>
            <a:off x="5872821" y="3235290"/>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5</a:t>
            </a:r>
            <a:endParaRPr lang="en-GB" dirty="0">
              <a:solidFill>
                <a:srgbClr val="FF0000"/>
              </a:solidFill>
            </a:endParaRPr>
          </a:p>
        </p:txBody>
      </p:sp>
      <p:sp>
        <p:nvSpPr>
          <p:cNvPr id="78" name="Rectangle 77"/>
          <p:cNvSpPr/>
          <p:nvPr/>
        </p:nvSpPr>
        <p:spPr>
          <a:xfrm>
            <a:off x="5993763" y="4932097"/>
            <a:ext cx="896014" cy="369332"/>
          </a:xfrm>
          <a:prstGeom prst="rect">
            <a:avLst/>
          </a:prstGeom>
        </p:spPr>
        <p:txBody>
          <a:bodyPr wrap="squar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6</a:t>
            </a:r>
            <a:endParaRPr lang="en-GB" dirty="0">
              <a:solidFill>
                <a:srgbClr val="FF0000"/>
              </a:solidFill>
            </a:endParaRPr>
          </a:p>
        </p:txBody>
      </p:sp>
      <p:sp>
        <p:nvSpPr>
          <p:cNvPr id="45" name="Text Box 7">
            <a:extLst>
              <a:ext uri="{FF2B5EF4-FFF2-40B4-BE49-F238E27FC236}">
                <a16:creationId xmlns:a16="http://schemas.microsoft.com/office/drawing/2014/main" id="{61610A19-177E-4048-AA94-D6AF346828DA}"/>
              </a:ext>
            </a:extLst>
          </p:cNvPr>
          <p:cNvSpPr txBox="1">
            <a:spLocks noChangeArrowheads="1"/>
          </p:cNvSpPr>
          <p:nvPr/>
        </p:nvSpPr>
        <p:spPr bwMode="auto">
          <a:xfrm>
            <a:off x="4136864" y="3743147"/>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sp>
        <p:nvSpPr>
          <p:cNvPr id="46" name="Rectangle 4">
            <a:extLst>
              <a:ext uri="{FF2B5EF4-FFF2-40B4-BE49-F238E27FC236}">
                <a16:creationId xmlns:a16="http://schemas.microsoft.com/office/drawing/2014/main" id="{BC356B97-6755-47EB-A9A2-C26D7680EB94}"/>
              </a:ext>
            </a:extLst>
          </p:cNvPr>
          <p:cNvSpPr>
            <a:spLocks noChangeArrowheads="1"/>
          </p:cNvSpPr>
          <p:nvPr/>
        </p:nvSpPr>
        <p:spPr bwMode="auto">
          <a:xfrm>
            <a:off x="7101514" y="4992757"/>
            <a:ext cx="930275" cy="6381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latin typeface="Arial" charset="0"/>
                <a:ea typeface="ＭＳ Ｐゴシック" charset="0"/>
              </a:rPr>
              <a:t>Output</a:t>
            </a:r>
          </a:p>
          <a:p>
            <a:pPr>
              <a:defRPr/>
            </a:pPr>
            <a:r>
              <a:rPr lang="en-US" sz="1800" dirty="0">
                <a:latin typeface="Arial" charset="0"/>
                <a:ea typeface="ＭＳ Ｐゴシック" charset="0"/>
              </a:rPr>
              <a:t>Layer</a:t>
            </a:r>
          </a:p>
        </p:txBody>
      </p:sp>
      <p:sp>
        <p:nvSpPr>
          <p:cNvPr id="47" name="Rectangle 5">
            <a:extLst>
              <a:ext uri="{FF2B5EF4-FFF2-40B4-BE49-F238E27FC236}">
                <a16:creationId xmlns:a16="http://schemas.microsoft.com/office/drawing/2014/main" id="{8281E376-6AC8-4354-9A31-0F9B793C7614}"/>
              </a:ext>
            </a:extLst>
          </p:cNvPr>
          <p:cNvSpPr>
            <a:spLocks noChangeArrowheads="1"/>
          </p:cNvSpPr>
          <p:nvPr/>
        </p:nvSpPr>
        <p:spPr bwMode="auto">
          <a:xfrm>
            <a:off x="2162469" y="5365898"/>
            <a:ext cx="790575" cy="6381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latin typeface="Arial" charset="0"/>
                <a:ea typeface="ＭＳ Ｐゴシック" charset="0"/>
              </a:rPr>
              <a:t>Input</a:t>
            </a:r>
            <a:br>
              <a:rPr lang="en-US" sz="1800" dirty="0">
                <a:latin typeface="Arial" charset="0"/>
                <a:ea typeface="ＭＳ Ｐゴシック" charset="0"/>
              </a:rPr>
            </a:br>
            <a:r>
              <a:rPr lang="en-US" sz="1800" dirty="0">
                <a:latin typeface="Arial" charset="0"/>
                <a:ea typeface="ＭＳ Ｐゴシック" charset="0"/>
              </a:rPr>
              <a:t>Layer</a:t>
            </a:r>
          </a:p>
        </p:txBody>
      </p:sp>
      <p:sp>
        <p:nvSpPr>
          <p:cNvPr id="48" name="Rectangle 57">
            <a:extLst>
              <a:ext uri="{FF2B5EF4-FFF2-40B4-BE49-F238E27FC236}">
                <a16:creationId xmlns:a16="http://schemas.microsoft.com/office/drawing/2014/main" id="{D411EBBE-D772-47AB-82F2-2BBDE2367A4B}"/>
              </a:ext>
            </a:extLst>
          </p:cNvPr>
          <p:cNvSpPr>
            <a:spLocks noChangeArrowheads="1"/>
          </p:cNvSpPr>
          <p:nvPr/>
        </p:nvSpPr>
        <p:spPr bwMode="auto">
          <a:xfrm>
            <a:off x="4505159" y="5950457"/>
            <a:ext cx="955675" cy="6381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Layers</a:t>
            </a:r>
          </a:p>
        </p:txBody>
      </p:sp>
      <p:sp>
        <p:nvSpPr>
          <p:cNvPr id="49" name="Text Box 7"/>
          <p:cNvSpPr txBox="1">
            <a:spLocks noChangeArrowheads="1"/>
          </p:cNvSpPr>
          <p:nvPr/>
        </p:nvSpPr>
        <p:spPr bwMode="auto">
          <a:xfrm>
            <a:off x="6857000" y="2694070"/>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p:sp>
        <p:nvSpPr>
          <p:cNvPr id="50" name="Slide Number Placeholder 3">
            <a:extLst>
              <a:ext uri="{FF2B5EF4-FFF2-40B4-BE49-F238E27FC236}">
                <a16:creationId xmlns:a16="http://schemas.microsoft.com/office/drawing/2014/main" id="{6DB8B721-FF4A-5E1C-89BD-F976121C970F}"/>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25</a:t>
            </a:fld>
            <a:endParaRPr lang="en-GB" sz="2400" dirty="0"/>
          </a:p>
        </p:txBody>
      </p:sp>
    </p:spTree>
    <p:extLst>
      <p:ext uri="{BB962C8B-B14F-4D97-AF65-F5344CB8AC3E}">
        <p14:creationId xmlns:p14="http://schemas.microsoft.com/office/powerpoint/2010/main" val="3036998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Multi-Layer Perceptron</a:t>
            </a:r>
          </a:p>
          <a:p>
            <a:r>
              <a:rPr lang="en-US" altLang="zh-TW" dirty="0">
                <a:ea typeface="PMingLiU" pitchFamily="18" charset="-120"/>
              </a:rPr>
              <a:t>(One hidden layer) </a:t>
            </a:r>
          </a:p>
        </p:txBody>
      </p:sp>
      <p:sp>
        <p:nvSpPr>
          <p:cNvPr id="290820" name="Rectangle 4"/>
          <p:cNvSpPr>
            <a:spLocks noChangeArrowheads="1"/>
          </p:cNvSpPr>
          <p:nvPr/>
        </p:nvSpPr>
        <p:spPr bwMode="auto">
          <a:xfrm>
            <a:off x="6810077" y="1642375"/>
            <a:ext cx="930275" cy="6381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latin typeface="Arial" charset="0"/>
                <a:ea typeface="ＭＳ Ｐゴシック" charset="0"/>
              </a:rPr>
              <a:t>Output</a:t>
            </a:r>
          </a:p>
          <a:p>
            <a:pPr>
              <a:defRPr/>
            </a:pPr>
            <a:r>
              <a:rPr lang="en-US" sz="1800" dirty="0">
                <a:latin typeface="Arial" charset="0"/>
                <a:ea typeface="ＭＳ Ｐゴシック" charset="0"/>
              </a:rPr>
              <a:t>Layer</a:t>
            </a:r>
          </a:p>
        </p:txBody>
      </p:sp>
      <p:sp>
        <p:nvSpPr>
          <p:cNvPr id="290821" name="Rectangle 5"/>
          <p:cNvSpPr>
            <a:spLocks noChangeArrowheads="1"/>
          </p:cNvSpPr>
          <p:nvPr/>
        </p:nvSpPr>
        <p:spPr bwMode="auto">
          <a:xfrm>
            <a:off x="2090724" y="1637589"/>
            <a:ext cx="790575" cy="6381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latin typeface="Arial" charset="0"/>
                <a:ea typeface="ＭＳ Ｐゴシック" charset="0"/>
              </a:rPr>
              <a:t>Input</a:t>
            </a:r>
            <a:br>
              <a:rPr lang="en-US" sz="1800" dirty="0">
                <a:latin typeface="Arial" charset="0"/>
                <a:ea typeface="ＭＳ Ｐゴシック" charset="0"/>
              </a:rPr>
            </a:br>
            <a:r>
              <a:rPr lang="en-US" sz="1800" dirty="0">
                <a:latin typeface="Arial" charset="0"/>
                <a:ea typeface="ＭＳ Ｐゴシック" charset="0"/>
              </a:rPr>
              <a:t>Layer</a:t>
            </a:r>
          </a:p>
        </p:txBody>
      </p:sp>
      <p:sp>
        <p:nvSpPr>
          <p:cNvPr id="290836" name="Line 20"/>
          <p:cNvSpPr>
            <a:spLocks noChangeShapeType="1"/>
          </p:cNvSpPr>
          <p:nvPr/>
        </p:nvSpPr>
        <p:spPr bwMode="auto">
          <a:xfrm>
            <a:off x="2846374" y="2627338"/>
            <a:ext cx="1997075" cy="223837"/>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37" name="Line 21"/>
          <p:cNvSpPr>
            <a:spLocks noChangeShapeType="1"/>
          </p:cNvSpPr>
          <p:nvPr/>
        </p:nvSpPr>
        <p:spPr bwMode="auto">
          <a:xfrm>
            <a:off x="2870187" y="2616225"/>
            <a:ext cx="1997075" cy="1184275"/>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38" name="Line 22"/>
          <p:cNvSpPr>
            <a:spLocks noChangeShapeType="1"/>
          </p:cNvSpPr>
          <p:nvPr/>
        </p:nvSpPr>
        <p:spPr bwMode="auto">
          <a:xfrm>
            <a:off x="2859074" y="2616225"/>
            <a:ext cx="2008188" cy="2784475"/>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39" name="Line 23"/>
          <p:cNvSpPr>
            <a:spLocks noChangeShapeType="1"/>
          </p:cNvSpPr>
          <p:nvPr/>
        </p:nvSpPr>
        <p:spPr bwMode="auto">
          <a:xfrm flipV="1">
            <a:off x="2844787" y="2857525"/>
            <a:ext cx="1997075" cy="263525"/>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0" name="Line 24"/>
          <p:cNvSpPr>
            <a:spLocks noChangeShapeType="1"/>
          </p:cNvSpPr>
          <p:nvPr/>
        </p:nvSpPr>
        <p:spPr bwMode="auto">
          <a:xfrm>
            <a:off x="2859074" y="3117875"/>
            <a:ext cx="1995488" cy="682625"/>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1" name="Line 25"/>
          <p:cNvSpPr>
            <a:spLocks noChangeShapeType="1"/>
          </p:cNvSpPr>
          <p:nvPr/>
        </p:nvSpPr>
        <p:spPr bwMode="auto">
          <a:xfrm>
            <a:off x="2881299" y="3130575"/>
            <a:ext cx="1985963" cy="1493838"/>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2" name="Line 26"/>
          <p:cNvSpPr>
            <a:spLocks noChangeShapeType="1"/>
          </p:cNvSpPr>
          <p:nvPr/>
        </p:nvSpPr>
        <p:spPr bwMode="auto">
          <a:xfrm>
            <a:off x="2846374" y="3667150"/>
            <a:ext cx="2020888" cy="144463"/>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3" name="Line 27"/>
          <p:cNvSpPr>
            <a:spLocks noChangeShapeType="1"/>
          </p:cNvSpPr>
          <p:nvPr/>
        </p:nvSpPr>
        <p:spPr bwMode="auto">
          <a:xfrm>
            <a:off x="2846374" y="3667150"/>
            <a:ext cx="2032000" cy="957263"/>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4" name="Line 28"/>
          <p:cNvSpPr>
            <a:spLocks noChangeShapeType="1"/>
          </p:cNvSpPr>
          <p:nvPr/>
        </p:nvSpPr>
        <p:spPr bwMode="auto">
          <a:xfrm>
            <a:off x="2859074" y="3667150"/>
            <a:ext cx="1995488" cy="1733550"/>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5" name="Line 29"/>
          <p:cNvSpPr>
            <a:spLocks noChangeShapeType="1"/>
          </p:cNvSpPr>
          <p:nvPr/>
        </p:nvSpPr>
        <p:spPr bwMode="auto">
          <a:xfrm flipV="1">
            <a:off x="2822562" y="2857525"/>
            <a:ext cx="1984375" cy="1349375"/>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6" name="Line 30"/>
          <p:cNvSpPr>
            <a:spLocks noChangeShapeType="1"/>
          </p:cNvSpPr>
          <p:nvPr/>
        </p:nvSpPr>
        <p:spPr bwMode="auto">
          <a:xfrm flipV="1">
            <a:off x="2859074" y="3808438"/>
            <a:ext cx="1995488" cy="411162"/>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7" name="Line 31"/>
          <p:cNvSpPr>
            <a:spLocks noChangeShapeType="1"/>
          </p:cNvSpPr>
          <p:nvPr/>
        </p:nvSpPr>
        <p:spPr bwMode="auto">
          <a:xfrm>
            <a:off x="2859074" y="4238650"/>
            <a:ext cx="1995488" cy="385763"/>
          </a:xfrm>
          <a:prstGeom prst="line">
            <a:avLst/>
          </a:prstGeom>
          <a:noFill/>
          <a:ln w="127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8" name="Line 32"/>
          <p:cNvSpPr>
            <a:spLocks noChangeShapeType="1"/>
          </p:cNvSpPr>
          <p:nvPr/>
        </p:nvSpPr>
        <p:spPr bwMode="auto">
          <a:xfrm>
            <a:off x="2859074" y="4216425"/>
            <a:ext cx="2019300" cy="1208088"/>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9" name="Line 33"/>
          <p:cNvSpPr>
            <a:spLocks noChangeShapeType="1"/>
          </p:cNvSpPr>
          <p:nvPr/>
        </p:nvSpPr>
        <p:spPr bwMode="auto">
          <a:xfrm flipV="1">
            <a:off x="2844787" y="3806850"/>
            <a:ext cx="1997075" cy="879475"/>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0" name="Line 34"/>
          <p:cNvSpPr>
            <a:spLocks noChangeShapeType="1"/>
          </p:cNvSpPr>
          <p:nvPr/>
        </p:nvSpPr>
        <p:spPr bwMode="auto">
          <a:xfrm>
            <a:off x="2846374" y="4695850"/>
            <a:ext cx="1985963" cy="715963"/>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1" name="Line 35"/>
          <p:cNvSpPr>
            <a:spLocks noChangeShapeType="1"/>
          </p:cNvSpPr>
          <p:nvPr/>
        </p:nvSpPr>
        <p:spPr bwMode="auto">
          <a:xfrm flipV="1">
            <a:off x="2846374" y="3797325"/>
            <a:ext cx="1985963" cy="1417638"/>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2" name="Line 36"/>
          <p:cNvSpPr>
            <a:spLocks noChangeShapeType="1"/>
          </p:cNvSpPr>
          <p:nvPr/>
        </p:nvSpPr>
        <p:spPr bwMode="auto">
          <a:xfrm flipV="1">
            <a:off x="2844787" y="4641875"/>
            <a:ext cx="2032000" cy="571500"/>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3" name="Line 37"/>
          <p:cNvSpPr>
            <a:spLocks noChangeShapeType="1"/>
          </p:cNvSpPr>
          <p:nvPr/>
        </p:nvSpPr>
        <p:spPr bwMode="auto">
          <a:xfrm>
            <a:off x="2846374" y="5222900"/>
            <a:ext cx="2008188" cy="201613"/>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4" name="Line 38"/>
          <p:cNvSpPr>
            <a:spLocks noChangeShapeType="1"/>
          </p:cNvSpPr>
          <p:nvPr/>
        </p:nvSpPr>
        <p:spPr bwMode="auto">
          <a:xfrm flipV="1">
            <a:off x="2870187" y="5432450"/>
            <a:ext cx="1973262" cy="398463"/>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5" name="Line 39"/>
          <p:cNvSpPr>
            <a:spLocks noChangeShapeType="1"/>
          </p:cNvSpPr>
          <p:nvPr/>
        </p:nvSpPr>
        <p:spPr bwMode="auto">
          <a:xfrm flipV="1">
            <a:off x="2870187" y="2859113"/>
            <a:ext cx="1938337" cy="2960687"/>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70" name="Line 54"/>
          <p:cNvSpPr>
            <a:spLocks noChangeShapeType="1"/>
          </p:cNvSpPr>
          <p:nvPr/>
        </p:nvSpPr>
        <p:spPr bwMode="auto">
          <a:xfrm>
            <a:off x="5344788" y="2865167"/>
            <a:ext cx="1476402" cy="1229022"/>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71" name="Line 55"/>
          <p:cNvSpPr>
            <a:spLocks noChangeShapeType="1"/>
          </p:cNvSpPr>
          <p:nvPr/>
        </p:nvSpPr>
        <p:spPr bwMode="auto">
          <a:xfrm>
            <a:off x="5354312" y="3786211"/>
            <a:ext cx="1466876" cy="307978"/>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72" name="Line 56"/>
          <p:cNvSpPr>
            <a:spLocks noChangeShapeType="1"/>
          </p:cNvSpPr>
          <p:nvPr/>
        </p:nvSpPr>
        <p:spPr bwMode="auto">
          <a:xfrm flipV="1">
            <a:off x="5343201" y="4104244"/>
            <a:ext cx="1476401" cy="1270398"/>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73" name="Rectangle 57"/>
          <p:cNvSpPr>
            <a:spLocks noChangeArrowheads="1"/>
          </p:cNvSpPr>
          <p:nvPr/>
        </p:nvSpPr>
        <p:spPr bwMode="auto">
          <a:xfrm>
            <a:off x="4754549" y="1628800"/>
            <a:ext cx="955675" cy="6381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a:solidFill>
                  <a:srgbClr val="008000"/>
                </a:solidFill>
                <a:latin typeface="Arial" charset="0"/>
                <a:ea typeface="ＭＳ Ｐゴシック" charset="0"/>
              </a:rPr>
              <a:t>Hidden</a:t>
            </a:r>
            <a:br>
              <a:rPr lang="en-US" sz="1800">
                <a:solidFill>
                  <a:srgbClr val="008000"/>
                </a:solidFill>
                <a:latin typeface="Arial" charset="0"/>
                <a:ea typeface="ＭＳ Ｐゴシック" charset="0"/>
              </a:rPr>
            </a:br>
            <a:r>
              <a:rPr lang="en-US" sz="1800">
                <a:solidFill>
                  <a:srgbClr val="008000"/>
                </a:solidFill>
                <a:latin typeface="Arial" charset="0"/>
                <a:ea typeface="ＭＳ Ｐゴシック" charset="0"/>
              </a:rPr>
              <a:t>Layers</a:t>
            </a:r>
          </a:p>
        </p:txBody>
      </p:sp>
      <p:sp>
        <p:nvSpPr>
          <p:cNvPr id="67" name="Line 20">
            <a:extLst>
              <a:ext uri="{FF2B5EF4-FFF2-40B4-BE49-F238E27FC236}">
                <a16:creationId xmlns:a16="http://schemas.microsoft.com/office/drawing/2014/main" id="{D1A46792-3FCA-46AB-BB39-6B010A4C49AD}"/>
              </a:ext>
            </a:extLst>
          </p:cNvPr>
          <p:cNvSpPr>
            <a:spLocks noChangeShapeType="1"/>
          </p:cNvSpPr>
          <p:nvPr/>
        </p:nvSpPr>
        <p:spPr bwMode="auto">
          <a:xfrm>
            <a:off x="2822563" y="2589238"/>
            <a:ext cx="2030412" cy="2043112"/>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8" name="Line 20">
            <a:extLst>
              <a:ext uri="{FF2B5EF4-FFF2-40B4-BE49-F238E27FC236}">
                <a16:creationId xmlns:a16="http://schemas.microsoft.com/office/drawing/2014/main" id="{D25FC078-5BE1-4E2C-B6B3-A6537C8731AC}"/>
              </a:ext>
            </a:extLst>
          </p:cNvPr>
          <p:cNvSpPr>
            <a:spLocks noChangeShapeType="1"/>
          </p:cNvSpPr>
          <p:nvPr/>
        </p:nvSpPr>
        <p:spPr bwMode="auto">
          <a:xfrm>
            <a:off x="2867013" y="3122636"/>
            <a:ext cx="1955800" cy="2241551"/>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9" name="Line 20">
            <a:extLst>
              <a:ext uri="{FF2B5EF4-FFF2-40B4-BE49-F238E27FC236}">
                <a16:creationId xmlns:a16="http://schemas.microsoft.com/office/drawing/2014/main" id="{662561F5-5FCF-4BE0-8AA1-7BAD24B8E58F}"/>
              </a:ext>
            </a:extLst>
          </p:cNvPr>
          <p:cNvSpPr>
            <a:spLocks noChangeShapeType="1"/>
          </p:cNvSpPr>
          <p:nvPr/>
        </p:nvSpPr>
        <p:spPr bwMode="auto">
          <a:xfrm flipV="1">
            <a:off x="2846375" y="2878162"/>
            <a:ext cx="1984374" cy="784613"/>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1" name="Line 20">
            <a:extLst>
              <a:ext uri="{FF2B5EF4-FFF2-40B4-BE49-F238E27FC236}">
                <a16:creationId xmlns:a16="http://schemas.microsoft.com/office/drawing/2014/main" id="{B825A8BA-54E4-40B5-8369-EF0DB4462E9C}"/>
              </a:ext>
            </a:extLst>
          </p:cNvPr>
          <p:cNvSpPr>
            <a:spLocks noChangeShapeType="1"/>
          </p:cNvSpPr>
          <p:nvPr/>
        </p:nvSpPr>
        <p:spPr bwMode="auto">
          <a:xfrm flipV="1">
            <a:off x="2859074" y="2865166"/>
            <a:ext cx="1947863" cy="1826309"/>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2" name="Line 20">
            <a:extLst>
              <a:ext uri="{FF2B5EF4-FFF2-40B4-BE49-F238E27FC236}">
                <a16:creationId xmlns:a16="http://schemas.microsoft.com/office/drawing/2014/main" id="{CB75C269-739A-4F10-8487-909F329A01EB}"/>
              </a:ext>
            </a:extLst>
          </p:cNvPr>
          <p:cNvSpPr>
            <a:spLocks noChangeShapeType="1"/>
          </p:cNvSpPr>
          <p:nvPr/>
        </p:nvSpPr>
        <p:spPr bwMode="auto">
          <a:xfrm flipV="1">
            <a:off x="2843200" y="4624412"/>
            <a:ext cx="1993900" cy="74703"/>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3" name="Line 20">
            <a:extLst>
              <a:ext uri="{FF2B5EF4-FFF2-40B4-BE49-F238E27FC236}">
                <a16:creationId xmlns:a16="http://schemas.microsoft.com/office/drawing/2014/main" id="{0A3F64F1-A08D-4136-8BFA-081936FD0360}"/>
              </a:ext>
            </a:extLst>
          </p:cNvPr>
          <p:cNvSpPr>
            <a:spLocks noChangeShapeType="1"/>
          </p:cNvSpPr>
          <p:nvPr/>
        </p:nvSpPr>
        <p:spPr bwMode="auto">
          <a:xfrm flipV="1">
            <a:off x="2843201" y="2868636"/>
            <a:ext cx="1971676" cy="2347913"/>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4" name="Line 20">
            <a:extLst>
              <a:ext uri="{FF2B5EF4-FFF2-40B4-BE49-F238E27FC236}">
                <a16:creationId xmlns:a16="http://schemas.microsoft.com/office/drawing/2014/main" id="{F2DCA499-64C2-4E5D-B933-347C4CD0C38F}"/>
              </a:ext>
            </a:extLst>
          </p:cNvPr>
          <p:cNvSpPr>
            <a:spLocks noChangeShapeType="1"/>
          </p:cNvSpPr>
          <p:nvPr/>
        </p:nvSpPr>
        <p:spPr bwMode="auto">
          <a:xfrm flipV="1">
            <a:off x="2867014" y="3786211"/>
            <a:ext cx="1981198" cy="2025947"/>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5" name="Line 20">
            <a:extLst>
              <a:ext uri="{FF2B5EF4-FFF2-40B4-BE49-F238E27FC236}">
                <a16:creationId xmlns:a16="http://schemas.microsoft.com/office/drawing/2014/main" id="{4703AC2B-8850-4F99-BC2B-D77E27B0DEA0}"/>
              </a:ext>
            </a:extLst>
          </p:cNvPr>
          <p:cNvSpPr>
            <a:spLocks noChangeShapeType="1"/>
          </p:cNvSpPr>
          <p:nvPr/>
        </p:nvSpPr>
        <p:spPr bwMode="auto">
          <a:xfrm flipV="1">
            <a:off x="2874948" y="4610422"/>
            <a:ext cx="2006601" cy="1201735"/>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6" name="Text Box 7"/>
          <p:cNvSpPr txBox="1">
            <a:spLocks noChangeArrowheads="1"/>
          </p:cNvSpPr>
          <p:nvPr/>
        </p:nvSpPr>
        <p:spPr bwMode="auto">
          <a:xfrm>
            <a:off x="2465843" y="2373983"/>
            <a:ext cx="595312"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1</a:t>
            </a:r>
            <a:endParaRPr kumimoji="1" lang="en-US" altLang="ko-KR" sz="1800" b="0" dirty="0">
              <a:latin typeface="Times New Roman" charset="0"/>
              <a:ea typeface="굴림" charset="0"/>
              <a:cs typeface="굴림" charset="0"/>
            </a:endParaRPr>
          </a:p>
        </p:txBody>
      </p:sp>
      <p:sp>
        <p:nvSpPr>
          <p:cNvPr id="77" name="Text Box 7"/>
          <p:cNvSpPr txBox="1">
            <a:spLocks noChangeArrowheads="1"/>
          </p:cNvSpPr>
          <p:nvPr/>
        </p:nvSpPr>
        <p:spPr bwMode="auto">
          <a:xfrm>
            <a:off x="2465843" y="2893242"/>
            <a:ext cx="595312"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2</a:t>
            </a:r>
            <a:endParaRPr kumimoji="1" lang="en-US" altLang="ko-KR" sz="1800" b="0" dirty="0">
              <a:latin typeface="Times New Roman" charset="0"/>
              <a:ea typeface="굴림" charset="0"/>
              <a:cs typeface="굴림" charset="0"/>
            </a:endParaRPr>
          </a:p>
        </p:txBody>
      </p:sp>
      <p:sp>
        <p:nvSpPr>
          <p:cNvPr id="78" name="Text Box 7"/>
          <p:cNvSpPr txBox="1">
            <a:spLocks noChangeArrowheads="1"/>
          </p:cNvSpPr>
          <p:nvPr/>
        </p:nvSpPr>
        <p:spPr bwMode="auto">
          <a:xfrm>
            <a:off x="2465843" y="3465809"/>
            <a:ext cx="595312"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3</a:t>
            </a:r>
            <a:endParaRPr kumimoji="1" lang="en-US" altLang="ko-KR" sz="1800" b="0" dirty="0">
              <a:latin typeface="Times New Roman" charset="0"/>
              <a:ea typeface="굴림" charset="0"/>
              <a:cs typeface="굴림" charset="0"/>
            </a:endParaRPr>
          </a:p>
        </p:txBody>
      </p:sp>
      <p:sp>
        <p:nvSpPr>
          <p:cNvPr id="79" name="Text Box 7"/>
          <p:cNvSpPr txBox="1">
            <a:spLocks noChangeArrowheads="1"/>
          </p:cNvSpPr>
          <p:nvPr/>
        </p:nvSpPr>
        <p:spPr bwMode="auto">
          <a:xfrm>
            <a:off x="2465843" y="3985068"/>
            <a:ext cx="595312"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4</a:t>
            </a:r>
            <a:endParaRPr kumimoji="1" lang="en-US" altLang="ko-KR" sz="1800" b="0" dirty="0">
              <a:latin typeface="Times New Roman" charset="0"/>
              <a:ea typeface="굴림" charset="0"/>
              <a:cs typeface="굴림" charset="0"/>
            </a:endParaRPr>
          </a:p>
        </p:txBody>
      </p:sp>
      <p:sp>
        <p:nvSpPr>
          <p:cNvPr id="80" name="Text Box 7"/>
          <p:cNvSpPr txBox="1">
            <a:spLocks noChangeArrowheads="1"/>
          </p:cNvSpPr>
          <p:nvPr/>
        </p:nvSpPr>
        <p:spPr bwMode="auto">
          <a:xfrm>
            <a:off x="2465843" y="4488670"/>
            <a:ext cx="595312"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5</a:t>
            </a:r>
            <a:endParaRPr kumimoji="1" lang="en-US" altLang="ko-KR" sz="1800" b="0" dirty="0">
              <a:latin typeface="Times New Roman" charset="0"/>
              <a:ea typeface="굴림" charset="0"/>
              <a:cs typeface="굴림" charset="0"/>
            </a:endParaRPr>
          </a:p>
        </p:txBody>
      </p:sp>
      <p:sp>
        <p:nvSpPr>
          <p:cNvPr id="81" name="Text Box 7"/>
          <p:cNvSpPr txBox="1">
            <a:spLocks noChangeArrowheads="1"/>
          </p:cNvSpPr>
          <p:nvPr/>
        </p:nvSpPr>
        <p:spPr bwMode="auto">
          <a:xfrm>
            <a:off x="2465843" y="5007929"/>
            <a:ext cx="595312"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6</a:t>
            </a:r>
            <a:endParaRPr kumimoji="1" lang="en-US" altLang="ko-KR" sz="1800" b="0" dirty="0">
              <a:latin typeface="Times New Roman" charset="0"/>
              <a:ea typeface="굴림" charset="0"/>
              <a:cs typeface="굴림" charset="0"/>
            </a:endParaRPr>
          </a:p>
        </p:txBody>
      </p:sp>
      <p:sp>
        <p:nvSpPr>
          <p:cNvPr id="82" name="Text Box 7"/>
          <p:cNvSpPr txBox="1">
            <a:spLocks noChangeArrowheads="1"/>
          </p:cNvSpPr>
          <p:nvPr/>
        </p:nvSpPr>
        <p:spPr bwMode="auto">
          <a:xfrm>
            <a:off x="2465843" y="5586735"/>
            <a:ext cx="595312"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7</a:t>
            </a:r>
            <a:endParaRPr kumimoji="1" lang="en-US" altLang="ko-KR" sz="1800" b="0" dirty="0">
              <a:latin typeface="Times New Roman" charset="0"/>
              <a:ea typeface="굴림" charset="0"/>
              <a:cs typeface="굴림" charset="0"/>
            </a:endParaRPr>
          </a:p>
        </p:txBody>
      </p:sp>
      <p:sp>
        <p:nvSpPr>
          <p:cNvPr id="2" name="Oval 1"/>
          <p:cNvSpPr/>
          <p:nvPr/>
        </p:nvSpPr>
        <p:spPr>
          <a:xfrm>
            <a:off x="4876787" y="2615146"/>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a:off x="4876787" y="352325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a:off x="4876787" y="4375467"/>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p:cNvSpPr/>
          <p:nvPr/>
        </p:nvSpPr>
        <p:spPr>
          <a:xfrm>
            <a:off x="4876787" y="5158663"/>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p:cNvSpPr/>
          <p:nvPr/>
        </p:nvSpPr>
        <p:spPr>
          <a:xfrm>
            <a:off x="6821189" y="3886265"/>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Line 56"/>
          <p:cNvSpPr>
            <a:spLocks noChangeShapeType="1"/>
          </p:cNvSpPr>
          <p:nvPr/>
        </p:nvSpPr>
        <p:spPr bwMode="auto">
          <a:xfrm flipV="1">
            <a:off x="5346377" y="4123446"/>
            <a:ext cx="1463700" cy="498202"/>
          </a:xfrm>
          <a:prstGeom prst="line">
            <a:avLst/>
          </a:prstGeom>
          <a:noFill/>
          <a:ln w="12700">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p:nvGrpSpPr>
          <p:cNvPr id="8" name="Group 7"/>
          <p:cNvGrpSpPr/>
          <p:nvPr/>
        </p:nvGrpSpPr>
        <p:grpSpPr>
          <a:xfrm>
            <a:off x="3491880" y="6153112"/>
            <a:ext cx="2251556" cy="553998"/>
            <a:chOff x="1622724" y="6153112"/>
            <a:chExt cx="2251556" cy="553998"/>
          </a:xfrm>
        </p:grpSpPr>
        <p:sp>
          <p:nvSpPr>
            <p:cNvPr id="88" name="Oval 87"/>
            <p:cNvSpPr/>
            <p:nvPr/>
          </p:nvSpPr>
          <p:spPr>
            <a:xfrm>
              <a:off x="1622724" y="6165304"/>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2150072" y="6153112"/>
              <a:ext cx="290275" cy="553998"/>
            </a:xfrm>
            <a:prstGeom prst="rect">
              <a:avLst/>
            </a:prstGeom>
            <a:noFill/>
          </p:spPr>
          <p:txBody>
            <a:bodyPr wrap="square" rtlCol="0">
              <a:spAutoFit/>
            </a:bodyPr>
            <a:lstStyle/>
            <a:p>
              <a:r>
                <a:rPr lang="en-GB" sz="3000" dirty="0"/>
                <a:t>=</a:t>
              </a:r>
            </a:p>
          </p:txBody>
        </p:sp>
        <p:sp>
          <p:nvSpPr>
            <p:cNvPr id="89" name="Oval 23"/>
            <p:cNvSpPr>
              <a:spLocks noChangeArrowheads="1"/>
            </p:cNvSpPr>
            <p:nvPr/>
          </p:nvSpPr>
          <p:spPr bwMode="auto">
            <a:xfrm>
              <a:off x="2566595" y="6189168"/>
              <a:ext cx="468000" cy="468000"/>
            </a:xfrm>
            <a:prstGeom prst="ellipse">
              <a:avLst/>
            </a:prstGeom>
            <a:noFill/>
            <a:ln w="1905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sz="3000" b="0" dirty="0">
                  <a:latin typeface="Arial" charset="0"/>
                  <a:ea typeface="굴림" charset="0"/>
                  <a:cs typeface="굴림" charset="0"/>
                  <a:sym typeface="Symbol" charset="0"/>
                </a:rPr>
                <a:t></a:t>
              </a:r>
              <a:endParaRPr kumimoji="1" lang="en-US" altLang="ko-KR" sz="3000" b="0" dirty="0">
                <a:latin typeface="Arial" charset="0"/>
                <a:ea typeface="굴림" charset="0"/>
                <a:cs typeface="굴림" charset="0"/>
              </a:endParaRPr>
            </a:p>
          </p:txBody>
        </p:sp>
        <p:sp>
          <p:nvSpPr>
            <p:cNvPr id="90" name="Rectangle 29"/>
            <p:cNvSpPr>
              <a:spLocks noChangeArrowheads="1"/>
            </p:cNvSpPr>
            <p:nvPr/>
          </p:nvSpPr>
          <p:spPr bwMode="auto">
            <a:xfrm>
              <a:off x="3397187" y="6173710"/>
              <a:ext cx="477093" cy="533400"/>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93" name="Line 30"/>
            <p:cNvSpPr>
              <a:spLocks noChangeShapeType="1"/>
            </p:cNvSpPr>
            <p:nvPr/>
          </p:nvSpPr>
          <p:spPr bwMode="auto">
            <a:xfrm flipV="1">
              <a:off x="3034595" y="6451625"/>
              <a:ext cx="362592" cy="171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p:sp>
        <p:nvSpPr>
          <p:cNvPr id="56" name="Slide Number Placeholder 3">
            <a:extLst>
              <a:ext uri="{FF2B5EF4-FFF2-40B4-BE49-F238E27FC236}">
                <a16:creationId xmlns:a16="http://schemas.microsoft.com/office/drawing/2014/main" id="{2AE4C4A8-BAD4-73A3-2380-C0C3D8F5C8D3}"/>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26</a:t>
            </a:fld>
            <a:endParaRPr lang="en-GB" sz="2400" dirty="0"/>
          </a:p>
        </p:txBody>
      </p:sp>
    </p:spTree>
    <p:extLst>
      <p:ext uri="{BB962C8B-B14F-4D97-AF65-F5344CB8AC3E}">
        <p14:creationId xmlns:p14="http://schemas.microsoft.com/office/powerpoint/2010/main" val="420881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Question: (Example 3)</a:t>
            </a:r>
          </a:p>
        </p:txBody>
      </p:sp>
      <p:sp>
        <p:nvSpPr>
          <p:cNvPr id="33" name="Line 3"/>
          <p:cNvSpPr>
            <a:spLocks noChangeShapeType="1"/>
          </p:cNvSpPr>
          <p:nvPr/>
        </p:nvSpPr>
        <p:spPr bwMode="auto">
          <a:xfrm flipV="1">
            <a:off x="3633167" y="1772816"/>
            <a:ext cx="0" cy="441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4" name="Line 4"/>
          <p:cNvSpPr>
            <a:spLocks noChangeShapeType="1"/>
          </p:cNvSpPr>
          <p:nvPr/>
        </p:nvSpPr>
        <p:spPr bwMode="auto">
          <a:xfrm>
            <a:off x="2718767" y="5582816"/>
            <a:ext cx="4876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 name="Rectangle 1"/>
          <p:cNvSpPr/>
          <p:nvPr/>
        </p:nvSpPr>
        <p:spPr>
          <a:xfrm>
            <a:off x="5508626" y="3425296"/>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5" name="Rectangle 54"/>
          <p:cNvSpPr/>
          <p:nvPr/>
        </p:nvSpPr>
        <p:spPr>
          <a:xfrm>
            <a:off x="6366957" y="2196596"/>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6" name="Rectangle 55"/>
          <p:cNvSpPr/>
          <p:nvPr/>
        </p:nvSpPr>
        <p:spPr>
          <a:xfrm>
            <a:off x="4258854" y="411500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7" name="Rectangle 56"/>
          <p:cNvSpPr/>
          <p:nvPr/>
        </p:nvSpPr>
        <p:spPr>
          <a:xfrm>
            <a:off x="5905438" y="4034895"/>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179716" y="1688005"/>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4" name="Rectangle 3"/>
              <p:cNvSpPr>
                <a:spLocks noRot="1" noChangeAspect="1" noMove="1" noResize="1" noEditPoints="1" noAdjustHandles="1" noChangeArrowheads="1" noChangeShapeType="1" noTextEdit="1"/>
              </p:cNvSpPr>
              <p:nvPr/>
            </p:nvSpPr>
            <p:spPr>
              <a:xfrm>
                <a:off x="3179716" y="1688005"/>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48234" y="5530696"/>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5" name="Rectangle 4"/>
              <p:cNvSpPr>
                <a:spLocks noRot="1" noChangeAspect="1" noMove="1" noResize="1" noEditPoints="1" noAdjustHandles="1" noChangeArrowheads="1" noChangeShapeType="1" noTextEdit="1"/>
              </p:cNvSpPr>
              <p:nvPr/>
            </p:nvSpPr>
            <p:spPr>
              <a:xfrm>
                <a:off x="7348234" y="5530696"/>
                <a:ext cx="589585" cy="492443"/>
              </a:xfrm>
              <a:prstGeom prst="rect">
                <a:avLst/>
              </a:prstGeom>
              <a:blipFill>
                <a:blip r:embed="rId5"/>
                <a:stretch>
                  <a:fillRect/>
                </a:stretch>
              </a:blipFill>
            </p:spPr>
            <p:txBody>
              <a:bodyPr/>
              <a:lstStyle/>
              <a:p>
                <a:r>
                  <a:rPr lang="en-GB">
                    <a:noFill/>
                  </a:rPr>
                  <a:t> </a:t>
                </a:r>
              </a:p>
            </p:txBody>
          </p:sp>
        </mc:Fallback>
      </mc:AlternateContent>
      <p:sp>
        <p:nvSpPr>
          <p:cNvPr id="18" name="Rectangle 17"/>
          <p:cNvSpPr/>
          <p:nvPr/>
        </p:nvSpPr>
        <p:spPr>
          <a:xfrm>
            <a:off x="5661026" y="3577696"/>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19" name="Rectangle 18"/>
          <p:cNvSpPr/>
          <p:nvPr/>
        </p:nvSpPr>
        <p:spPr>
          <a:xfrm>
            <a:off x="6053502" y="3071309"/>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0" name="Rectangle 19"/>
          <p:cNvSpPr/>
          <p:nvPr/>
        </p:nvSpPr>
        <p:spPr>
          <a:xfrm>
            <a:off x="5332028" y="3931459"/>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2" name="Rectangle 21"/>
          <p:cNvSpPr/>
          <p:nvPr/>
        </p:nvSpPr>
        <p:spPr>
          <a:xfrm>
            <a:off x="6118226" y="4034896"/>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3" name="Rectangle 22"/>
          <p:cNvSpPr/>
          <p:nvPr/>
        </p:nvSpPr>
        <p:spPr>
          <a:xfrm>
            <a:off x="6359878" y="3858417"/>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4" name="Rectangle 23"/>
          <p:cNvSpPr/>
          <p:nvPr/>
        </p:nvSpPr>
        <p:spPr>
          <a:xfrm>
            <a:off x="6423026" y="4339696"/>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5" name="Rectangle 24"/>
          <p:cNvSpPr/>
          <p:nvPr/>
        </p:nvSpPr>
        <p:spPr>
          <a:xfrm>
            <a:off x="5561218" y="4352911"/>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6" name="Rectangle 25"/>
          <p:cNvSpPr/>
          <p:nvPr/>
        </p:nvSpPr>
        <p:spPr>
          <a:xfrm>
            <a:off x="5386919" y="2962784"/>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7" name="Rectangle 26"/>
          <p:cNvSpPr/>
          <p:nvPr/>
        </p:nvSpPr>
        <p:spPr>
          <a:xfrm>
            <a:off x="6395623" y="3456971"/>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8" name="Rectangle 27"/>
          <p:cNvSpPr/>
          <p:nvPr/>
        </p:nvSpPr>
        <p:spPr>
          <a:xfrm>
            <a:off x="4780317" y="3207439"/>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29" name="Rectangle 28"/>
          <p:cNvSpPr/>
          <p:nvPr/>
        </p:nvSpPr>
        <p:spPr>
          <a:xfrm>
            <a:off x="3802811" y="396982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0" name="Rectangle 29"/>
          <p:cNvSpPr/>
          <p:nvPr/>
        </p:nvSpPr>
        <p:spPr>
          <a:xfrm>
            <a:off x="3485408" y="3821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1" name="Rectangle 30"/>
          <p:cNvSpPr/>
          <p:nvPr/>
        </p:nvSpPr>
        <p:spPr>
          <a:xfrm>
            <a:off x="3907589" y="2817264"/>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2" name="Rectangle 31"/>
          <p:cNvSpPr/>
          <p:nvPr/>
        </p:nvSpPr>
        <p:spPr>
          <a:xfrm>
            <a:off x="4060222" y="357774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5" name="Rectangle 34"/>
          <p:cNvSpPr/>
          <p:nvPr/>
        </p:nvSpPr>
        <p:spPr>
          <a:xfrm>
            <a:off x="4284565" y="330478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6" name="Rectangle 35"/>
          <p:cNvSpPr/>
          <p:nvPr/>
        </p:nvSpPr>
        <p:spPr>
          <a:xfrm>
            <a:off x="3508511" y="33193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7" name="Rectangle 36"/>
          <p:cNvSpPr/>
          <p:nvPr/>
        </p:nvSpPr>
        <p:spPr>
          <a:xfrm>
            <a:off x="4247408" y="4583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8" name="Rectangle 37"/>
          <p:cNvSpPr/>
          <p:nvPr/>
        </p:nvSpPr>
        <p:spPr>
          <a:xfrm>
            <a:off x="4965161" y="47358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39" name="Rectangle 38"/>
          <p:cNvSpPr/>
          <p:nvPr/>
        </p:nvSpPr>
        <p:spPr>
          <a:xfrm>
            <a:off x="6966803" y="5037005"/>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0" name="Rectangle 39"/>
          <p:cNvSpPr/>
          <p:nvPr/>
        </p:nvSpPr>
        <p:spPr>
          <a:xfrm>
            <a:off x="4851657" y="271177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1" name="Rectangle 40"/>
          <p:cNvSpPr/>
          <p:nvPr/>
        </p:nvSpPr>
        <p:spPr>
          <a:xfrm>
            <a:off x="5404831" y="520475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2" name="Rectangle 41"/>
          <p:cNvSpPr/>
          <p:nvPr/>
        </p:nvSpPr>
        <p:spPr>
          <a:xfrm>
            <a:off x="5009408" y="534548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3" name="Rectangle 42"/>
          <p:cNvSpPr/>
          <p:nvPr/>
        </p:nvSpPr>
        <p:spPr>
          <a:xfrm>
            <a:off x="3577329" y="4618006"/>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4" name="Rectangle 43"/>
          <p:cNvSpPr/>
          <p:nvPr/>
        </p:nvSpPr>
        <p:spPr>
          <a:xfrm>
            <a:off x="7250604" y="290054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5" name="Rectangle 44"/>
          <p:cNvSpPr/>
          <p:nvPr/>
        </p:nvSpPr>
        <p:spPr>
          <a:xfrm>
            <a:off x="3757824" y="512941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6" name="Rectangle 45"/>
          <p:cNvSpPr/>
          <p:nvPr/>
        </p:nvSpPr>
        <p:spPr>
          <a:xfrm>
            <a:off x="6571486" y="4686891"/>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7" name="Rectangle 46"/>
          <p:cNvSpPr/>
          <p:nvPr/>
        </p:nvSpPr>
        <p:spPr>
          <a:xfrm>
            <a:off x="5438551" y="2272827"/>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8" name="Rectangle 47"/>
          <p:cNvSpPr/>
          <p:nvPr/>
        </p:nvSpPr>
        <p:spPr>
          <a:xfrm>
            <a:off x="6012292" y="4892859"/>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49" name="Rectangle 48"/>
          <p:cNvSpPr/>
          <p:nvPr/>
        </p:nvSpPr>
        <p:spPr>
          <a:xfrm>
            <a:off x="6759228" y="2627002"/>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0" name="Rectangle 49"/>
          <p:cNvSpPr/>
          <p:nvPr/>
        </p:nvSpPr>
        <p:spPr>
          <a:xfrm>
            <a:off x="4962515" y="4230611"/>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1" name="Rectangle 50"/>
          <p:cNvSpPr/>
          <p:nvPr/>
        </p:nvSpPr>
        <p:spPr>
          <a:xfrm>
            <a:off x="4728808" y="3790913"/>
            <a:ext cx="614951" cy="369332"/>
          </a:xfrm>
          <a:prstGeom prst="rect">
            <a:avLst/>
          </a:prstGeom>
        </p:spPr>
        <p:txBody>
          <a:bodyPr wrap="square">
            <a:spAutoFit/>
          </a:bodyPr>
          <a:lstStyle/>
          <a:p>
            <a:pPr algn="ctr"/>
            <a:r>
              <a:rPr lang="en-GB" dirty="0">
                <a:solidFill>
                  <a:srgbClr val="FF0000"/>
                </a:solidFill>
                <a:latin typeface="Tahoma" charset="0"/>
                <a:ea typeface="ＭＳ Ｐゴシック" charset="0"/>
              </a:rPr>
              <a:t>0</a:t>
            </a:r>
            <a:endParaRPr lang="en-GB" dirty="0">
              <a:solidFill>
                <a:srgbClr val="FF0000"/>
              </a:solidFill>
            </a:endParaRPr>
          </a:p>
        </p:txBody>
      </p:sp>
      <p:sp>
        <p:nvSpPr>
          <p:cNvPr id="52" name="Slide Number Placeholder 3">
            <a:extLst>
              <a:ext uri="{FF2B5EF4-FFF2-40B4-BE49-F238E27FC236}">
                <a16:creationId xmlns:a16="http://schemas.microsoft.com/office/drawing/2014/main" id="{2FDA9525-A0C2-79E1-2967-F9DEC852DB9A}"/>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27</a:t>
            </a:fld>
            <a:endParaRPr lang="en-GB" sz="2400" dirty="0"/>
          </a:p>
        </p:txBody>
      </p:sp>
      <p:sp>
        <p:nvSpPr>
          <p:cNvPr id="53" name="Rectangle 52">
            <a:extLst>
              <a:ext uri="{FF2B5EF4-FFF2-40B4-BE49-F238E27FC236}">
                <a16:creationId xmlns:a16="http://schemas.microsoft.com/office/drawing/2014/main" id="{FCAF4BE9-19DF-F8D9-0193-AA577C68D57B}"/>
              </a:ext>
            </a:extLst>
          </p:cNvPr>
          <p:cNvSpPr/>
          <p:nvPr/>
        </p:nvSpPr>
        <p:spPr>
          <a:xfrm>
            <a:off x="6769877" y="400424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4" name="Rectangle 53">
            <a:extLst>
              <a:ext uri="{FF2B5EF4-FFF2-40B4-BE49-F238E27FC236}">
                <a16:creationId xmlns:a16="http://schemas.microsoft.com/office/drawing/2014/main" id="{DA5FF9FB-9C45-718C-FE33-0C3A9EB0E9BE}"/>
              </a:ext>
            </a:extLst>
          </p:cNvPr>
          <p:cNvSpPr/>
          <p:nvPr/>
        </p:nvSpPr>
        <p:spPr>
          <a:xfrm>
            <a:off x="7653524" y="470819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58" name="Rectangle 57">
            <a:extLst>
              <a:ext uri="{FF2B5EF4-FFF2-40B4-BE49-F238E27FC236}">
                <a16:creationId xmlns:a16="http://schemas.microsoft.com/office/drawing/2014/main" id="{C74135F8-3909-E252-45F9-8BF130CB9C2D}"/>
              </a:ext>
            </a:extLst>
          </p:cNvPr>
          <p:cNvSpPr/>
          <p:nvPr/>
        </p:nvSpPr>
        <p:spPr>
          <a:xfrm>
            <a:off x="7162148" y="4434646"/>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60" name="Rectangle 59">
            <a:extLst>
              <a:ext uri="{FF2B5EF4-FFF2-40B4-BE49-F238E27FC236}">
                <a16:creationId xmlns:a16="http://schemas.microsoft.com/office/drawing/2014/main" id="{6237DB9C-1AF2-674C-EE43-7E3D06DB3286}"/>
              </a:ext>
            </a:extLst>
          </p:cNvPr>
          <p:cNvSpPr/>
          <p:nvPr/>
        </p:nvSpPr>
        <p:spPr>
          <a:xfrm>
            <a:off x="6730501" y="3228797"/>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61" name="Rectangle 60">
            <a:extLst>
              <a:ext uri="{FF2B5EF4-FFF2-40B4-BE49-F238E27FC236}">
                <a16:creationId xmlns:a16="http://schemas.microsoft.com/office/drawing/2014/main" id="{E403D352-E44E-FA3A-314A-08B54EECE2D1}"/>
              </a:ext>
            </a:extLst>
          </p:cNvPr>
          <p:cNvSpPr/>
          <p:nvPr/>
        </p:nvSpPr>
        <p:spPr>
          <a:xfrm>
            <a:off x="7614148" y="3932750"/>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
        <p:nvSpPr>
          <p:cNvPr id="62" name="Rectangle 61">
            <a:extLst>
              <a:ext uri="{FF2B5EF4-FFF2-40B4-BE49-F238E27FC236}">
                <a16:creationId xmlns:a16="http://schemas.microsoft.com/office/drawing/2014/main" id="{10CF540D-5092-E419-9B2F-A0E770F1D47D}"/>
              </a:ext>
            </a:extLst>
          </p:cNvPr>
          <p:cNvSpPr/>
          <p:nvPr/>
        </p:nvSpPr>
        <p:spPr>
          <a:xfrm>
            <a:off x="7122772" y="3659203"/>
            <a:ext cx="614951" cy="369332"/>
          </a:xfrm>
          <a:prstGeom prst="rect">
            <a:avLst/>
          </a:prstGeom>
        </p:spPr>
        <p:txBody>
          <a:bodyPr wrap="square">
            <a:spAutoFit/>
          </a:bodyPr>
          <a:lstStyle/>
          <a:p>
            <a:pPr algn="ctr"/>
            <a:r>
              <a:rPr lang="en-GB" dirty="0">
                <a:solidFill>
                  <a:srgbClr val="0070C0"/>
                </a:solidFill>
                <a:latin typeface="Tahoma" charset="0"/>
                <a:ea typeface="ＭＳ Ｐゴシック" charset="0"/>
              </a:rPr>
              <a:t>1</a:t>
            </a:r>
            <a:endParaRPr lang="en-GB" dirty="0">
              <a:solidFill>
                <a:srgbClr val="0070C0"/>
              </a:solidFill>
            </a:endParaRPr>
          </a:p>
        </p:txBody>
      </p:sp>
    </p:spTree>
    <p:extLst>
      <p:ext uri="{BB962C8B-B14F-4D97-AF65-F5344CB8AC3E}">
        <p14:creationId xmlns:p14="http://schemas.microsoft.com/office/powerpoint/2010/main" val="2585109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685694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546303" y="2009901"/>
            <a:ext cx="6816725" cy="1908215"/>
          </a:xfrm>
          <a:prstGeom prst="rect">
            <a:avLst/>
          </a:prstGeom>
        </p:spPr>
        <p:txBody>
          <a:bodyPr vert="horz" wrap="square" lIns="0" tIns="0" rIns="0" bIns="0" rtlCol="0">
            <a:spAutoFit/>
          </a:bodyPr>
          <a:lstStyle/>
          <a:p>
            <a:pPr marL="12700">
              <a:lnSpc>
                <a:spcPct val="100000"/>
              </a:lnSpc>
            </a:pPr>
            <a:r>
              <a:rPr lang="en-GB" sz="3600" spc="-5" dirty="0">
                <a:solidFill>
                  <a:srgbClr val="B5121B"/>
                </a:solidFill>
                <a:latin typeface="Calibri"/>
                <a:cs typeface="Calibri"/>
              </a:rPr>
              <a:t>SCC</a:t>
            </a:r>
            <a:r>
              <a:rPr lang="en-GB" sz="3600" spc="10" dirty="0">
                <a:solidFill>
                  <a:srgbClr val="B5121B"/>
                </a:solidFill>
                <a:latin typeface="Calibri"/>
                <a:cs typeface="Calibri"/>
              </a:rPr>
              <a:t>.</a:t>
            </a:r>
            <a:r>
              <a:rPr lang="en-GB" sz="3600" spc="-25" dirty="0">
                <a:solidFill>
                  <a:srgbClr val="B5121B"/>
                </a:solidFill>
                <a:latin typeface="Calibri"/>
                <a:cs typeface="Calibri"/>
              </a:rPr>
              <a:t>361</a:t>
            </a:r>
            <a:r>
              <a:rPr lang="en-GB" sz="3600" spc="-10" dirty="0">
                <a:solidFill>
                  <a:srgbClr val="B5121B"/>
                </a:solidFill>
                <a:latin typeface="Calibri"/>
                <a:cs typeface="Calibri"/>
              </a:rPr>
              <a:t>:</a:t>
            </a:r>
            <a:r>
              <a:rPr lang="en-GB" sz="3600" spc="10" dirty="0">
                <a:solidFill>
                  <a:srgbClr val="B5121B"/>
                </a:solidFill>
                <a:latin typeface="Calibri"/>
                <a:cs typeface="Calibri"/>
              </a:rPr>
              <a:t> </a:t>
            </a:r>
            <a:r>
              <a:rPr lang="en-GB" sz="3600" dirty="0">
                <a:solidFill>
                  <a:srgbClr val="B5121B"/>
                </a:solidFill>
                <a:latin typeface="Calibri"/>
                <a:cs typeface="Calibri"/>
              </a:rPr>
              <a:t>Artificial Intelligence</a:t>
            </a:r>
          </a:p>
          <a:p>
            <a:pPr marL="12700">
              <a:lnSpc>
                <a:spcPct val="100000"/>
              </a:lnSpc>
            </a:pPr>
            <a:r>
              <a:rPr lang="en-GB" sz="2400" dirty="0">
                <a:solidFill>
                  <a:srgbClr val="B5121B"/>
                </a:solidFill>
                <a:latin typeface="Calibri"/>
                <a:cs typeface="Calibri"/>
              </a:rPr>
              <a:t>2024-2025</a:t>
            </a:r>
          </a:p>
          <a:p>
            <a:pPr marL="12700"/>
            <a:r>
              <a:rPr lang="en-GB" sz="2400" dirty="0">
                <a:solidFill>
                  <a:srgbClr val="B5121B"/>
                </a:solidFill>
                <a:latin typeface="Calibri"/>
                <a:cs typeface="Calibri"/>
              </a:rPr>
              <a:t>Week 09 – Lecture 2</a:t>
            </a:r>
            <a:endParaRPr lang="en-GB" sz="2400" dirty="0">
              <a:latin typeface="Calibri"/>
              <a:cs typeface="Calibri"/>
            </a:endParaRPr>
          </a:p>
          <a:p>
            <a:pPr marL="12700">
              <a:lnSpc>
                <a:spcPct val="100000"/>
              </a:lnSpc>
            </a:pPr>
            <a:endParaRPr sz="3600" dirty="0">
              <a:latin typeface="Calibri"/>
              <a:cs typeface="Calibri"/>
            </a:endParaRPr>
          </a:p>
        </p:txBody>
      </p:sp>
      <p:sp>
        <p:nvSpPr>
          <p:cNvPr id="6" name="TextBox 5">
            <a:extLst>
              <a:ext uri="{FF2B5EF4-FFF2-40B4-BE49-F238E27FC236}">
                <a16:creationId xmlns:a16="http://schemas.microsoft.com/office/drawing/2014/main" id="{B1C2807F-6EA3-4D20-90C4-0ACBA67513D6}"/>
              </a:ext>
            </a:extLst>
          </p:cNvPr>
          <p:cNvSpPr txBox="1"/>
          <p:nvPr/>
        </p:nvSpPr>
        <p:spPr>
          <a:xfrm>
            <a:off x="531063" y="4486870"/>
            <a:ext cx="8155737" cy="923330"/>
          </a:xfrm>
          <a:prstGeom prst="rect">
            <a:avLst/>
          </a:prstGeom>
          <a:noFill/>
        </p:spPr>
        <p:txBody>
          <a:bodyPr wrap="square" rtlCol="0">
            <a:spAutoFit/>
          </a:bodyPr>
          <a:lstStyle/>
          <a:p>
            <a:r>
              <a:rPr lang="en-GB" dirty="0"/>
              <a:t>Hossein Rahmani</a:t>
            </a:r>
          </a:p>
          <a:p>
            <a:r>
              <a:rPr lang="en-GB" dirty="0"/>
              <a:t>Prof. in Computer Vision and Machine Learning</a:t>
            </a:r>
          </a:p>
          <a:p>
            <a:r>
              <a:rPr lang="en-GB" dirty="0"/>
              <a:t>Email: </a:t>
            </a:r>
            <a:r>
              <a:rPr lang="en-GB" dirty="0" err="1"/>
              <a:t>h.rahmani@lancaster.ac.uk</a:t>
            </a:r>
            <a:endParaRPr lang="en-GB" dirty="0"/>
          </a:p>
        </p:txBody>
      </p:sp>
      <p:sp>
        <p:nvSpPr>
          <p:cNvPr id="7" name="Rectangle 6">
            <a:extLst>
              <a:ext uri="{FF2B5EF4-FFF2-40B4-BE49-F238E27FC236}">
                <a16:creationId xmlns:a16="http://schemas.microsoft.com/office/drawing/2014/main" id="{F4EF9613-08BA-413F-7BFE-8CFF0290F872}"/>
              </a:ext>
            </a:extLst>
          </p:cNvPr>
          <p:cNvSpPr/>
          <p:nvPr/>
        </p:nvSpPr>
        <p:spPr>
          <a:xfrm>
            <a:off x="558168" y="3810000"/>
            <a:ext cx="4059125" cy="541174"/>
          </a:xfrm>
          <a:prstGeom prst="rect">
            <a:avLst/>
          </a:prstGeom>
        </p:spPr>
        <p:txBody>
          <a:bodyPr wrap="none">
            <a:spAutoFit/>
          </a:bodyPr>
          <a:lstStyle/>
          <a:p>
            <a:pPr lvl="0">
              <a:lnSpc>
                <a:spcPts val="3500"/>
              </a:lnSpc>
              <a:spcBef>
                <a:spcPct val="0"/>
              </a:spcBef>
              <a:defRPr/>
            </a:pPr>
            <a:r>
              <a:rPr kumimoji="0" lang="en-US" sz="3200" b="1" i="0" u="none" strike="noStrike" kern="1200" cap="none" spc="0" normalizeH="0" baseline="0" noProof="0" dirty="0">
                <a:ln>
                  <a:noFill/>
                </a:ln>
                <a:solidFill>
                  <a:srgbClr val="B5121B"/>
                </a:solidFill>
                <a:effectLst/>
                <a:uLnTx/>
                <a:uFillTx/>
                <a:latin typeface="Calibri" pitchFamily="80" charset="0"/>
                <a:ea typeface="+mj-ea"/>
                <a:cs typeface="+mj-cs"/>
              </a:rPr>
              <a:t>Neural Networks Cont.</a:t>
            </a:r>
            <a:endParaRPr kumimoji="0" lang="en-GB" sz="3200" b="1" i="0" u="none" strike="noStrike" kern="1200" cap="none" spc="0" normalizeH="0" baseline="0" noProof="0" dirty="0">
              <a:ln>
                <a:noFill/>
              </a:ln>
              <a:solidFill>
                <a:srgbClr val="B5121B"/>
              </a:solidFill>
              <a:effectLst/>
              <a:uLnTx/>
              <a:uFillTx/>
              <a:latin typeface="+mj-lt"/>
              <a:ea typeface="+mj-ea"/>
              <a:cs typeface="+mj-cs"/>
            </a:endParaRPr>
          </a:p>
        </p:txBody>
      </p:sp>
    </p:spTree>
    <p:extLst>
      <p:ext uri="{BB962C8B-B14F-4D97-AF65-F5344CB8AC3E}">
        <p14:creationId xmlns:p14="http://schemas.microsoft.com/office/powerpoint/2010/main" val="2713673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zh-TW" dirty="0">
                <a:ea typeface="PMingLiU" pitchFamily="18" charset="-120"/>
              </a:rPr>
              <a:t>The single-layer perceptron classifiers can only deal with linearly separable sets of samples. </a:t>
            </a:r>
          </a:p>
          <a:p>
            <a:pPr algn="just">
              <a:lnSpc>
                <a:spcPct val="90000"/>
              </a:lnSpc>
            </a:pPr>
            <a:r>
              <a:rPr lang="en-US" altLang="zh-TW" dirty="0">
                <a:ea typeface="PMingLiU" pitchFamily="18" charset="-120"/>
              </a:rPr>
              <a:t>The </a:t>
            </a:r>
            <a:r>
              <a:rPr lang="en-US" altLang="zh-TW" b="1" dirty="0">
                <a:ea typeface="PMingLiU" pitchFamily="18" charset="-120"/>
              </a:rPr>
              <a:t>multilayer networks </a:t>
            </a:r>
            <a:r>
              <a:rPr lang="en-US" altLang="zh-TW" dirty="0">
                <a:ea typeface="PMingLiU" pitchFamily="18" charset="-120"/>
              </a:rPr>
              <a:t>are the solution to this limitation, as they </a:t>
            </a:r>
            <a:r>
              <a:rPr lang="en-US" altLang="zh-TW" b="1" dirty="0">
                <a:ea typeface="PMingLiU" pitchFamily="18" charset="-120"/>
              </a:rPr>
              <a:t>can handle non-linearly separable sets of samples</a:t>
            </a:r>
            <a:r>
              <a:rPr lang="en-US" altLang="zh-TW" dirty="0">
                <a:ea typeface="PMingLiU" pitchFamily="18" charset="-120"/>
              </a:rPr>
              <a:t>.</a:t>
            </a:r>
          </a:p>
          <a:p>
            <a:pPr algn="just">
              <a:lnSpc>
                <a:spcPct val="90000"/>
              </a:lnSpc>
            </a:pPr>
            <a:r>
              <a:rPr lang="en-US" altLang="zh-TW" dirty="0">
                <a:ea typeface="PMingLiU" pitchFamily="18" charset="-120"/>
              </a:rPr>
              <a:t>MLPs consist of multiple layers of nodes, including an input layer, one or more hidden layers, and an output layer.</a:t>
            </a:r>
          </a:p>
        </p:txBody>
      </p:sp>
      <p:sp>
        <p:nvSpPr>
          <p:cNvPr id="7"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Review: Why the MLP?</a:t>
            </a:r>
            <a:endParaRPr lang="en-US" dirty="0"/>
          </a:p>
        </p:txBody>
      </p:sp>
    </p:spTree>
    <p:extLst>
      <p:ext uri="{BB962C8B-B14F-4D97-AF65-F5344CB8AC3E}">
        <p14:creationId xmlns:p14="http://schemas.microsoft.com/office/powerpoint/2010/main" val="3132562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Review: Maximum Likelihood</a:t>
            </a:r>
          </a:p>
        </p:txBody>
      </p:sp>
      <p:sp>
        <p:nvSpPr>
          <p:cNvPr id="39"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zh-TW" sz="2400" b="1" u="sng" dirty="0">
                <a:ea typeface="PMingLiU" pitchFamily="18" charset="-120"/>
              </a:rPr>
              <a:t>Step 1: </a:t>
            </a:r>
            <a:r>
              <a:rPr lang="en-US" altLang="zh-TW" sz="2400" u="sng" dirty="0">
                <a:ea typeface="PMingLiU" pitchFamily="18" charset="-120"/>
              </a:rPr>
              <a:t>Both probabilities have been shown for each sample for each model</a:t>
            </a:r>
          </a:p>
          <a:p>
            <a:pPr algn="just">
              <a:lnSpc>
                <a:spcPct val="90000"/>
              </a:lnSpc>
            </a:pPr>
            <a:r>
              <a:rPr lang="en-US" altLang="zh-TW" sz="2400" b="1" u="sng" dirty="0">
                <a:ea typeface="PMingLiU" pitchFamily="18" charset="-120"/>
              </a:rPr>
              <a:t>Step 2: </a:t>
            </a:r>
            <a:r>
              <a:rPr lang="en-US" altLang="zh-TW" sz="2400" u="sng" dirty="0">
                <a:ea typeface="PMingLiU" pitchFamily="18" charset="-120"/>
              </a:rPr>
              <a:t>Calculate the probability of all 6 samples are of the classes that they actually are</a:t>
            </a:r>
          </a:p>
          <a:p>
            <a:pPr algn="just">
              <a:lnSpc>
                <a:spcPct val="90000"/>
              </a:lnSpc>
            </a:pPr>
            <a:endParaRPr lang="en-US" altLang="zh-TW" sz="2400" u="sng" dirty="0">
              <a:ea typeface="PMingLiU" pitchFamily="18" charset="-120"/>
            </a:endParaRPr>
          </a:p>
          <a:p>
            <a:pPr algn="just">
              <a:lnSpc>
                <a:spcPct val="90000"/>
              </a:lnSpc>
            </a:pPr>
            <a:endParaRPr lang="en-US" altLang="zh-TW" sz="2400" u="sng" dirty="0">
              <a:ea typeface="PMingLiU" pitchFamily="18" charset="-120"/>
            </a:endParaRPr>
          </a:p>
        </p:txBody>
      </p:sp>
      <p:sp>
        <p:nvSpPr>
          <p:cNvPr id="86" name="Line 3">
            <a:extLst>
              <a:ext uri="{FF2B5EF4-FFF2-40B4-BE49-F238E27FC236}">
                <a16:creationId xmlns:a16="http://schemas.microsoft.com/office/drawing/2014/main" id="{65CADAEA-2CFD-4219-8252-F34852E83CCF}"/>
              </a:ext>
            </a:extLst>
          </p:cNvPr>
          <p:cNvSpPr>
            <a:spLocks noChangeShapeType="1"/>
          </p:cNvSpPr>
          <p:nvPr/>
        </p:nvSpPr>
        <p:spPr bwMode="auto">
          <a:xfrm flipV="1">
            <a:off x="1368995" y="3882725"/>
            <a:ext cx="2729" cy="2979435"/>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87" name="Line 4">
            <a:extLst>
              <a:ext uri="{FF2B5EF4-FFF2-40B4-BE49-F238E27FC236}">
                <a16:creationId xmlns:a16="http://schemas.microsoft.com/office/drawing/2014/main" id="{85A8529E-F980-483C-BA1F-5CF7E44F934F}"/>
              </a:ext>
            </a:extLst>
          </p:cNvPr>
          <p:cNvSpPr>
            <a:spLocks noChangeShapeType="1"/>
          </p:cNvSpPr>
          <p:nvPr/>
        </p:nvSpPr>
        <p:spPr bwMode="auto">
          <a:xfrm>
            <a:off x="454596" y="6252561"/>
            <a:ext cx="3575967" cy="6424"/>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94967F65-A6CA-4914-BE35-4AA7FE079757}"/>
                  </a:ext>
                </a:extLst>
              </p:cNvPr>
              <p:cNvSpPr/>
              <p:nvPr/>
            </p:nvSpPr>
            <p:spPr>
              <a:xfrm>
                <a:off x="867669" y="3637336"/>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88" name="Rectangle 87">
                <a:extLst>
                  <a:ext uri="{FF2B5EF4-FFF2-40B4-BE49-F238E27FC236}">
                    <a16:creationId xmlns:a16="http://schemas.microsoft.com/office/drawing/2014/main" id="{94967F65-A6CA-4914-BE35-4AA7FE079757}"/>
                  </a:ext>
                </a:extLst>
              </p:cNvPr>
              <p:cNvSpPr>
                <a:spLocks noRot="1" noChangeAspect="1" noMove="1" noResize="1" noEditPoints="1" noAdjustHandles="1" noChangeArrowheads="1" noChangeShapeType="1" noTextEdit="1"/>
              </p:cNvSpPr>
              <p:nvPr/>
            </p:nvSpPr>
            <p:spPr>
              <a:xfrm>
                <a:off x="867669" y="3637336"/>
                <a:ext cx="581891" cy="49244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E77963D6-F51D-47A7-9256-796D5D0A04CB}"/>
                  </a:ext>
                </a:extLst>
              </p:cNvPr>
              <p:cNvSpPr/>
              <p:nvPr/>
            </p:nvSpPr>
            <p:spPr>
              <a:xfrm>
                <a:off x="3735770" y="6186977"/>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89" name="Rectangle 88">
                <a:extLst>
                  <a:ext uri="{FF2B5EF4-FFF2-40B4-BE49-F238E27FC236}">
                    <a16:creationId xmlns:a16="http://schemas.microsoft.com/office/drawing/2014/main" id="{E77963D6-F51D-47A7-9256-796D5D0A04CB}"/>
                  </a:ext>
                </a:extLst>
              </p:cNvPr>
              <p:cNvSpPr>
                <a:spLocks noRot="1" noChangeAspect="1" noMove="1" noResize="1" noEditPoints="1" noAdjustHandles="1" noChangeArrowheads="1" noChangeShapeType="1" noTextEdit="1"/>
              </p:cNvSpPr>
              <p:nvPr/>
            </p:nvSpPr>
            <p:spPr>
              <a:xfrm>
                <a:off x="3735770" y="6186977"/>
                <a:ext cx="589585" cy="492443"/>
              </a:xfrm>
              <a:prstGeom prst="rect">
                <a:avLst/>
              </a:prstGeom>
              <a:blipFill>
                <a:blip r:embed="rId4"/>
                <a:stretch>
                  <a:fillRect/>
                </a:stretch>
              </a:blipFill>
            </p:spPr>
            <p:txBody>
              <a:bodyPr/>
              <a:lstStyle/>
              <a:p>
                <a:r>
                  <a:rPr lang="en-GB">
                    <a:noFill/>
                  </a:rPr>
                  <a:t> </a:t>
                </a:r>
              </a:p>
            </p:txBody>
          </p:sp>
        </mc:Fallback>
      </mc:AlternateContent>
      <p:sp>
        <p:nvSpPr>
          <p:cNvPr id="90" name="Line 9">
            <a:extLst>
              <a:ext uri="{FF2B5EF4-FFF2-40B4-BE49-F238E27FC236}">
                <a16:creationId xmlns:a16="http://schemas.microsoft.com/office/drawing/2014/main" id="{A6FFCE64-220E-4F49-895F-61155073AA5D}"/>
              </a:ext>
            </a:extLst>
          </p:cNvPr>
          <p:cNvSpPr>
            <a:spLocks noChangeShapeType="1"/>
          </p:cNvSpPr>
          <p:nvPr/>
        </p:nvSpPr>
        <p:spPr bwMode="auto">
          <a:xfrm flipV="1">
            <a:off x="159803" y="4334035"/>
            <a:ext cx="3798749" cy="1958406"/>
          </a:xfrm>
          <a:prstGeom prst="line">
            <a:avLst/>
          </a:prstGeom>
          <a:noFill/>
          <a:ln w="25400">
            <a:solidFill>
              <a:srgbClr val="7030A0"/>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91" name="Oval 90">
            <a:extLst>
              <a:ext uri="{FF2B5EF4-FFF2-40B4-BE49-F238E27FC236}">
                <a16:creationId xmlns:a16="http://schemas.microsoft.com/office/drawing/2014/main" id="{C421E0B4-380F-4733-B358-BCFDB1902570}"/>
              </a:ext>
            </a:extLst>
          </p:cNvPr>
          <p:cNvSpPr/>
          <p:nvPr/>
        </p:nvSpPr>
        <p:spPr>
          <a:xfrm>
            <a:off x="3724558" y="465317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Oval 91">
            <a:extLst>
              <a:ext uri="{FF2B5EF4-FFF2-40B4-BE49-F238E27FC236}">
                <a16:creationId xmlns:a16="http://schemas.microsoft.com/office/drawing/2014/main" id="{51E52F87-DB72-4C4B-A393-8A5744F97CD1}"/>
              </a:ext>
            </a:extLst>
          </p:cNvPr>
          <p:cNvSpPr/>
          <p:nvPr/>
        </p:nvSpPr>
        <p:spPr>
          <a:xfrm>
            <a:off x="857122" y="474039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Oval 92">
            <a:extLst>
              <a:ext uri="{FF2B5EF4-FFF2-40B4-BE49-F238E27FC236}">
                <a16:creationId xmlns:a16="http://schemas.microsoft.com/office/drawing/2014/main" id="{F2C438B1-3957-4D88-B91B-DEDBD18034A9}"/>
              </a:ext>
            </a:extLst>
          </p:cNvPr>
          <p:cNvSpPr/>
          <p:nvPr/>
        </p:nvSpPr>
        <p:spPr>
          <a:xfrm>
            <a:off x="1975406" y="427716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a:extLst>
              <a:ext uri="{FF2B5EF4-FFF2-40B4-BE49-F238E27FC236}">
                <a16:creationId xmlns:a16="http://schemas.microsoft.com/office/drawing/2014/main" id="{902E3054-B1FA-4FB8-B3D4-A0EC54059AED}"/>
              </a:ext>
            </a:extLst>
          </p:cNvPr>
          <p:cNvSpPr/>
          <p:nvPr/>
        </p:nvSpPr>
        <p:spPr>
          <a:xfrm>
            <a:off x="731796" y="5295416"/>
            <a:ext cx="180000" cy="180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CDC8723D-BA35-4089-84C7-E99405627CA7}"/>
              </a:ext>
            </a:extLst>
          </p:cNvPr>
          <p:cNvSpPr/>
          <p:nvPr/>
        </p:nvSpPr>
        <p:spPr>
          <a:xfrm>
            <a:off x="1795406" y="5949769"/>
            <a:ext cx="180000" cy="180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F26D2597-A019-49E2-B896-2ED98D40039B}"/>
              </a:ext>
            </a:extLst>
          </p:cNvPr>
          <p:cNvSpPr/>
          <p:nvPr/>
        </p:nvSpPr>
        <p:spPr>
          <a:xfrm>
            <a:off x="3256147" y="5697538"/>
            <a:ext cx="180000" cy="180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008AA215-5711-462B-978D-BBB23BCA8F93}"/>
              </a:ext>
            </a:extLst>
          </p:cNvPr>
          <p:cNvSpPr/>
          <p:nvPr/>
        </p:nvSpPr>
        <p:spPr>
          <a:xfrm>
            <a:off x="1542673" y="3717032"/>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0.70 likely</a:t>
            </a:r>
            <a:endParaRPr lang="en-AU" dirty="0">
              <a:solidFill>
                <a:srgbClr val="0070C0"/>
              </a:solidFill>
            </a:endParaRPr>
          </a:p>
        </p:txBody>
      </p:sp>
      <p:sp>
        <p:nvSpPr>
          <p:cNvPr id="98" name="Rectangle 97">
            <a:extLst>
              <a:ext uri="{FF2B5EF4-FFF2-40B4-BE49-F238E27FC236}">
                <a16:creationId xmlns:a16="http://schemas.microsoft.com/office/drawing/2014/main" id="{C4B6CEBF-501C-402F-B22D-DB731D57DE22}"/>
              </a:ext>
            </a:extLst>
          </p:cNvPr>
          <p:cNvSpPr/>
          <p:nvPr/>
        </p:nvSpPr>
        <p:spPr>
          <a:xfrm>
            <a:off x="3205884" y="4830393"/>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0.40 likely</a:t>
            </a:r>
            <a:endParaRPr lang="en-AU" dirty="0">
              <a:solidFill>
                <a:srgbClr val="0070C0"/>
              </a:solidFill>
            </a:endParaRPr>
          </a:p>
        </p:txBody>
      </p:sp>
      <p:sp>
        <p:nvSpPr>
          <p:cNvPr id="99" name="Rectangle 98">
            <a:extLst>
              <a:ext uri="{FF2B5EF4-FFF2-40B4-BE49-F238E27FC236}">
                <a16:creationId xmlns:a16="http://schemas.microsoft.com/office/drawing/2014/main" id="{C09EB36E-24B9-4B66-B34C-FD4C0CA799AE}"/>
              </a:ext>
            </a:extLst>
          </p:cNvPr>
          <p:cNvSpPr/>
          <p:nvPr/>
        </p:nvSpPr>
        <p:spPr>
          <a:xfrm>
            <a:off x="386033" y="4191744"/>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0.85 likely</a:t>
            </a:r>
            <a:endParaRPr lang="en-AU" dirty="0">
              <a:solidFill>
                <a:srgbClr val="0070C0"/>
              </a:solidFill>
            </a:endParaRPr>
          </a:p>
        </p:txBody>
      </p:sp>
      <p:sp>
        <p:nvSpPr>
          <p:cNvPr id="100" name="Rectangle 99">
            <a:extLst>
              <a:ext uri="{FF2B5EF4-FFF2-40B4-BE49-F238E27FC236}">
                <a16:creationId xmlns:a16="http://schemas.microsoft.com/office/drawing/2014/main" id="{5D32BBEA-75FC-4594-8D2D-E4618687EFC9}"/>
              </a:ext>
            </a:extLst>
          </p:cNvPr>
          <p:cNvSpPr/>
          <p:nvPr/>
        </p:nvSpPr>
        <p:spPr>
          <a:xfrm>
            <a:off x="159803" y="5455327"/>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0.60 likely</a:t>
            </a:r>
            <a:endParaRPr lang="en-AU" dirty="0">
              <a:solidFill>
                <a:srgbClr val="0070C0"/>
              </a:solidFill>
            </a:endParaRPr>
          </a:p>
        </p:txBody>
      </p:sp>
      <p:sp>
        <p:nvSpPr>
          <p:cNvPr id="101" name="Rectangle 100">
            <a:extLst>
              <a:ext uri="{FF2B5EF4-FFF2-40B4-BE49-F238E27FC236}">
                <a16:creationId xmlns:a16="http://schemas.microsoft.com/office/drawing/2014/main" id="{0599428F-A62E-460D-8796-EF862B4434E8}"/>
              </a:ext>
            </a:extLst>
          </p:cNvPr>
          <p:cNvSpPr/>
          <p:nvPr/>
        </p:nvSpPr>
        <p:spPr>
          <a:xfrm>
            <a:off x="2841503" y="5832126"/>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0.20 likely</a:t>
            </a:r>
            <a:endParaRPr lang="en-AU" dirty="0">
              <a:solidFill>
                <a:srgbClr val="0070C0"/>
              </a:solidFill>
            </a:endParaRPr>
          </a:p>
        </p:txBody>
      </p:sp>
      <p:sp>
        <p:nvSpPr>
          <p:cNvPr id="102" name="Rectangle 101">
            <a:extLst>
              <a:ext uri="{FF2B5EF4-FFF2-40B4-BE49-F238E27FC236}">
                <a16:creationId xmlns:a16="http://schemas.microsoft.com/office/drawing/2014/main" id="{7A8DF1CF-3D3F-4A22-9F7D-C7979512A473}"/>
              </a:ext>
            </a:extLst>
          </p:cNvPr>
          <p:cNvSpPr/>
          <p:nvPr/>
        </p:nvSpPr>
        <p:spPr>
          <a:xfrm>
            <a:off x="1331640" y="6207968"/>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0.30 likely</a:t>
            </a:r>
            <a:endParaRPr lang="en-AU" dirty="0">
              <a:solidFill>
                <a:srgbClr val="0070C0"/>
              </a:solidFill>
            </a:endParaRPr>
          </a:p>
        </p:txBody>
      </p:sp>
      <p:sp>
        <p:nvSpPr>
          <p:cNvPr id="2" name="Rectangle 1"/>
          <p:cNvSpPr/>
          <p:nvPr/>
        </p:nvSpPr>
        <p:spPr>
          <a:xfrm>
            <a:off x="1023387" y="3250609"/>
            <a:ext cx="1239442" cy="461665"/>
          </a:xfrm>
          <a:prstGeom prst="rect">
            <a:avLst/>
          </a:prstGeom>
        </p:spPr>
        <p:txBody>
          <a:bodyPr wrap="none">
            <a:spAutoFit/>
          </a:bodyPr>
          <a:lstStyle/>
          <a:p>
            <a:r>
              <a:rPr lang="en-US" altLang="zh-TW" sz="2400" b="1" dirty="0">
                <a:ea typeface="PMingLiU" pitchFamily="18" charset="-120"/>
              </a:rPr>
              <a:t>Model 1</a:t>
            </a:r>
            <a:endParaRPr lang="en-GB" sz="2400" b="1" dirty="0"/>
          </a:p>
        </p:txBody>
      </p:sp>
      <p:sp>
        <p:nvSpPr>
          <p:cNvPr id="40" name="Rectangle 39">
            <a:extLst>
              <a:ext uri="{FF2B5EF4-FFF2-40B4-BE49-F238E27FC236}">
                <a16:creationId xmlns:a16="http://schemas.microsoft.com/office/drawing/2014/main" id="{008AA215-5711-462B-978D-BBB23BCA8F93}"/>
              </a:ext>
            </a:extLst>
          </p:cNvPr>
          <p:cNvSpPr/>
          <p:nvPr/>
        </p:nvSpPr>
        <p:spPr>
          <a:xfrm>
            <a:off x="1562382" y="3953108"/>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0.30 likely</a:t>
            </a:r>
            <a:endParaRPr lang="en-AU" dirty="0">
              <a:solidFill>
                <a:srgbClr val="FF0000"/>
              </a:solidFill>
            </a:endParaRPr>
          </a:p>
        </p:txBody>
      </p:sp>
      <p:sp>
        <p:nvSpPr>
          <p:cNvPr id="41" name="Rectangle 40">
            <a:extLst>
              <a:ext uri="{FF2B5EF4-FFF2-40B4-BE49-F238E27FC236}">
                <a16:creationId xmlns:a16="http://schemas.microsoft.com/office/drawing/2014/main" id="{C4B6CEBF-501C-402F-B22D-DB731D57DE22}"/>
              </a:ext>
            </a:extLst>
          </p:cNvPr>
          <p:cNvSpPr/>
          <p:nvPr/>
        </p:nvSpPr>
        <p:spPr>
          <a:xfrm>
            <a:off x="3225593" y="5066469"/>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0.60 likely</a:t>
            </a:r>
            <a:endParaRPr lang="en-AU" dirty="0">
              <a:solidFill>
                <a:srgbClr val="FF0000"/>
              </a:solidFill>
            </a:endParaRPr>
          </a:p>
        </p:txBody>
      </p:sp>
      <p:sp>
        <p:nvSpPr>
          <p:cNvPr id="42" name="Rectangle 41">
            <a:extLst>
              <a:ext uri="{FF2B5EF4-FFF2-40B4-BE49-F238E27FC236}">
                <a16:creationId xmlns:a16="http://schemas.microsoft.com/office/drawing/2014/main" id="{C09EB36E-24B9-4B66-B34C-FD4C0CA799AE}"/>
              </a:ext>
            </a:extLst>
          </p:cNvPr>
          <p:cNvSpPr/>
          <p:nvPr/>
        </p:nvSpPr>
        <p:spPr>
          <a:xfrm>
            <a:off x="405742" y="4427820"/>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0.15 likely</a:t>
            </a:r>
            <a:endParaRPr lang="en-AU" dirty="0">
              <a:solidFill>
                <a:srgbClr val="FF0000"/>
              </a:solidFill>
            </a:endParaRPr>
          </a:p>
        </p:txBody>
      </p:sp>
      <p:sp>
        <p:nvSpPr>
          <p:cNvPr id="43" name="Rectangle 42">
            <a:extLst>
              <a:ext uri="{FF2B5EF4-FFF2-40B4-BE49-F238E27FC236}">
                <a16:creationId xmlns:a16="http://schemas.microsoft.com/office/drawing/2014/main" id="{5D32BBEA-75FC-4594-8D2D-E4618687EFC9}"/>
              </a:ext>
            </a:extLst>
          </p:cNvPr>
          <p:cNvSpPr/>
          <p:nvPr/>
        </p:nvSpPr>
        <p:spPr>
          <a:xfrm>
            <a:off x="179512" y="5691403"/>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0.40 likely</a:t>
            </a:r>
            <a:endParaRPr lang="en-AU" dirty="0">
              <a:solidFill>
                <a:srgbClr val="FF0000"/>
              </a:solidFill>
            </a:endParaRPr>
          </a:p>
        </p:txBody>
      </p:sp>
      <p:sp>
        <p:nvSpPr>
          <p:cNvPr id="44" name="Rectangle 43">
            <a:extLst>
              <a:ext uri="{FF2B5EF4-FFF2-40B4-BE49-F238E27FC236}">
                <a16:creationId xmlns:a16="http://schemas.microsoft.com/office/drawing/2014/main" id="{0599428F-A62E-460D-8796-EF862B4434E8}"/>
              </a:ext>
            </a:extLst>
          </p:cNvPr>
          <p:cNvSpPr/>
          <p:nvPr/>
        </p:nvSpPr>
        <p:spPr>
          <a:xfrm>
            <a:off x="2861212" y="6068202"/>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0.80 likely</a:t>
            </a:r>
            <a:endParaRPr lang="en-AU" dirty="0">
              <a:solidFill>
                <a:srgbClr val="FF0000"/>
              </a:solidFill>
            </a:endParaRPr>
          </a:p>
        </p:txBody>
      </p:sp>
      <p:sp>
        <p:nvSpPr>
          <p:cNvPr id="45" name="Rectangle 44">
            <a:extLst>
              <a:ext uri="{FF2B5EF4-FFF2-40B4-BE49-F238E27FC236}">
                <a16:creationId xmlns:a16="http://schemas.microsoft.com/office/drawing/2014/main" id="{7A8DF1CF-3D3F-4A22-9F7D-C7979512A473}"/>
              </a:ext>
            </a:extLst>
          </p:cNvPr>
          <p:cNvSpPr/>
          <p:nvPr/>
        </p:nvSpPr>
        <p:spPr>
          <a:xfrm>
            <a:off x="1351349" y="6444044"/>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0.70 likely</a:t>
            </a:r>
            <a:endParaRPr lang="en-AU" dirty="0">
              <a:solidFill>
                <a:srgbClr val="FF0000"/>
              </a:solidFill>
            </a:endParaRPr>
          </a:p>
        </p:txBody>
      </p:sp>
      <mc:AlternateContent xmlns:mc="http://schemas.openxmlformats.org/markup-compatibility/2006" xmlns:a14="http://schemas.microsoft.com/office/drawing/2010/main">
        <mc:Choice Requires="a14">
          <p:sp>
            <p:nvSpPr>
              <p:cNvPr id="3" name="TextBox 2"/>
              <p:cNvSpPr txBox="1"/>
              <p:nvPr/>
            </p:nvSpPr>
            <p:spPr>
              <a:xfrm>
                <a:off x="3576338" y="3647939"/>
                <a:ext cx="53412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70C0"/>
                          </a:solidFill>
                          <a:latin typeface="Cambria Math" panose="02040503050406030204" pitchFamily="18" charset="0"/>
                        </a:rPr>
                        <m:t>0.85</m:t>
                      </m:r>
                      <m:r>
                        <a:rPr lang="en-GB" b="0" i="1" smtClean="0">
                          <a:latin typeface="Cambria Math" panose="02040503050406030204" pitchFamily="18" charset="0"/>
                          <a:ea typeface="Cambria Math" panose="02040503050406030204" pitchFamily="18" charset="0"/>
                        </a:rPr>
                        <m:t>×</m:t>
                      </m:r>
                      <m:r>
                        <a:rPr lang="en-GB" b="0" i="1" smtClean="0">
                          <a:solidFill>
                            <a:srgbClr val="0070C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b="0" i="1" smtClean="0">
                          <a:solidFill>
                            <a:srgbClr val="0070C0"/>
                          </a:solidFill>
                          <a:latin typeface="Cambria Math" panose="02040503050406030204" pitchFamily="18" charset="0"/>
                          <a:ea typeface="Cambria Math" panose="02040503050406030204" pitchFamily="18" charset="0"/>
                        </a:rPr>
                        <m:t>0.40</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0.40</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0.80</m:t>
                      </m:r>
                      <m:r>
                        <a:rPr lang="en-GB"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𝟎</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𝟎𝟓𝟑𝟑𝟏𝟐</m:t>
                      </m:r>
                    </m:oMath>
                  </m:oMathPara>
                </a14:m>
                <a:endParaRPr lang="en-GB" b="1" dirty="0"/>
              </a:p>
            </p:txBody>
          </p:sp>
        </mc:Choice>
        <mc:Fallback xmlns="">
          <p:sp>
            <p:nvSpPr>
              <p:cNvPr id="3" name="TextBox 2"/>
              <p:cNvSpPr txBox="1">
                <a:spLocks noRot="1" noChangeAspect="1" noMove="1" noResize="1" noEditPoints="1" noAdjustHandles="1" noChangeArrowheads="1" noChangeShapeType="1" noTextEdit="1"/>
              </p:cNvSpPr>
              <p:nvPr/>
            </p:nvSpPr>
            <p:spPr>
              <a:xfrm>
                <a:off x="3576338" y="3647939"/>
                <a:ext cx="5341206" cy="276999"/>
              </a:xfrm>
              <a:prstGeom prst="rect">
                <a:avLst/>
              </a:prstGeom>
              <a:blipFill>
                <a:blip r:embed="rId5"/>
                <a:stretch>
                  <a:fillRect l="-685" r="-799" b="-6522"/>
                </a:stretch>
              </a:blipFill>
            </p:spPr>
            <p:txBody>
              <a:bodyPr/>
              <a:lstStyle/>
              <a:p>
                <a:r>
                  <a:rPr lang="en-GB">
                    <a:noFill/>
                  </a:rPr>
                  <a:t> </a:t>
                </a:r>
              </a:p>
            </p:txBody>
          </p:sp>
        </mc:Fallback>
      </mc:AlternateContent>
      <p:sp>
        <p:nvSpPr>
          <p:cNvPr id="53" name="Rectangle 52">
            <a:extLst>
              <a:ext uri="{FF2B5EF4-FFF2-40B4-BE49-F238E27FC236}">
                <a16:creationId xmlns:a16="http://schemas.microsoft.com/office/drawing/2014/main" id="{C4B6CEBF-501C-402F-B22D-DB731D57DE22}"/>
              </a:ext>
            </a:extLst>
          </p:cNvPr>
          <p:cNvSpPr/>
          <p:nvPr/>
        </p:nvSpPr>
        <p:spPr>
          <a:xfrm>
            <a:off x="7121962" y="4597227"/>
            <a:ext cx="1749197" cy="646331"/>
          </a:xfrm>
          <a:prstGeom prst="rect">
            <a:avLst/>
          </a:prstGeom>
        </p:spPr>
        <p:txBody>
          <a:bodyPr wrap="none">
            <a:spAutoFit/>
          </a:bodyPr>
          <a:lstStyle/>
          <a:p>
            <a:r>
              <a:rPr kumimoji="1" lang="en-US" altLang="ko-KR" b="1" dirty="0">
                <a:latin typeface="Arial" charset="0"/>
                <a:ea typeface="굴림" charset="0"/>
                <a:cs typeface="굴림" charset="0"/>
              </a:rPr>
              <a:t>Probability for</a:t>
            </a:r>
          </a:p>
          <a:p>
            <a:pPr algn="ctr"/>
            <a:r>
              <a:rPr kumimoji="1" lang="en-US" altLang="ko-KR" b="1" dirty="0">
                <a:latin typeface="Arial" charset="0"/>
                <a:ea typeface="굴림" charset="0"/>
                <a:cs typeface="굴림" charset="0"/>
              </a:rPr>
              <a:t>Model 1</a:t>
            </a:r>
            <a:endParaRPr lang="en-AU" dirty="0"/>
          </a:p>
        </p:txBody>
      </p:sp>
      <p:cxnSp>
        <p:nvCxnSpPr>
          <p:cNvPr id="6" name="Straight Arrow Connector 5"/>
          <p:cNvCxnSpPr>
            <a:stCxn id="53" idx="0"/>
          </p:cNvCxnSpPr>
          <p:nvPr/>
        </p:nvCxnSpPr>
        <p:spPr>
          <a:xfrm flipV="1">
            <a:off x="7996561" y="3953108"/>
            <a:ext cx="387399" cy="64411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Slide Number Placeholder 3">
            <a:extLst>
              <a:ext uri="{FF2B5EF4-FFF2-40B4-BE49-F238E27FC236}">
                <a16:creationId xmlns:a16="http://schemas.microsoft.com/office/drawing/2014/main" id="{D4A5F32A-5CD3-2D5E-ED00-BC8BDFF435D8}"/>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3</a:t>
            </a:fld>
            <a:endParaRPr lang="en-GB" sz="2400" dirty="0"/>
          </a:p>
        </p:txBody>
      </p:sp>
    </p:spTree>
    <p:extLst>
      <p:ext uri="{BB962C8B-B14F-4D97-AF65-F5344CB8AC3E}">
        <p14:creationId xmlns:p14="http://schemas.microsoft.com/office/powerpoint/2010/main" val="66026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P spid="40" grpId="0"/>
      <p:bldP spid="41" grpId="0"/>
      <p:bldP spid="42" grpId="0"/>
      <p:bldP spid="3" grpId="0"/>
      <p:bldP spid="5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0820" name="Rectangle 4"/>
              <p:cNvSpPr>
                <a:spLocks noChangeArrowheads="1"/>
              </p:cNvSpPr>
              <p:nvPr/>
            </p:nvSpPr>
            <p:spPr bwMode="auto">
              <a:xfrm>
                <a:off x="6804248" y="1948683"/>
                <a:ext cx="1690335" cy="643766"/>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latin typeface="Arial" charset="0"/>
                    <a:ea typeface="ＭＳ Ｐゴシック" charset="0"/>
                  </a:rPr>
                  <a:t>Output</a:t>
                </a:r>
              </a:p>
              <a:p>
                <a:pPr algn="ctr">
                  <a:defRPr/>
                </a:pPr>
                <a:r>
                  <a:rPr lang="en-US" sz="1800" dirty="0">
                    <a:latin typeface="Arial" charset="0"/>
                    <a:ea typeface="ＭＳ Ｐゴシック" charset="0"/>
                  </a:rPr>
                  <a:t>Layer </a:t>
                </a:r>
                <a14:m>
                  <m:oMath xmlns:m="http://schemas.openxmlformats.org/officeDocument/2006/math">
                    <m:r>
                      <a:rPr lang="en-US" sz="1800" i="1" dirty="0" smtClean="0">
                        <a:latin typeface="Cambria Math" panose="02040503050406030204" pitchFamily="18" charset="0"/>
                        <a:ea typeface="ＭＳ Ｐゴシック" charset="0"/>
                      </a:rPr>
                      <m:t>𝑃</m:t>
                    </m:r>
                    <m:r>
                      <a:rPr lang="en-US" sz="1800" i="1" dirty="0" smtClean="0">
                        <a:latin typeface="Cambria Math" panose="02040503050406030204" pitchFamily="18" charset="0"/>
                        <a:ea typeface="ＭＳ Ｐゴシック" charset="0"/>
                      </a:rPr>
                      <m:t>(</m:t>
                    </m:r>
                    <m:r>
                      <a:rPr lang="en-US" sz="1800" i="1" dirty="0" smtClean="0">
                        <a:latin typeface="Cambria Math" panose="02040503050406030204" pitchFamily="18" charset="0"/>
                        <a:ea typeface="ＭＳ Ｐゴシック" charset="0"/>
                      </a:rPr>
                      <m:t>𝑐𝑙𝑎𝑠𝑠</m:t>
                    </m:r>
                    <m:r>
                      <a:rPr lang="en-US" sz="1800" i="1" dirty="0" smtClean="0">
                        <a:latin typeface="Cambria Math" panose="02040503050406030204" pitchFamily="18" charset="0"/>
                        <a:ea typeface="ＭＳ Ｐゴシック" charset="0"/>
                      </a:rPr>
                      <m:t>)</m:t>
                    </m:r>
                  </m:oMath>
                </a14:m>
                <a:endParaRPr lang="en-US" sz="1800" dirty="0">
                  <a:latin typeface="Arial" charset="0"/>
                  <a:ea typeface="ＭＳ Ｐゴシック" charset="0"/>
                </a:endParaRPr>
              </a:p>
            </p:txBody>
          </p:sp>
        </mc:Choice>
        <mc:Fallback xmlns="">
          <p:sp>
            <p:nvSpPr>
              <p:cNvPr id="290820" name="Rectangle 4"/>
              <p:cNvSpPr>
                <a:spLocks noRot="1" noChangeAspect="1" noMove="1" noResize="1" noEditPoints="1" noAdjustHandles="1" noChangeArrowheads="1" noChangeShapeType="1" noTextEdit="1"/>
              </p:cNvSpPr>
              <p:nvPr/>
            </p:nvSpPr>
            <p:spPr bwMode="auto">
              <a:xfrm>
                <a:off x="6804248" y="1948683"/>
                <a:ext cx="1690335" cy="643766"/>
              </a:xfrm>
              <a:prstGeom prst="rect">
                <a:avLst/>
              </a:prstGeom>
              <a:blipFill>
                <a:blip r:embed="rId3"/>
                <a:stretch>
                  <a:fillRect l="-2527" t="-5714" r="-1083" b="-14286"/>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290821" name="Rectangle 5"/>
          <p:cNvSpPr>
            <a:spLocks noChangeArrowheads="1"/>
          </p:cNvSpPr>
          <p:nvPr/>
        </p:nvSpPr>
        <p:spPr bwMode="auto">
          <a:xfrm>
            <a:off x="-84136" y="1948683"/>
            <a:ext cx="759822" cy="64376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latin typeface="Arial" charset="0"/>
                <a:ea typeface="ＭＳ Ｐゴシック" charset="0"/>
              </a:rPr>
              <a:t>Input</a:t>
            </a:r>
            <a:br>
              <a:rPr lang="en-US" sz="1800" dirty="0">
                <a:latin typeface="Arial" charset="0"/>
                <a:ea typeface="ＭＳ Ｐゴシック" charset="0"/>
              </a:rPr>
            </a:br>
            <a:r>
              <a:rPr lang="en-US" sz="1800" dirty="0">
                <a:latin typeface="Arial" charset="0"/>
                <a:ea typeface="ＭＳ Ｐゴシック" charset="0"/>
              </a:rPr>
              <a:t>Layer</a:t>
            </a:r>
          </a:p>
        </p:txBody>
      </p:sp>
      <p:sp>
        <p:nvSpPr>
          <p:cNvPr id="290836" name="Line 20"/>
          <p:cNvSpPr>
            <a:spLocks noChangeShapeType="1"/>
          </p:cNvSpPr>
          <p:nvPr/>
        </p:nvSpPr>
        <p:spPr bwMode="auto">
          <a:xfrm>
            <a:off x="378651" y="2817837"/>
            <a:ext cx="1997075" cy="223837"/>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37" name="Line 21"/>
          <p:cNvSpPr>
            <a:spLocks noChangeShapeType="1"/>
          </p:cNvSpPr>
          <p:nvPr/>
        </p:nvSpPr>
        <p:spPr bwMode="auto">
          <a:xfrm>
            <a:off x="402464" y="2806724"/>
            <a:ext cx="1997075" cy="118427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38" name="Line 22"/>
          <p:cNvSpPr>
            <a:spLocks noChangeShapeType="1"/>
          </p:cNvSpPr>
          <p:nvPr/>
        </p:nvSpPr>
        <p:spPr bwMode="auto">
          <a:xfrm>
            <a:off x="391351" y="2806724"/>
            <a:ext cx="2008188" cy="278447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39" name="Line 23"/>
          <p:cNvSpPr>
            <a:spLocks noChangeShapeType="1"/>
          </p:cNvSpPr>
          <p:nvPr/>
        </p:nvSpPr>
        <p:spPr bwMode="auto">
          <a:xfrm flipV="1">
            <a:off x="377064" y="3048024"/>
            <a:ext cx="1997075" cy="26352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0" name="Line 24"/>
          <p:cNvSpPr>
            <a:spLocks noChangeShapeType="1"/>
          </p:cNvSpPr>
          <p:nvPr/>
        </p:nvSpPr>
        <p:spPr bwMode="auto">
          <a:xfrm>
            <a:off x="391351" y="3308374"/>
            <a:ext cx="1995488" cy="68262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1" name="Line 25"/>
          <p:cNvSpPr>
            <a:spLocks noChangeShapeType="1"/>
          </p:cNvSpPr>
          <p:nvPr/>
        </p:nvSpPr>
        <p:spPr bwMode="auto">
          <a:xfrm>
            <a:off x="413576" y="3321074"/>
            <a:ext cx="1985963" cy="149383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2" name="Line 26"/>
          <p:cNvSpPr>
            <a:spLocks noChangeShapeType="1"/>
          </p:cNvSpPr>
          <p:nvPr/>
        </p:nvSpPr>
        <p:spPr bwMode="auto">
          <a:xfrm>
            <a:off x="378651" y="3857649"/>
            <a:ext cx="2020888" cy="14446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3" name="Line 27"/>
          <p:cNvSpPr>
            <a:spLocks noChangeShapeType="1"/>
          </p:cNvSpPr>
          <p:nvPr/>
        </p:nvSpPr>
        <p:spPr bwMode="auto">
          <a:xfrm>
            <a:off x="378651" y="3857649"/>
            <a:ext cx="2032000" cy="95726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4" name="Line 28"/>
          <p:cNvSpPr>
            <a:spLocks noChangeShapeType="1"/>
          </p:cNvSpPr>
          <p:nvPr/>
        </p:nvSpPr>
        <p:spPr bwMode="auto">
          <a:xfrm>
            <a:off x="391351" y="3857649"/>
            <a:ext cx="1995488" cy="173355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5" name="Line 29"/>
          <p:cNvSpPr>
            <a:spLocks noChangeShapeType="1"/>
          </p:cNvSpPr>
          <p:nvPr/>
        </p:nvSpPr>
        <p:spPr bwMode="auto">
          <a:xfrm flipV="1">
            <a:off x="354839" y="3048024"/>
            <a:ext cx="1984375" cy="134937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6" name="Line 30"/>
          <p:cNvSpPr>
            <a:spLocks noChangeShapeType="1"/>
          </p:cNvSpPr>
          <p:nvPr/>
        </p:nvSpPr>
        <p:spPr bwMode="auto">
          <a:xfrm flipV="1">
            <a:off x="391351" y="3998937"/>
            <a:ext cx="1995488" cy="411162"/>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7" name="Line 31"/>
          <p:cNvSpPr>
            <a:spLocks noChangeShapeType="1"/>
          </p:cNvSpPr>
          <p:nvPr/>
        </p:nvSpPr>
        <p:spPr bwMode="auto">
          <a:xfrm>
            <a:off x="391351" y="4429149"/>
            <a:ext cx="1995488" cy="385763"/>
          </a:xfrm>
          <a:prstGeom prst="line">
            <a:avLst/>
          </a:prstGeom>
          <a:noFill/>
          <a:ln w="1270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8" name="Line 32"/>
          <p:cNvSpPr>
            <a:spLocks noChangeShapeType="1"/>
          </p:cNvSpPr>
          <p:nvPr/>
        </p:nvSpPr>
        <p:spPr bwMode="auto">
          <a:xfrm>
            <a:off x="391351" y="4406924"/>
            <a:ext cx="2019300" cy="120808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49" name="Line 33"/>
          <p:cNvSpPr>
            <a:spLocks noChangeShapeType="1"/>
          </p:cNvSpPr>
          <p:nvPr/>
        </p:nvSpPr>
        <p:spPr bwMode="auto">
          <a:xfrm flipV="1">
            <a:off x="377064" y="3997349"/>
            <a:ext cx="1997075" cy="87947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0" name="Line 34"/>
          <p:cNvSpPr>
            <a:spLocks noChangeShapeType="1"/>
          </p:cNvSpPr>
          <p:nvPr/>
        </p:nvSpPr>
        <p:spPr bwMode="auto">
          <a:xfrm>
            <a:off x="378651" y="4886349"/>
            <a:ext cx="1985963" cy="71596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1" name="Line 35"/>
          <p:cNvSpPr>
            <a:spLocks noChangeShapeType="1"/>
          </p:cNvSpPr>
          <p:nvPr/>
        </p:nvSpPr>
        <p:spPr bwMode="auto">
          <a:xfrm flipV="1">
            <a:off x="378651" y="3987824"/>
            <a:ext cx="1985963" cy="141763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2" name="Line 36"/>
          <p:cNvSpPr>
            <a:spLocks noChangeShapeType="1"/>
          </p:cNvSpPr>
          <p:nvPr/>
        </p:nvSpPr>
        <p:spPr bwMode="auto">
          <a:xfrm flipV="1">
            <a:off x="377064" y="4832374"/>
            <a:ext cx="2032000" cy="57150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3" name="Line 37"/>
          <p:cNvSpPr>
            <a:spLocks noChangeShapeType="1"/>
          </p:cNvSpPr>
          <p:nvPr/>
        </p:nvSpPr>
        <p:spPr bwMode="auto">
          <a:xfrm>
            <a:off x="378651" y="5413399"/>
            <a:ext cx="2008188" cy="2016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4" name="Line 38"/>
          <p:cNvSpPr>
            <a:spLocks noChangeShapeType="1"/>
          </p:cNvSpPr>
          <p:nvPr/>
        </p:nvSpPr>
        <p:spPr bwMode="auto">
          <a:xfrm flipV="1">
            <a:off x="402464" y="5622949"/>
            <a:ext cx="1973262" cy="39846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5" name="Line 39"/>
          <p:cNvSpPr>
            <a:spLocks noChangeShapeType="1"/>
          </p:cNvSpPr>
          <p:nvPr/>
        </p:nvSpPr>
        <p:spPr bwMode="auto">
          <a:xfrm flipV="1">
            <a:off x="402464" y="3049612"/>
            <a:ext cx="1938337" cy="2960687"/>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59" name="Line 43"/>
          <p:cNvSpPr>
            <a:spLocks noChangeShapeType="1"/>
          </p:cNvSpPr>
          <p:nvPr/>
        </p:nvSpPr>
        <p:spPr bwMode="auto">
          <a:xfrm>
            <a:off x="3917710" y="3068662"/>
            <a:ext cx="1882775" cy="36195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60" name="Line 44"/>
          <p:cNvSpPr>
            <a:spLocks noChangeShapeType="1"/>
          </p:cNvSpPr>
          <p:nvPr/>
        </p:nvSpPr>
        <p:spPr bwMode="auto">
          <a:xfrm>
            <a:off x="3941522" y="3079774"/>
            <a:ext cx="1870075" cy="133508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61" name="Line 45"/>
          <p:cNvSpPr>
            <a:spLocks noChangeShapeType="1"/>
          </p:cNvSpPr>
          <p:nvPr/>
        </p:nvSpPr>
        <p:spPr bwMode="auto">
          <a:xfrm>
            <a:off x="3941522" y="3079774"/>
            <a:ext cx="1870075" cy="2146300"/>
          </a:xfrm>
          <a:prstGeom prst="line">
            <a:avLst/>
          </a:prstGeom>
          <a:ln>
            <a:headEnd/>
            <a:tailEnd/>
          </a:ln>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6"/>
          </a:lnRef>
          <a:fillRef idx="0">
            <a:schemeClr val="accent6"/>
          </a:fillRef>
          <a:effectRef idx="0">
            <a:schemeClr val="accent6"/>
          </a:effectRef>
          <a:fontRef idx="minor">
            <a:schemeClr val="tx1"/>
          </a:fontRef>
        </p:style>
        <p:txBody>
          <a:bodyPr wrap="none" anchor="ctr"/>
          <a:lstStyle/>
          <a:p>
            <a:pPr>
              <a:defRPr/>
            </a:pPr>
            <a:endParaRPr lang="en-US">
              <a:latin typeface="Book Antiqua" charset="0"/>
              <a:ea typeface="ＭＳ Ｐゴシック" charset="0"/>
            </a:endParaRPr>
          </a:p>
        </p:txBody>
      </p:sp>
      <p:sp>
        <p:nvSpPr>
          <p:cNvPr id="290862" name="Line 46"/>
          <p:cNvSpPr>
            <a:spLocks noChangeShapeType="1"/>
          </p:cNvSpPr>
          <p:nvPr/>
        </p:nvSpPr>
        <p:spPr bwMode="auto">
          <a:xfrm flipV="1">
            <a:off x="3917710" y="3416324"/>
            <a:ext cx="1858962" cy="5826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63" name="Line 47"/>
          <p:cNvSpPr>
            <a:spLocks noChangeShapeType="1"/>
          </p:cNvSpPr>
          <p:nvPr/>
        </p:nvSpPr>
        <p:spPr bwMode="auto">
          <a:xfrm>
            <a:off x="3941522" y="3994174"/>
            <a:ext cx="1870075" cy="40798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64" name="Line 48"/>
          <p:cNvSpPr>
            <a:spLocks noChangeShapeType="1"/>
          </p:cNvSpPr>
          <p:nvPr/>
        </p:nvSpPr>
        <p:spPr bwMode="auto">
          <a:xfrm>
            <a:off x="3917710" y="4006874"/>
            <a:ext cx="1870075" cy="121920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65" name="Line 49"/>
          <p:cNvSpPr>
            <a:spLocks noChangeShapeType="1"/>
          </p:cNvSpPr>
          <p:nvPr/>
        </p:nvSpPr>
        <p:spPr bwMode="auto">
          <a:xfrm flipV="1">
            <a:off x="3951047" y="3414737"/>
            <a:ext cx="1847850" cy="142875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66" name="Line 50"/>
          <p:cNvSpPr>
            <a:spLocks noChangeShapeType="1"/>
          </p:cNvSpPr>
          <p:nvPr/>
        </p:nvSpPr>
        <p:spPr bwMode="auto">
          <a:xfrm>
            <a:off x="3928822" y="4864124"/>
            <a:ext cx="1905000" cy="36195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67" name="Line 51"/>
          <p:cNvSpPr>
            <a:spLocks noChangeShapeType="1"/>
          </p:cNvSpPr>
          <p:nvPr/>
        </p:nvSpPr>
        <p:spPr bwMode="auto">
          <a:xfrm flipV="1">
            <a:off x="3962160" y="3438549"/>
            <a:ext cx="1812925" cy="21955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68" name="Line 52"/>
          <p:cNvSpPr>
            <a:spLocks noChangeShapeType="1"/>
          </p:cNvSpPr>
          <p:nvPr/>
        </p:nvSpPr>
        <p:spPr bwMode="auto">
          <a:xfrm flipV="1">
            <a:off x="3928822" y="4410099"/>
            <a:ext cx="1871663" cy="124618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69" name="Line 53"/>
          <p:cNvSpPr>
            <a:spLocks noChangeShapeType="1"/>
          </p:cNvSpPr>
          <p:nvPr/>
        </p:nvSpPr>
        <p:spPr bwMode="auto">
          <a:xfrm flipV="1">
            <a:off x="3928822" y="5234012"/>
            <a:ext cx="1871663" cy="411162"/>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70" name="Line 54"/>
          <p:cNvSpPr>
            <a:spLocks noChangeShapeType="1"/>
          </p:cNvSpPr>
          <p:nvPr/>
        </p:nvSpPr>
        <p:spPr bwMode="auto">
          <a:xfrm>
            <a:off x="6157672" y="3525862"/>
            <a:ext cx="1185863" cy="76200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71" name="Line 55"/>
          <p:cNvSpPr>
            <a:spLocks noChangeShapeType="1"/>
          </p:cNvSpPr>
          <p:nvPr/>
        </p:nvSpPr>
        <p:spPr bwMode="auto">
          <a:xfrm flipV="1">
            <a:off x="6263723" y="4308498"/>
            <a:ext cx="1065524" cy="66081"/>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0872" name="Line 56"/>
          <p:cNvSpPr>
            <a:spLocks noChangeShapeType="1"/>
          </p:cNvSpPr>
          <p:nvPr/>
        </p:nvSpPr>
        <p:spPr bwMode="auto">
          <a:xfrm flipV="1">
            <a:off x="6170372" y="4284687"/>
            <a:ext cx="1160463" cy="1039812"/>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290873" name="Rectangle 57"/>
              <p:cNvSpPr>
                <a:spLocks noChangeArrowheads="1"/>
              </p:cNvSpPr>
              <p:nvPr/>
            </p:nvSpPr>
            <p:spPr bwMode="auto">
              <a:xfrm>
                <a:off x="2122636" y="1948683"/>
                <a:ext cx="952183" cy="643766"/>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 </a:t>
                </a:r>
                <a14:m>
                  <m:oMath xmlns:m="http://schemas.openxmlformats.org/officeDocument/2006/math">
                    <m:r>
                      <a:rPr lang="en-US" sz="1800" i="1" dirty="0" smtClean="0">
                        <a:solidFill>
                          <a:srgbClr val="008000"/>
                        </a:solidFill>
                        <a:latin typeface="Cambria Math" panose="02040503050406030204" pitchFamily="18" charset="0"/>
                        <a:ea typeface="ＭＳ Ｐゴシック" charset="0"/>
                      </a:rPr>
                      <m:t>1</m:t>
                    </m:r>
                  </m:oMath>
                </a14:m>
                <a:endParaRPr lang="en-US" sz="1800" dirty="0">
                  <a:solidFill>
                    <a:srgbClr val="008000"/>
                  </a:solidFill>
                  <a:latin typeface="Arial" charset="0"/>
                  <a:ea typeface="ＭＳ Ｐゴシック" charset="0"/>
                </a:endParaRPr>
              </a:p>
            </p:txBody>
          </p:sp>
        </mc:Choice>
        <mc:Fallback xmlns="">
          <p:sp>
            <p:nvSpPr>
              <p:cNvPr id="290873" name="Rectangle 57"/>
              <p:cNvSpPr>
                <a:spLocks noRot="1" noChangeAspect="1" noMove="1" noResize="1" noEditPoints="1" noAdjustHandles="1" noChangeArrowheads="1" noChangeShapeType="1" noTextEdit="1"/>
              </p:cNvSpPr>
              <p:nvPr/>
            </p:nvSpPr>
            <p:spPr bwMode="auto">
              <a:xfrm>
                <a:off x="2122636" y="1948683"/>
                <a:ext cx="952183" cy="643766"/>
              </a:xfrm>
              <a:prstGeom prst="rect">
                <a:avLst/>
              </a:prstGeom>
              <a:blipFill>
                <a:blip r:embed="rId4"/>
                <a:stretch>
                  <a:fillRect l="-5128" t="-5714" r="-1282" b="-14286"/>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Review: General Architecture </a:t>
            </a:r>
          </a:p>
        </p:txBody>
      </p:sp>
      <p:sp>
        <p:nvSpPr>
          <p:cNvPr id="67" name="Line 20">
            <a:extLst>
              <a:ext uri="{FF2B5EF4-FFF2-40B4-BE49-F238E27FC236}">
                <a16:creationId xmlns:a16="http://schemas.microsoft.com/office/drawing/2014/main" id="{D1A46792-3FCA-46AB-BB39-6B010A4C49AD}"/>
              </a:ext>
            </a:extLst>
          </p:cNvPr>
          <p:cNvSpPr>
            <a:spLocks noChangeShapeType="1"/>
          </p:cNvSpPr>
          <p:nvPr/>
        </p:nvSpPr>
        <p:spPr bwMode="auto">
          <a:xfrm>
            <a:off x="354840" y="2779737"/>
            <a:ext cx="2030412" cy="2043112"/>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8" name="Line 20">
            <a:extLst>
              <a:ext uri="{FF2B5EF4-FFF2-40B4-BE49-F238E27FC236}">
                <a16:creationId xmlns:a16="http://schemas.microsoft.com/office/drawing/2014/main" id="{D25FC078-5BE1-4E2C-B6B3-A6537C8731AC}"/>
              </a:ext>
            </a:extLst>
          </p:cNvPr>
          <p:cNvSpPr>
            <a:spLocks noChangeShapeType="1"/>
          </p:cNvSpPr>
          <p:nvPr/>
        </p:nvSpPr>
        <p:spPr bwMode="auto">
          <a:xfrm>
            <a:off x="399290" y="3313135"/>
            <a:ext cx="1955800" cy="2241551"/>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69" name="Line 20">
            <a:extLst>
              <a:ext uri="{FF2B5EF4-FFF2-40B4-BE49-F238E27FC236}">
                <a16:creationId xmlns:a16="http://schemas.microsoft.com/office/drawing/2014/main" id="{662561F5-5FCF-4BE0-8AA1-7BAD24B8E58F}"/>
              </a:ext>
            </a:extLst>
          </p:cNvPr>
          <p:cNvSpPr>
            <a:spLocks noChangeShapeType="1"/>
          </p:cNvSpPr>
          <p:nvPr/>
        </p:nvSpPr>
        <p:spPr bwMode="auto">
          <a:xfrm flipV="1">
            <a:off x="378652" y="3068661"/>
            <a:ext cx="1984374" cy="7846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1" name="Line 20">
            <a:extLst>
              <a:ext uri="{FF2B5EF4-FFF2-40B4-BE49-F238E27FC236}">
                <a16:creationId xmlns:a16="http://schemas.microsoft.com/office/drawing/2014/main" id="{B825A8BA-54E4-40B5-8369-EF0DB4462E9C}"/>
              </a:ext>
            </a:extLst>
          </p:cNvPr>
          <p:cNvSpPr>
            <a:spLocks noChangeShapeType="1"/>
          </p:cNvSpPr>
          <p:nvPr/>
        </p:nvSpPr>
        <p:spPr bwMode="auto">
          <a:xfrm flipV="1">
            <a:off x="391351" y="3055665"/>
            <a:ext cx="1947863" cy="1826309"/>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2" name="Line 20">
            <a:extLst>
              <a:ext uri="{FF2B5EF4-FFF2-40B4-BE49-F238E27FC236}">
                <a16:creationId xmlns:a16="http://schemas.microsoft.com/office/drawing/2014/main" id="{CB75C269-739A-4F10-8487-909F329A01EB}"/>
              </a:ext>
            </a:extLst>
          </p:cNvPr>
          <p:cNvSpPr>
            <a:spLocks noChangeShapeType="1"/>
          </p:cNvSpPr>
          <p:nvPr/>
        </p:nvSpPr>
        <p:spPr bwMode="auto">
          <a:xfrm flipV="1">
            <a:off x="375477" y="4814911"/>
            <a:ext cx="1993900" cy="7470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3" name="Line 20">
            <a:extLst>
              <a:ext uri="{FF2B5EF4-FFF2-40B4-BE49-F238E27FC236}">
                <a16:creationId xmlns:a16="http://schemas.microsoft.com/office/drawing/2014/main" id="{0A3F64F1-A08D-4136-8BFA-081936FD0360}"/>
              </a:ext>
            </a:extLst>
          </p:cNvPr>
          <p:cNvSpPr>
            <a:spLocks noChangeShapeType="1"/>
          </p:cNvSpPr>
          <p:nvPr/>
        </p:nvSpPr>
        <p:spPr bwMode="auto">
          <a:xfrm flipV="1">
            <a:off x="375478" y="3059135"/>
            <a:ext cx="1971676" cy="23479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4" name="Line 20">
            <a:extLst>
              <a:ext uri="{FF2B5EF4-FFF2-40B4-BE49-F238E27FC236}">
                <a16:creationId xmlns:a16="http://schemas.microsoft.com/office/drawing/2014/main" id="{F2DCA499-64C2-4E5D-B933-347C4CD0C38F}"/>
              </a:ext>
            </a:extLst>
          </p:cNvPr>
          <p:cNvSpPr>
            <a:spLocks noChangeShapeType="1"/>
          </p:cNvSpPr>
          <p:nvPr/>
        </p:nvSpPr>
        <p:spPr bwMode="auto">
          <a:xfrm flipV="1">
            <a:off x="399291" y="3976710"/>
            <a:ext cx="1981198" cy="2025947"/>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5" name="Line 20">
            <a:extLst>
              <a:ext uri="{FF2B5EF4-FFF2-40B4-BE49-F238E27FC236}">
                <a16:creationId xmlns:a16="http://schemas.microsoft.com/office/drawing/2014/main" id="{4703AC2B-8850-4F99-BC2B-D77E27B0DEA0}"/>
              </a:ext>
            </a:extLst>
          </p:cNvPr>
          <p:cNvSpPr>
            <a:spLocks noChangeShapeType="1"/>
          </p:cNvSpPr>
          <p:nvPr/>
        </p:nvSpPr>
        <p:spPr bwMode="auto">
          <a:xfrm flipV="1">
            <a:off x="407225" y="4800921"/>
            <a:ext cx="2006601" cy="120173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76" name="Text Box 7"/>
          <p:cNvSpPr txBox="1">
            <a:spLocks noChangeArrowheads="1"/>
          </p:cNvSpPr>
          <p:nvPr/>
        </p:nvSpPr>
        <p:spPr bwMode="auto">
          <a:xfrm>
            <a:off x="-1880" y="2564482"/>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1</a:t>
            </a:r>
            <a:endParaRPr kumimoji="1" lang="en-US" altLang="ko-KR" sz="1800" b="0" dirty="0">
              <a:latin typeface="Times New Roman" charset="0"/>
              <a:ea typeface="굴림" charset="0"/>
              <a:cs typeface="굴림" charset="0"/>
            </a:endParaRPr>
          </a:p>
        </p:txBody>
      </p:sp>
      <p:sp>
        <p:nvSpPr>
          <p:cNvPr id="77" name="Text Box 7"/>
          <p:cNvSpPr txBox="1">
            <a:spLocks noChangeArrowheads="1"/>
          </p:cNvSpPr>
          <p:nvPr/>
        </p:nvSpPr>
        <p:spPr bwMode="auto">
          <a:xfrm>
            <a:off x="-1880" y="3083741"/>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2</a:t>
            </a:r>
            <a:endParaRPr kumimoji="1" lang="en-US" altLang="ko-KR" sz="1800" b="0" dirty="0">
              <a:latin typeface="Times New Roman" charset="0"/>
              <a:ea typeface="굴림" charset="0"/>
              <a:cs typeface="굴림" charset="0"/>
            </a:endParaRPr>
          </a:p>
        </p:txBody>
      </p:sp>
      <p:sp>
        <p:nvSpPr>
          <p:cNvPr id="78" name="Text Box 7"/>
          <p:cNvSpPr txBox="1">
            <a:spLocks noChangeArrowheads="1"/>
          </p:cNvSpPr>
          <p:nvPr/>
        </p:nvSpPr>
        <p:spPr bwMode="auto">
          <a:xfrm>
            <a:off x="-1880" y="3656308"/>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3</a:t>
            </a:r>
            <a:endParaRPr kumimoji="1" lang="en-US" altLang="ko-KR" sz="1800" b="0" dirty="0">
              <a:latin typeface="Times New Roman" charset="0"/>
              <a:ea typeface="굴림" charset="0"/>
              <a:cs typeface="굴림" charset="0"/>
            </a:endParaRPr>
          </a:p>
        </p:txBody>
      </p:sp>
      <p:sp>
        <p:nvSpPr>
          <p:cNvPr id="79" name="Text Box 7"/>
          <p:cNvSpPr txBox="1">
            <a:spLocks noChangeArrowheads="1"/>
          </p:cNvSpPr>
          <p:nvPr/>
        </p:nvSpPr>
        <p:spPr bwMode="auto">
          <a:xfrm>
            <a:off x="-1880" y="4175567"/>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4</a:t>
            </a:r>
            <a:endParaRPr kumimoji="1" lang="en-US" altLang="ko-KR" sz="1800" b="0" dirty="0">
              <a:latin typeface="Times New Roman" charset="0"/>
              <a:ea typeface="굴림" charset="0"/>
              <a:cs typeface="굴림" charset="0"/>
            </a:endParaRPr>
          </a:p>
        </p:txBody>
      </p:sp>
      <p:sp>
        <p:nvSpPr>
          <p:cNvPr id="80" name="Text Box 7"/>
          <p:cNvSpPr txBox="1">
            <a:spLocks noChangeArrowheads="1"/>
          </p:cNvSpPr>
          <p:nvPr/>
        </p:nvSpPr>
        <p:spPr bwMode="auto">
          <a:xfrm>
            <a:off x="-1880" y="4679169"/>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5</a:t>
            </a:r>
            <a:endParaRPr kumimoji="1" lang="en-US" altLang="ko-KR" sz="1800" b="0" dirty="0">
              <a:latin typeface="Times New Roman" charset="0"/>
              <a:ea typeface="굴림" charset="0"/>
              <a:cs typeface="굴림" charset="0"/>
            </a:endParaRPr>
          </a:p>
        </p:txBody>
      </p:sp>
      <p:sp>
        <p:nvSpPr>
          <p:cNvPr id="81" name="Text Box 7"/>
          <p:cNvSpPr txBox="1">
            <a:spLocks noChangeArrowheads="1"/>
          </p:cNvSpPr>
          <p:nvPr/>
        </p:nvSpPr>
        <p:spPr bwMode="auto">
          <a:xfrm>
            <a:off x="-1880" y="5198428"/>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6</a:t>
            </a:r>
            <a:endParaRPr kumimoji="1" lang="en-US" altLang="ko-KR" sz="1800" b="0" dirty="0">
              <a:latin typeface="Times New Roman" charset="0"/>
              <a:ea typeface="굴림" charset="0"/>
              <a:cs typeface="굴림" charset="0"/>
            </a:endParaRPr>
          </a:p>
        </p:txBody>
      </p:sp>
      <p:sp>
        <p:nvSpPr>
          <p:cNvPr id="82" name="Text Box 7"/>
          <p:cNvSpPr txBox="1">
            <a:spLocks noChangeArrowheads="1"/>
          </p:cNvSpPr>
          <p:nvPr/>
        </p:nvSpPr>
        <p:spPr bwMode="auto">
          <a:xfrm>
            <a:off x="-1880" y="5777234"/>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7</a:t>
            </a:r>
            <a:endParaRPr kumimoji="1" lang="en-US" altLang="ko-KR" sz="1800" b="0" dirty="0">
              <a:latin typeface="Times New Roman" charset="0"/>
              <a:ea typeface="굴림" charset="0"/>
              <a:cs typeface="굴림" charset="0"/>
            </a:endParaRPr>
          </a:p>
        </p:txBody>
      </p:sp>
      <p:sp>
        <p:nvSpPr>
          <p:cNvPr id="83" name="Oval 82"/>
          <p:cNvSpPr/>
          <p:nvPr/>
        </p:nvSpPr>
        <p:spPr>
          <a:xfrm>
            <a:off x="2366474" y="2816360"/>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a:off x="2366474" y="3724471"/>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p:cNvSpPr/>
          <p:nvPr/>
        </p:nvSpPr>
        <p:spPr>
          <a:xfrm>
            <a:off x="2366474" y="4576681"/>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p:cNvSpPr/>
          <p:nvPr/>
        </p:nvSpPr>
        <p:spPr>
          <a:xfrm>
            <a:off x="2366474" y="5359877"/>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a:off x="5795723" y="3209869"/>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a:off x="5795723" y="4117980"/>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a:off x="5795723" y="4970190"/>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a:off x="7329247" y="4051830"/>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6" name="Rectangle 57"/>
              <p:cNvSpPr>
                <a:spLocks noChangeArrowheads="1"/>
              </p:cNvSpPr>
              <p:nvPr/>
            </p:nvSpPr>
            <p:spPr bwMode="auto">
              <a:xfrm>
                <a:off x="3175848" y="1948683"/>
                <a:ext cx="1364924" cy="643766"/>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 </a:t>
                </a:r>
                <a14:m>
                  <m:oMath xmlns:m="http://schemas.openxmlformats.org/officeDocument/2006/math">
                    <m:r>
                      <a:rPr lang="en-US" sz="1800" i="1" dirty="0" smtClean="0">
                        <a:solidFill>
                          <a:srgbClr val="008000"/>
                        </a:solidFill>
                        <a:latin typeface="Cambria Math" panose="02040503050406030204" pitchFamily="18" charset="0"/>
                        <a:ea typeface="ＭＳ Ｐゴシック" charset="0"/>
                      </a:rPr>
                      <m:t>𝑛</m:t>
                    </m:r>
                    <m:r>
                      <a:rPr lang="en-US" sz="1800" i="1" dirty="0" smtClean="0">
                        <a:solidFill>
                          <a:srgbClr val="008000"/>
                        </a:solidFill>
                        <a:latin typeface="Cambria Math" panose="02040503050406030204" pitchFamily="18" charset="0"/>
                        <a:ea typeface="ＭＳ Ｐゴシック" charset="0"/>
                      </a:rPr>
                      <m:t>−1</m:t>
                    </m:r>
                  </m:oMath>
                </a14:m>
                <a:endParaRPr lang="en-US" sz="1800" dirty="0">
                  <a:solidFill>
                    <a:srgbClr val="008000"/>
                  </a:solidFill>
                  <a:latin typeface="Arial" charset="0"/>
                  <a:ea typeface="ＭＳ Ｐゴシック" charset="0"/>
                </a:endParaRPr>
              </a:p>
            </p:txBody>
          </p:sp>
        </mc:Choice>
        <mc:Fallback xmlns="">
          <p:sp>
            <p:nvSpPr>
              <p:cNvPr id="66" name="Rectangle 57"/>
              <p:cNvSpPr>
                <a:spLocks noRot="1" noChangeAspect="1" noMove="1" noResize="1" noEditPoints="1" noAdjustHandles="1" noChangeArrowheads="1" noChangeShapeType="1" noTextEdit="1"/>
              </p:cNvSpPr>
              <p:nvPr/>
            </p:nvSpPr>
            <p:spPr bwMode="auto">
              <a:xfrm>
                <a:off x="3175848" y="1948683"/>
                <a:ext cx="1364924" cy="643766"/>
              </a:xfrm>
              <a:prstGeom prst="rect">
                <a:avLst/>
              </a:prstGeom>
              <a:blipFill>
                <a:blip r:embed="rId5"/>
                <a:stretch>
                  <a:fillRect l="-3571" t="-5714" b="-14286"/>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70" name="Oval 69"/>
          <p:cNvSpPr/>
          <p:nvPr/>
        </p:nvSpPr>
        <p:spPr>
          <a:xfrm>
            <a:off x="3521718" y="2817504"/>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p:cNvSpPr/>
          <p:nvPr/>
        </p:nvSpPr>
        <p:spPr>
          <a:xfrm>
            <a:off x="3521718" y="3725615"/>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a:off x="3521718" y="4577825"/>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a:off x="3521718" y="5361021"/>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4" name="Rectangle 57"/>
              <p:cNvSpPr>
                <a:spLocks noChangeArrowheads="1"/>
              </p:cNvSpPr>
              <p:nvPr/>
            </p:nvSpPr>
            <p:spPr bwMode="auto">
              <a:xfrm>
                <a:off x="5553631" y="1948683"/>
                <a:ext cx="952183" cy="643766"/>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 </a:t>
                </a:r>
                <a14:m>
                  <m:oMath xmlns:m="http://schemas.openxmlformats.org/officeDocument/2006/math">
                    <m:r>
                      <a:rPr lang="en-US" sz="1800" i="1" dirty="0" smtClean="0">
                        <a:solidFill>
                          <a:srgbClr val="008000"/>
                        </a:solidFill>
                        <a:latin typeface="Cambria Math" panose="02040503050406030204" pitchFamily="18" charset="0"/>
                        <a:ea typeface="ＭＳ Ｐゴシック" charset="0"/>
                      </a:rPr>
                      <m:t>𝑛</m:t>
                    </m:r>
                  </m:oMath>
                </a14:m>
                <a:endParaRPr lang="en-US" sz="1800" dirty="0">
                  <a:solidFill>
                    <a:srgbClr val="008000"/>
                  </a:solidFill>
                  <a:latin typeface="Arial" charset="0"/>
                  <a:ea typeface="ＭＳ Ｐゴシック" charset="0"/>
                </a:endParaRPr>
              </a:p>
            </p:txBody>
          </p:sp>
        </mc:Choice>
        <mc:Fallback xmlns="">
          <p:sp>
            <p:nvSpPr>
              <p:cNvPr id="94" name="Rectangle 57"/>
              <p:cNvSpPr>
                <a:spLocks noRot="1" noChangeAspect="1" noMove="1" noResize="1" noEditPoints="1" noAdjustHandles="1" noChangeArrowheads="1" noChangeShapeType="1" noTextEdit="1"/>
              </p:cNvSpPr>
              <p:nvPr/>
            </p:nvSpPr>
            <p:spPr bwMode="auto">
              <a:xfrm>
                <a:off x="5553631" y="1948683"/>
                <a:ext cx="952183" cy="643766"/>
              </a:xfrm>
              <a:prstGeom prst="rect">
                <a:avLst/>
              </a:prstGeom>
              <a:blipFill>
                <a:blip r:embed="rId6"/>
                <a:stretch>
                  <a:fillRect l="-5769" t="-5714" r="-2564" b="-14286"/>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95" name="Rectangle 4"/>
          <p:cNvSpPr>
            <a:spLocks noChangeArrowheads="1"/>
          </p:cNvSpPr>
          <p:nvPr/>
        </p:nvSpPr>
        <p:spPr bwMode="auto">
          <a:xfrm>
            <a:off x="2789560" y="2925427"/>
            <a:ext cx="695702" cy="70532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4000" dirty="0">
                <a:latin typeface="Arial" charset="0"/>
                <a:ea typeface="ＭＳ Ｐゴシック" charset="0"/>
              </a:rPr>
              <a:t>…</a:t>
            </a:r>
          </a:p>
        </p:txBody>
      </p:sp>
      <p:sp>
        <p:nvSpPr>
          <p:cNvPr id="96" name="Rectangle 4"/>
          <p:cNvSpPr>
            <a:spLocks noChangeArrowheads="1"/>
          </p:cNvSpPr>
          <p:nvPr/>
        </p:nvSpPr>
        <p:spPr bwMode="auto">
          <a:xfrm>
            <a:off x="2809398" y="3889390"/>
            <a:ext cx="695702" cy="70532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4000" dirty="0">
                <a:latin typeface="Arial" charset="0"/>
                <a:ea typeface="ＭＳ Ｐゴシック" charset="0"/>
              </a:rPr>
              <a:t>…</a:t>
            </a:r>
          </a:p>
        </p:txBody>
      </p:sp>
      <p:sp>
        <p:nvSpPr>
          <p:cNvPr id="97" name="Rectangle 4"/>
          <p:cNvSpPr>
            <a:spLocks noChangeArrowheads="1"/>
          </p:cNvSpPr>
          <p:nvPr/>
        </p:nvSpPr>
        <p:spPr bwMode="auto">
          <a:xfrm>
            <a:off x="2771800" y="4739903"/>
            <a:ext cx="695702" cy="70532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4000" dirty="0">
                <a:latin typeface="Arial" charset="0"/>
                <a:ea typeface="ＭＳ Ｐゴシック" charset="0"/>
              </a:rPr>
              <a:t>…</a:t>
            </a:r>
          </a:p>
        </p:txBody>
      </p:sp>
      <p:grpSp>
        <p:nvGrpSpPr>
          <p:cNvPr id="98" name="Group 97"/>
          <p:cNvGrpSpPr/>
          <p:nvPr/>
        </p:nvGrpSpPr>
        <p:grpSpPr>
          <a:xfrm>
            <a:off x="5220072" y="6259378"/>
            <a:ext cx="2251556" cy="553998"/>
            <a:chOff x="1622724" y="6153112"/>
            <a:chExt cx="2251556" cy="553998"/>
          </a:xfrm>
        </p:grpSpPr>
        <p:sp>
          <p:nvSpPr>
            <p:cNvPr id="99" name="Oval 98"/>
            <p:cNvSpPr/>
            <p:nvPr/>
          </p:nvSpPr>
          <p:spPr>
            <a:xfrm>
              <a:off x="1622724" y="6165304"/>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TextBox 99"/>
            <p:cNvSpPr txBox="1"/>
            <p:nvPr/>
          </p:nvSpPr>
          <p:spPr>
            <a:xfrm>
              <a:off x="2150072" y="6153112"/>
              <a:ext cx="290275" cy="553998"/>
            </a:xfrm>
            <a:prstGeom prst="rect">
              <a:avLst/>
            </a:prstGeom>
            <a:noFill/>
          </p:spPr>
          <p:txBody>
            <a:bodyPr wrap="square" rtlCol="0">
              <a:spAutoFit/>
            </a:bodyPr>
            <a:lstStyle/>
            <a:p>
              <a:r>
                <a:rPr lang="en-GB" sz="3000" dirty="0"/>
                <a:t>=</a:t>
              </a:r>
            </a:p>
          </p:txBody>
        </p:sp>
        <p:sp>
          <p:nvSpPr>
            <p:cNvPr id="101" name="Oval 23"/>
            <p:cNvSpPr>
              <a:spLocks noChangeArrowheads="1"/>
            </p:cNvSpPr>
            <p:nvPr/>
          </p:nvSpPr>
          <p:spPr bwMode="auto">
            <a:xfrm>
              <a:off x="2566595" y="6189168"/>
              <a:ext cx="468000" cy="468000"/>
            </a:xfrm>
            <a:prstGeom prst="ellipse">
              <a:avLst/>
            </a:prstGeom>
            <a:noFill/>
            <a:ln w="1905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sz="3000" b="0" dirty="0">
                  <a:latin typeface="Arial" charset="0"/>
                  <a:ea typeface="굴림" charset="0"/>
                  <a:cs typeface="굴림" charset="0"/>
                  <a:sym typeface="Symbol" charset="0"/>
                </a:rPr>
                <a:t></a:t>
              </a:r>
              <a:endParaRPr kumimoji="1" lang="en-US" altLang="ko-KR" sz="3000" b="0" dirty="0">
                <a:latin typeface="Arial" charset="0"/>
                <a:ea typeface="굴림" charset="0"/>
                <a:cs typeface="굴림" charset="0"/>
              </a:endParaRPr>
            </a:p>
          </p:txBody>
        </p:sp>
        <p:sp>
          <p:nvSpPr>
            <p:cNvPr id="102" name="Rectangle 29"/>
            <p:cNvSpPr>
              <a:spLocks noChangeArrowheads="1"/>
            </p:cNvSpPr>
            <p:nvPr/>
          </p:nvSpPr>
          <p:spPr bwMode="auto">
            <a:xfrm>
              <a:off x="3397187" y="6173710"/>
              <a:ext cx="477093" cy="533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103" name="Line 30"/>
            <p:cNvSpPr>
              <a:spLocks noChangeShapeType="1"/>
            </p:cNvSpPr>
            <p:nvPr/>
          </p:nvSpPr>
          <p:spPr bwMode="auto">
            <a:xfrm flipV="1">
              <a:off x="3034595" y="6451625"/>
              <a:ext cx="362592" cy="1711"/>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p:grpSp>
        <p:nvGrpSpPr>
          <p:cNvPr id="8" name="Group 7"/>
          <p:cNvGrpSpPr/>
          <p:nvPr/>
        </p:nvGrpSpPr>
        <p:grpSpPr>
          <a:xfrm>
            <a:off x="8068074" y="2708920"/>
            <a:ext cx="1029382" cy="3204928"/>
            <a:chOff x="8068074" y="2696728"/>
            <a:chExt cx="1029382" cy="3204928"/>
          </a:xfrm>
        </p:grpSpPr>
        <p:sp>
          <p:nvSpPr>
            <p:cNvPr id="2" name="Rounded Rectangle 1"/>
            <p:cNvSpPr/>
            <p:nvPr/>
          </p:nvSpPr>
          <p:spPr>
            <a:xfrm>
              <a:off x="8068074" y="2696728"/>
              <a:ext cx="1029382" cy="32049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 name="Rectangle 5"/>
            <p:cNvSpPr>
              <a:spLocks noChangeArrowheads="1"/>
            </p:cNvSpPr>
            <p:nvPr/>
          </p:nvSpPr>
          <p:spPr bwMode="auto">
            <a:xfrm rot="16200000">
              <a:off x="6718759" y="4092236"/>
              <a:ext cx="3106620" cy="3667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latin typeface="Arial" charset="0"/>
                  <a:ea typeface="ＭＳ Ｐゴシック" charset="0"/>
                </a:rPr>
                <a:t>Binary Cross-Entropy (Error)</a:t>
              </a:r>
            </a:p>
          </p:txBody>
        </p:sp>
        <mc:AlternateContent xmlns:mc="http://schemas.openxmlformats.org/markup-compatibility/2006" xmlns:a14="http://schemas.microsoft.com/office/drawing/2010/main">
          <mc:Choice Requires="a14">
            <p:sp>
              <p:nvSpPr>
                <p:cNvPr id="105" name="Rectangle 104"/>
                <p:cNvSpPr/>
                <p:nvPr/>
              </p:nvSpPr>
              <p:spPr>
                <a:xfrm rot="16200000">
                  <a:off x="7259456" y="3935617"/>
                  <a:ext cx="2918812" cy="69814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GB" sz="1400" b="0" i="1" smtClean="0">
                            <a:solidFill>
                              <a:schemeClr val="tx1"/>
                            </a:solidFill>
                            <a:latin typeface="Cambria Math" panose="02040503050406030204" pitchFamily="18" charset="0"/>
                          </a:rPr>
                          <m:t>−</m:t>
                        </m:r>
                        <m:nary>
                          <m:naryPr>
                            <m:chr m:val="∑"/>
                            <m:ctrlPr>
                              <a:rPr lang="en-GB" sz="1400" b="0" i="1" smtClean="0">
                                <a:solidFill>
                                  <a:schemeClr val="tx1"/>
                                </a:solidFill>
                                <a:latin typeface="Cambria Math" panose="02040503050406030204" pitchFamily="18" charset="0"/>
                              </a:rPr>
                            </m:ctrlPr>
                          </m:naryPr>
                          <m:sub>
                            <m:r>
                              <m:rPr>
                                <m:brk m:alnAt="23"/>
                              </m:rPr>
                              <a:rPr lang="en-GB" sz="1400" b="0" i="1" smtClean="0">
                                <a:solidFill>
                                  <a:schemeClr val="tx1"/>
                                </a:solidFill>
                                <a:latin typeface="Cambria Math" panose="02040503050406030204" pitchFamily="18" charset="0"/>
                              </a:rPr>
                              <m:t>𝑖</m:t>
                            </m:r>
                            <m:r>
                              <a:rPr lang="en-GB" sz="1400" b="0" i="1" smtClean="0">
                                <a:solidFill>
                                  <a:schemeClr val="tx1"/>
                                </a:solidFill>
                                <a:latin typeface="Cambria Math" panose="02040503050406030204" pitchFamily="18" charset="0"/>
                              </a:rPr>
                              <m:t>=1</m:t>
                            </m:r>
                          </m:sub>
                          <m:sup>
                            <m:r>
                              <a:rPr lang="en-GB" sz="1400" b="0" i="1" smtClean="0">
                                <a:solidFill>
                                  <a:schemeClr val="tx1"/>
                                </a:solidFill>
                                <a:latin typeface="Cambria Math" panose="02040503050406030204" pitchFamily="18" charset="0"/>
                              </a:rPr>
                              <m:t>𝑁</m:t>
                            </m:r>
                          </m:sup>
                          <m:e>
                            <m:sSub>
                              <m:sSubPr>
                                <m:ctrlPr>
                                  <a:rPr lang="en-GB" sz="1400" b="0" i="1" smtClean="0">
                                    <a:solidFill>
                                      <a:schemeClr val="tx1"/>
                                    </a:solidFill>
                                    <a:latin typeface="Cambria Math" panose="02040503050406030204" pitchFamily="18" charset="0"/>
                                  </a:rPr>
                                </m:ctrlPr>
                              </m:sSubPr>
                              <m:e>
                                <m:r>
                                  <a:rPr lang="en-GB" sz="1400" b="0" i="1" smtClean="0">
                                    <a:solidFill>
                                      <a:schemeClr val="tx1"/>
                                    </a:solidFill>
                                    <a:latin typeface="Cambria Math" panose="02040503050406030204" pitchFamily="18" charset="0"/>
                                  </a:rPr>
                                  <m:t>𝑦</m:t>
                                </m:r>
                              </m:e>
                              <m:sub>
                                <m:r>
                                  <a:rPr lang="en-GB" sz="1400" b="0" i="1" smtClean="0">
                                    <a:solidFill>
                                      <a:schemeClr val="tx1"/>
                                    </a:solidFill>
                                    <a:latin typeface="Cambria Math" panose="02040503050406030204" pitchFamily="18" charset="0"/>
                                  </a:rPr>
                                  <m:t>𝑖</m:t>
                                </m:r>
                              </m:sub>
                            </m:sSub>
                            <m:func>
                              <m:funcPr>
                                <m:ctrlPr>
                                  <a:rPr lang="en-GB" sz="1400" b="0" i="1" smtClean="0">
                                    <a:solidFill>
                                      <a:schemeClr val="tx1"/>
                                    </a:solidFill>
                                    <a:latin typeface="Cambria Math" panose="02040503050406030204" pitchFamily="18" charset="0"/>
                                  </a:rPr>
                                </m:ctrlPr>
                              </m:funcPr>
                              <m:fName>
                                <m:r>
                                  <m:rPr>
                                    <m:sty m:val="p"/>
                                  </m:rPr>
                                  <a:rPr lang="en-GB" sz="1400" b="0" i="0" smtClean="0">
                                    <a:solidFill>
                                      <a:schemeClr val="tx1"/>
                                    </a:solidFill>
                                    <a:latin typeface="Cambria Math" panose="02040503050406030204" pitchFamily="18" charset="0"/>
                                  </a:rPr>
                                  <m:t>ln</m:t>
                                </m:r>
                              </m:fName>
                              <m:e>
                                <m:d>
                                  <m:dPr>
                                    <m:ctrlPr>
                                      <a:rPr lang="en-GB" sz="1400" b="0" i="1" smtClean="0">
                                        <a:solidFill>
                                          <a:schemeClr val="tx1"/>
                                        </a:solidFill>
                                        <a:latin typeface="Cambria Math" panose="02040503050406030204" pitchFamily="18" charset="0"/>
                                      </a:rPr>
                                    </m:ctrlPr>
                                  </m:dPr>
                                  <m:e>
                                    <m:sSub>
                                      <m:sSubPr>
                                        <m:ctrlPr>
                                          <a:rPr lang="en-GB" sz="1400" b="0" i="1" smtClean="0">
                                            <a:solidFill>
                                              <a:schemeClr val="tx1"/>
                                            </a:solidFill>
                                            <a:latin typeface="Cambria Math" panose="02040503050406030204" pitchFamily="18" charset="0"/>
                                          </a:rPr>
                                        </m:ctrlPr>
                                      </m:sSubPr>
                                      <m:e>
                                        <m:r>
                                          <a:rPr lang="en-GB" sz="1400" b="0" i="1" smtClean="0">
                                            <a:solidFill>
                                              <a:schemeClr val="tx1"/>
                                            </a:solidFill>
                                            <a:latin typeface="Cambria Math" panose="02040503050406030204" pitchFamily="18" charset="0"/>
                                          </a:rPr>
                                          <m:t>𝑃</m:t>
                                        </m:r>
                                      </m:e>
                                      <m:sub>
                                        <m:r>
                                          <a:rPr lang="en-GB" sz="1400" b="0" i="1" smtClean="0">
                                            <a:solidFill>
                                              <a:schemeClr val="tx1"/>
                                            </a:solidFill>
                                            <a:latin typeface="Cambria Math" panose="02040503050406030204" pitchFamily="18" charset="0"/>
                                          </a:rPr>
                                          <m:t>𝑖</m:t>
                                        </m:r>
                                      </m:sub>
                                    </m:sSub>
                                  </m:e>
                                </m:d>
                              </m:e>
                            </m:func>
                            <m:r>
                              <a:rPr lang="en-GB" sz="1400" b="0" i="1" smtClean="0">
                                <a:solidFill>
                                  <a:schemeClr val="tx1"/>
                                </a:solidFill>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(1−</m:t>
                                </m:r>
                                <m:r>
                                  <a:rPr lang="en-GB" sz="1400" i="1">
                                    <a:latin typeface="Cambria Math" panose="02040503050406030204" pitchFamily="18" charset="0"/>
                                  </a:rPr>
                                  <m:t>𝑦</m:t>
                                </m:r>
                              </m:e>
                              <m:sub>
                                <m:r>
                                  <a:rPr lang="en-GB" sz="1400" i="1">
                                    <a:latin typeface="Cambria Math" panose="02040503050406030204" pitchFamily="18" charset="0"/>
                                  </a:rPr>
                                  <m:t>𝑖</m:t>
                                </m:r>
                              </m:sub>
                            </m:sSub>
                            <m:r>
                              <a:rPr lang="en-GB" sz="1400" b="0" i="1" smtClean="0">
                                <a:latin typeface="Cambria Math" panose="02040503050406030204" pitchFamily="18" charset="0"/>
                              </a:rPr>
                              <m:t>) </m:t>
                            </m:r>
                            <m:r>
                              <m:rPr>
                                <m:sty m:val="p"/>
                              </m:rPr>
                              <a:rPr lang="en-GB" sz="1400">
                                <a:latin typeface="Cambria Math" panose="02040503050406030204" pitchFamily="18" charset="0"/>
                              </a:rPr>
                              <m:t>ln</m:t>
                            </m:r>
                            <m:r>
                              <a:rPr lang="en-GB" sz="1400" i="1">
                                <a:latin typeface="Cambria Math" panose="02040503050406030204" pitchFamily="18" charset="0"/>
                              </a:rPr>
                              <m:t>⁡(</m:t>
                            </m:r>
                            <m:r>
                              <a:rPr lang="en-GB" sz="1400" b="0" i="1" smtClean="0">
                                <a:latin typeface="Cambria Math" panose="02040503050406030204" pitchFamily="18" charset="0"/>
                              </a:rPr>
                              <m:t>1−</m:t>
                            </m:r>
                            <m:sSub>
                              <m:sSubPr>
                                <m:ctrlPr>
                                  <a:rPr lang="en-GB" sz="1400" i="1">
                                    <a:latin typeface="Cambria Math" panose="02040503050406030204" pitchFamily="18" charset="0"/>
                                  </a:rPr>
                                </m:ctrlPr>
                              </m:sSubPr>
                              <m:e>
                                <m:r>
                                  <a:rPr lang="en-GB" sz="1400" i="1">
                                    <a:latin typeface="Cambria Math" panose="02040503050406030204" pitchFamily="18" charset="0"/>
                                  </a:rPr>
                                  <m:t>𝑃</m:t>
                                </m:r>
                              </m:e>
                              <m:sub>
                                <m:r>
                                  <a:rPr lang="en-GB" sz="1400" i="1">
                                    <a:latin typeface="Cambria Math" panose="02040503050406030204" pitchFamily="18" charset="0"/>
                                  </a:rPr>
                                  <m:t>𝑖</m:t>
                                </m:r>
                              </m:sub>
                            </m:sSub>
                            <m:r>
                              <a:rPr lang="en-GB" sz="1400" i="1">
                                <a:latin typeface="Cambria Math" panose="02040503050406030204" pitchFamily="18" charset="0"/>
                              </a:rPr>
                              <m:t>)</m:t>
                            </m:r>
                          </m:e>
                        </m:nary>
                      </m:oMath>
                    </m:oMathPara>
                  </a14:m>
                  <a:endParaRPr lang="en-GB" sz="1400" b="1" dirty="0"/>
                </a:p>
              </p:txBody>
            </p:sp>
          </mc:Choice>
          <mc:Fallback xmlns="">
            <p:sp>
              <p:nvSpPr>
                <p:cNvPr id="105" name="Rectangle 104"/>
                <p:cNvSpPr>
                  <a:spLocks noRot="1" noChangeAspect="1" noMove="1" noResize="1" noEditPoints="1" noAdjustHandles="1" noChangeArrowheads="1" noChangeShapeType="1" noTextEdit="1"/>
                </p:cNvSpPr>
                <p:nvPr/>
              </p:nvSpPr>
              <p:spPr>
                <a:xfrm rot="16200000">
                  <a:off x="7259456" y="3935617"/>
                  <a:ext cx="2918812" cy="698140"/>
                </a:xfrm>
                <a:prstGeom prst="rect">
                  <a:avLst/>
                </a:prstGeom>
                <a:blipFill>
                  <a:blip r:embed="rId7"/>
                  <a:stretch>
                    <a:fillRect/>
                  </a:stretch>
                </a:blipFill>
              </p:spPr>
              <p:txBody>
                <a:bodyPr/>
                <a:lstStyle/>
                <a:p>
                  <a:r>
                    <a:rPr lang="en-GB">
                      <a:noFill/>
                    </a:rPr>
                    <a:t> </a:t>
                  </a:r>
                </a:p>
              </p:txBody>
            </p:sp>
          </mc:Fallback>
        </mc:AlternateContent>
      </p:grpSp>
      <p:cxnSp>
        <p:nvCxnSpPr>
          <p:cNvPr id="7" name="Straight Arrow Connector 6"/>
          <p:cNvCxnSpPr>
            <a:stCxn id="91" idx="6"/>
            <a:endCxn id="104" idx="0"/>
          </p:cNvCxnSpPr>
          <p:nvPr/>
        </p:nvCxnSpPr>
        <p:spPr>
          <a:xfrm>
            <a:off x="7797247" y="4285830"/>
            <a:ext cx="291439" cy="1982"/>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0800000" flipV="1">
            <a:off x="413576" y="4705922"/>
            <a:ext cx="7654498" cy="1459381"/>
          </a:xfrm>
          <a:prstGeom prst="bentConnector3">
            <a:avLst>
              <a:gd name="adj1" fmla="val 3331"/>
            </a:avLst>
          </a:prstGeom>
          <a:ln w="28575">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Text Box 7"/>
          <p:cNvSpPr txBox="1">
            <a:spLocks noChangeArrowheads="1"/>
          </p:cNvSpPr>
          <p:nvPr/>
        </p:nvSpPr>
        <p:spPr bwMode="auto">
          <a:xfrm>
            <a:off x="16248" y="6372036"/>
            <a:ext cx="102736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Label: </a:t>
            </a:r>
            <a:r>
              <a:rPr kumimoji="1" lang="en-US" altLang="ko-KR" sz="1800" b="0" i="1" dirty="0">
                <a:latin typeface="Times New Roman" charset="0"/>
                <a:ea typeface="굴림" charset="0"/>
                <a:cs typeface="굴림" charset="0"/>
              </a:rPr>
              <a:t>y</a:t>
            </a:r>
            <a:endParaRPr kumimoji="1" lang="en-US" altLang="ko-KR" sz="1800" b="0" dirty="0">
              <a:latin typeface="Times New Roman" charset="0"/>
              <a:ea typeface="굴림" charset="0"/>
              <a:cs typeface="굴림" charset="0"/>
            </a:endParaRPr>
          </a:p>
        </p:txBody>
      </p:sp>
      <p:cxnSp>
        <p:nvCxnSpPr>
          <p:cNvPr id="108" name="Straight Arrow Connector 107"/>
          <p:cNvCxnSpPr/>
          <p:nvPr/>
        </p:nvCxnSpPr>
        <p:spPr>
          <a:xfrm flipV="1">
            <a:off x="413575" y="6154375"/>
            <a:ext cx="1" cy="342272"/>
          </a:xfrm>
          <a:prstGeom prst="straightConnector1">
            <a:avLst/>
          </a:prstGeom>
          <a:ln w="28575">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732373" y="3952184"/>
                <a:ext cx="385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ＭＳ Ｐゴシック" charset="0"/>
                        </a:rPr>
                        <m:t>𝑃</m:t>
                      </m:r>
                    </m:oMath>
                  </m:oMathPara>
                </a14:m>
                <a:endParaRPr lang="en-GB" dirty="0"/>
              </a:p>
            </p:txBody>
          </p:sp>
        </mc:Choice>
        <mc:Fallback xmlns="">
          <p:sp>
            <p:nvSpPr>
              <p:cNvPr id="23" name="Rectangle 22"/>
              <p:cNvSpPr>
                <a:spLocks noRot="1" noChangeAspect="1" noMove="1" noResize="1" noEditPoints="1" noAdjustHandles="1" noChangeArrowheads="1" noChangeShapeType="1" noTextEdit="1"/>
              </p:cNvSpPr>
              <p:nvPr/>
            </p:nvSpPr>
            <p:spPr>
              <a:xfrm>
                <a:off x="7732373" y="3952184"/>
                <a:ext cx="385875" cy="369332"/>
              </a:xfrm>
              <a:prstGeom prst="rect">
                <a:avLst/>
              </a:prstGeom>
              <a:blipFill>
                <a:blip r:embed="rId8"/>
                <a:stretch>
                  <a:fillRect/>
                </a:stretch>
              </a:blipFill>
            </p:spPr>
            <p:txBody>
              <a:bodyPr/>
              <a:lstStyle/>
              <a:p>
                <a:r>
                  <a:rPr lang="en-GB">
                    <a:noFill/>
                  </a:rPr>
                  <a:t> </a:t>
                </a:r>
              </a:p>
            </p:txBody>
          </p:sp>
        </mc:Fallback>
      </mc:AlternateContent>
      <p:sp>
        <p:nvSpPr>
          <p:cNvPr id="24" name="Rectangle 23"/>
          <p:cNvSpPr/>
          <p:nvPr/>
        </p:nvSpPr>
        <p:spPr>
          <a:xfrm>
            <a:off x="7795578" y="4355092"/>
            <a:ext cx="287258" cy="369332"/>
          </a:xfrm>
          <a:prstGeom prst="rect">
            <a:avLst/>
          </a:prstGeom>
        </p:spPr>
        <p:txBody>
          <a:bodyPr wrap="none">
            <a:spAutoFit/>
          </a:bodyPr>
          <a:lstStyle/>
          <a:p>
            <a:pPr>
              <a:defRPr/>
            </a:pPr>
            <a:r>
              <a:rPr kumimoji="1" lang="en-US" altLang="ko-KR" i="1" dirty="0">
                <a:latin typeface="Times New Roman" charset="0"/>
                <a:ea typeface="굴림" charset="0"/>
                <a:cs typeface="굴림" charset="0"/>
              </a:rPr>
              <a:t>y</a:t>
            </a:r>
            <a:endParaRPr kumimoji="1" lang="en-US" altLang="ko-KR" dirty="0">
              <a:latin typeface="Times New Roman" charset="0"/>
              <a:ea typeface="굴림" charset="0"/>
              <a:cs typeface="굴림" charset="0"/>
            </a:endParaRPr>
          </a:p>
        </p:txBody>
      </p:sp>
    </p:spTree>
    <p:extLst>
      <p:ext uri="{BB962C8B-B14F-4D97-AF65-F5344CB8AC3E}">
        <p14:creationId xmlns:p14="http://schemas.microsoft.com/office/powerpoint/2010/main" val="1662207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A neural Network Playground </a:t>
            </a:r>
          </a:p>
        </p:txBody>
      </p:sp>
      <p:pic>
        <p:nvPicPr>
          <p:cNvPr id="4" name="Picture 3">
            <a:hlinkClick r:id="rId3"/>
            <a:extLst>
              <a:ext uri="{FF2B5EF4-FFF2-40B4-BE49-F238E27FC236}">
                <a16:creationId xmlns:a16="http://schemas.microsoft.com/office/drawing/2014/main" id="{F45A4F78-0DD9-95F4-9E7F-793DD7FC49F5}"/>
              </a:ext>
            </a:extLst>
          </p:cNvPr>
          <p:cNvPicPr>
            <a:picLocks noChangeAspect="1"/>
          </p:cNvPicPr>
          <p:nvPr/>
        </p:nvPicPr>
        <p:blipFill>
          <a:blip r:embed="rId4"/>
          <a:stretch>
            <a:fillRect/>
          </a:stretch>
        </p:blipFill>
        <p:spPr>
          <a:xfrm>
            <a:off x="372199" y="1844824"/>
            <a:ext cx="8399601" cy="4549501"/>
          </a:xfrm>
          <a:prstGeom prst="rect">
            <a:avLst/>
          </a:prstGeom>
        </p:spPr>
      </p:pic>
    </p:spTree>
    <p:extLst>
      <p:ext uri="{BB962C8B-B14F-4D97-AF65-F5344CB8AC3E}">
        <p14:creationId xmlns:p14="http://schemas.microsoft.com/office/powerpoint/2010/main" val="2835198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ctangle 5"/>
          <p:cNvSpPr>
            <a:spLocks noChangeArrowheads="1"/>
          </p:cNvSpPr>
          <p:nvPr/>
        </p:nvSpPr>
        <p:spPr bwMode="auto">
          <a:xfrm rot="16200000">
            <a:off x="-82264" y="4214015"/>
            <a:ext cx="3405864" cy="3667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7" tIns="44450" rIns="90487" bIns="44450">
            <a:spAutoFit/>
          </a:bodyPr>
          <a:lstStyle/>
          <a:p>
            <a:pPr algn="ctr">
              <a:defRPr/>
            </a:pPr>
            <a:r>
              <a:rPr lang="en-US" sz="1800" b="1" dirty="0">
                <a:solidFill>
                  <a:srgbClr val="7030A0"/>
                </a:solidFill>
                <a:latin typeface="Arial" charset="0"/>
                <a:ea typeface="ＭＳ Ｐゴシック" charset="0"/>
              </a:rPr>
              <a:t>Extracted Features as input</a:t>
            </a:r>
          </a:p>
        </p:txBody>
      </p:sp>
      <p:sp>
        <p:nvSpPr>
          <p:cNvPr id="216" name="Rectangle 5"/>
          <p:cNvSpPr>
            <a:spLocks noChangeArrowheads="1"/>
          </p:cNvSpPr>
          <p:nvPr/>
        </p:nvSpPr>
        <p:spPr bwMode="auto">
          <a:xfrm>
            <a:off x="1603593" y="1883732"/>
            <a:ext cx="759822" cy="64376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latin typeface="Arial" charset="0"/>
                <a:ea typeface="ＭＳ Ｐゴシック" charset="0"/>
              </a:rPr>
              <a:t>Input</a:t>
            </a:r>
            <a:br>
              <a:rPr lang="en-US" sz="1800" dirty="0">
                <a:latin typeface="Arial" charset="0"/>
                <a:ea typeface="ＭＳ Ｐゴシック" charset="0"/>
              </a:rPr>
            </a:br>
            <a:r>
              <a:rPr lang="en-US" sz="1800" dirty="0">
                <a:latin typeface="Arial" charset="0"/>
                <a:ea typeface="ＭＳ Ｐゴシック" charset="0"/>
              </a:rPr>
              <a:t>Layer</a:t>
            </a:r>
          </a:p>
        </p:txBody>
      </p:sp>
      <p:sp>
        <p:nvSpPr>
          <p:cNvPr id="217" name="Line 20"/>
          <p:cNvSpPr>
            <a:spLocks noChangeShapeType="1"/>
          </p:cNvSpPr>
          <p:nvPr/>
        </p:nvSpPr>
        <p:spPr bwMode="auto">
          <a:xfrm>
            <a:off x="2085813" y="2817837"/>
            <a:ext cx="1997075" cy="223837"/>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18" name="Line 21"/>
          <p:cNvSpPr>
            <a:spLocks noChangeShapeType="1"/>
          </p:cNvSpPr>
          <p:nvPr/>
        </p:nvSpPr>
        <p:spPr bwMode="auto">
          <a:xfrm>
            <a:off x="2109626" y="2806724"/>
            <a:ext cx="1997075" cy="118427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19" name="Line 22"/>
          <p:cNvSpPr>
            <a:spLocks noChangeShapeType="1"/>
          </p:cNvSpPr>
          <p:nvPr/>
        </p:nvSpPr>
        <p:spPr bwMode="auto">
          <a:xfrm>
            <a:off x="2098513" y="2806724"/>
            <a:ext cx="2008188" cy="278447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20" name="Line 23"/>
          <p:cNvSpPr>
            <a:spLocks noChangeShapeType="1"/>
          </p:cNvSpPr>
          <p:nvPr/>
        </p:nvSpPr>
        <p:spPr bwMode="auto">
          <a:xfrm flipV="1">
            <a:off x="2084226" y="3048024"/>
            <a:ext cx="1997075" cy="26352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21" name="Line 24"/>
          <p:cNvSpPr>
            <a:spLocks noChangeShapeType="1"/>
          </p:cNvSpPr>
          <p:nvPr/>
        </p:nvSpPr>
        <p:spPr bwMode="auto">
          <a:xfrm>
            <a:off x="2098513" y="3308374"/>
            <a:ext cx="1995488" cy="68262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22" name="Line 25"/>
          <p:cNvSpPr>
            <a:spLocks noChangeShapeType="1"/>
          </p:cNvSpPr>
          <p:nvPr/>
        </p:nvSpPr>
        <p:spPr bwMode="auto">
          <a:xfrm>
            <a:off x="2120738" y="3321074"/>
            <a:ext cx="1985963" cy="149383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23" name="Line 26"/>
          <p:cNvSpPr>
            <a:spLocks noChangeShapeType="1"/>
          </p:cNvSpPr>
          <p:nvPr/>
        </p:nvSpPr>
        <p:spPr bwMode="auto">
          <a:xfrm>
            <a:off x="2085813" y="3857649"/>
            <a:ext cx="2020888" cy="14446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24" name="Line 27"/>
          <p:cNvSpPr>
            <a:spLocks noChangeShapeType="1"/>
          </p:cNvSpPr>
          <p:nvPr/>
        </p:nvSpPr>
        <p:spPr bwMode="auto">
          <a:xfrm>
            <a:off x="2085813" y="3857649"/>
            <a:ext cx="2032000" cy="95726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25" name="Line 28"/>
          <p:cNvSpPr>
            <a:spLocks noChangeShapeType="1"/>
          </p:cNvSpPr>
          <p:nvPr/>
        </p:nvSpPr>
        <p:spPr bwMode="auto">
          <a:xfrm>
            <a:off x="2098513" y="3857649"/>
            <a:ext cx="1995488" cy="173355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26" name="Line 29"/>
          <p:cNvSpPr>
            <a:spLocks noChangeShapeType="1"/>
          </p:cNvSpPr>
          <p:nvPr/>
        </p:nvSpPr>
        <p:spPr bwMode="auto">
          <a:xfrm flipV="1">
            <a:off x="2062001" y="3048024"/>
            <a:ext cx="1984375" cy="134937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27" name="Line 30"/>
          <p:cNvSpPr>
            <a:spLocks noChangeShapeType="1"/>
          </p:cNvSpPr>
          <p:nvPr/>
        </p:nvSpPr>
        <p:spPr bwMode="auto">
          <a:xfrm flipV="1">
            <a:off x="2098513" y="3998937"/>
            <a:ext cx="1995488" cy="411162"/>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28" name="Line 31"/>
          <p:cNvSpPr>
            <a:spLocks noChangeShapeType="1"/>
          </p:cNvSpPr>
          <p:nvPr/>
        </p:nvSpPr>
        <p:spPr bwMode="auto">
          <a:xfrm>
            <a:off x="2098513" y="4429149"/>
            <a:ext cx="1995488" cy="385763"/>
          </a:xfrm>
          <a:prstGeom prst="line">
            <a:avLst/>
          </a:prstGeom>
          <a:noFill/>
          <a:ln w="1270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29" name="Line 32"/>
          <p:cNvSpPr>
            <a:spLocks noChangeShapeType="1"/>
          </p:cNvSpPr>
          <p:nvPr/>
        </p:nvSpPr>
        <p:spPr bwMode="auto">
          <a:xfrm>
            <a:off x="2098513" y="4406924"/>
            <a:ext cx="2019300" cy="120808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30" name="Line 33"/>
          <p:cNvSpPr>
            <a:spLocks noChangeShapeType="1"/>
          </p:cNvSpPr>
          <p:nvPr/>
        </p:nvSpPr>
        <p:spPr bwMode="auto">
          <a:xfrm flipV="1">
            <a:off x="2084226" y="3997349"/>
            <a:ext cx="1997075" cy="87947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31" name="Line 34"/>
          <p:cNvSpPr>
            <a:spLocks noChangeShapeType="1"/>
          </p:cNvSpPr>
          <p:nvPr/>
        </p:nvSpPr>
        <p:spPr bwMode="auto">
          <a:xfrm>
            <a:off x="2085813" y="4886349"/>
            <a:ext cx="1985963" cy="71596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32" name="Line 35"/>
          <p:cNvSpPr>
            <a:spLocks noChangeShapeType="1"/>
          </p:cNvSpPr>
          <p:nvPr/>
        </p:nvSpPr>
        <p:spPr bwMode="auto">
          <a:xfrm flipV="1">
            <a:off x="2085813" y="3987824"/>
            <a:ext cx="1985963" cy="141763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33" name="Line 36"/>
          <p:cNvSpPr>
            <a:spLocks noChangeShapeType="1"/>
          </p:cNvSpPr>
          <p:nvPr/>
        </p:nvSpPr>
        <p:spPr bwMode="auto">
          <a:xfrm flipV="1">
            <a:off x="2084226" y="4832374"/>
            <a:ext cx="2032000" cy="57150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34" name="Line 37"/>
          <p:cNvSpPr>
            <a:spLocks noChangeShapeType="1"/>
          </p:cNvSpPr>
          <p:nvPr/>
        </p:nvSpPr>
        <p:spPr bwMode="auto">
          <a:xfrm>
            <a:off x="2085813" y="5413399"/>
            <a:ext cx="2008188" cy="2016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35" name="Line 38"/>
          <p:cNvSpPr>
            <a:spLocks noChangeShapeType="1"/>
          </p:cNvSpPr>
          <p:nvPr/>
        </p:nvSpPr>
        <p:spPr bwMode="auto">
          <a:xfrm flipV="1">
            <a:off x="2109626" y="5622949"/>
            <a:ext cx="1973262" cy="39846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36" name="Line 39"/>
          <p:cNvSpPr>
            <a:spLocks noChangeShapeType="1"/>
          </p:cNvSpPr>
          <p:nvPr/>
        </p:nvSpPr>
        <p:spPr bwMode="auto">
          <a:xfrm flipV="1">
            <a:off x="2109626" y="3049612"/>
            <a:ext cx="1938337" cy="2960687"/>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37" name="Line 43"/>
          <p:cNvSpPr>
            <a:spLocks noChangeShapeType="1"/>
          </p:cNvSpPr>
          <p:nvPr/>
        </p:nvSpPr>
        <p:spPr bwMode="auto">
          <a:xfrm>
            <a:off x="4556209" y="3068662"/>
            <a:ext cx="879888" cy="350359"/>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38" name="Line 44"/>
          <p:cNvSpPr>
            <a:spLocks noChangeShapeType="1"/>
          </p:cNvSpPr>
          <p:nvPr/>
        </p:nvSpPr>
        <p:spPr bwMode="auto">
          <a:xfrm>
            <a:off x="4580020" y="3079774"/>
            <a:ext cx="844965" cy="128940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39" name="Line 45"/>
          <p:cNvSpPr>
            <a:spLocks noChangeShapeType="1"/>
          </p:cNvSpPr>
          <p:nvPr/>
        </p:nvSpPr>
        <p:spPr bwMode="auto">
          <a:xfrm>
            <a:off x="4580021" y="3079774"/>
            <a:ext cx="857984" cy="2117124"/>
          </a:xfrm>
          <a:prstGeom prst="line">
            <a:avLst/>
          </a:prstGeom>
          <a:ln>
            <a:headEnd/>
            <a:tailEnd/>
          </a:ln>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6"/>
          </a:lnRef>
          <a:fillRef idx="0">
            <a:schemeClr val="accent6"/>
          </a:fillRef>
          <a:effectRef idx="0">
            <a:schemeClr val="accent6"/>
          </a:effectRef>
          <a:fontRef idx="minor">
            <a:schemeClr val="tx1"/>
          </a:fontRef>
        </p:style>
        <p:txBody>
          <a:bodyPr wrap="none" anchor="ctr"/>
          <a:lstStyle/>
          <a:p>
            <a:pPr>
              <a:defRPr/>
            </a:pPr>
            <a:endParaRPr lang="en-US">
              <a:latin typeface="Book Antiqua" charset="0"/>
              <a:ea typeface="ＭＳ Ｐゴシック" charset="0"/>
            </a:endParaRPr>
          </a:p>
        </p:txBody>
      </p:sp>
      <p:sp>
        <p:nvSpPr>
          <p:cNvPr id="240" name="Line 46"/>
          <p:cNvSpPr>
            <a:spLocks noChangeShapeType="1"/>
          </p:cNvSpPr>
          <p:nvPr/>
        </p:nvSpPr>
        <p:spPr bwMode="auto">
          <a:xfrm flipV="1">
            <a:off x="4556208" y="3431720"/>
            <a:ext cx="877819" cy="567216"/>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41" name="Line 47"/>
          <p:cNvSpPr>
            <a:spLocks noChangeShapeType="1"/>
          </p:cNvSpPr>
          <p:nvPr/>
        </p:nvSpPr>
        <p:spPr bwMode="auto">
          <a:xfrm>
            <a:off x="4580021" y="3994174"/>
            <a:ext cx="866706" cy="37500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42" name="Line 48"/>
          <p:cNvSpPr>
            <a:spLocks noChangeShapeType="1"/>
          </p:cNvSpPr>
          <p:nvPr/>
        </p:nvSpPr>
        <p:spPr bwMode="auto">
          <a:xfrm>
            <a:off x="4556209" y="4006874"/>
            <a:ext cx="877246" cy="1208756"/>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43" name="Line 49"/>
          <p:cNvSpPr>
            <a:spLocks noChangeShapeType="1"/>
          </p:cNvSpPr>
          <p:nvPr/>
        </p:nvSpPr>
        <p:spPr bwMode="auto">
          <a:xfrm flipV="1">
            <a:off x="4589545" y="3431721"/>
            <a:ext cx="822739" cy="1411766"/>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44" name="Line 50"/>
          <p:cNvSpPr>
            <a:spLocks noChangeShapeType="1"/>
          </p:cNvSpPr>
          <p:nvPr/>
        </p:nvSpPr>
        <p:spPr bwMode="auto">
          <a:xfrm>
            <a:off x="4567320" y="4864124"/>
            <a:ext cx="866134" cy="37023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45" name="Line 51"/>
          <p:cNvSpPr>
            <a:spLocks noChangeShapeType="1"/>
          </p:cNvSpPr>
          <p:nvPr/>
        </p:nvSpPr>
        <p:spPr bwMode="auto">
          <a:xfrm flipV="1">
            <a:off x="4600659" y="3450453"/>
            <a:ext cx="809754" cy="218360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46" name="Line 52"/>
          <p:cNvSpPr>
            <a:spLocks noChangeShapeType="1"/>
          </p:cNvSpPr>
          <p:nvPr/>
        </p:nvSpPr>
        <p:spPr bwMode="auto">
          <a:xfrm flipV="1">
            <a:off x="4567321" y="4315241"/>
            <a:ext cx="866134" cy="1341046"/>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47" name="Line 53"/>
          <p:cNvSpPr>
            <a:spLocks noChangeShapeType="1"/>
          </p:cNvSpPr>
          <p:nvPr/>
        </p:nvSpPr>
        <p:spPr bwMode="auto">
          <a:xfrm flipV="1">
            <a:off x="4567320" y="5246510"/>
            <a:ext cx="872615" cy="398664"/>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251" name="Rectangle 57"/>
              <p:cNvSpPr>
                <a:spLocks noChangeArrowheads="1"/>
              </p:cNvSpPr>
              <p:nvPr/>
            </p:nvSpPr>
            <p:spPr bwMode="auto">
              <a:xfrm>
                <a:off x="3831544" y="1883732"/>
                <a:ext cx="952183" cy="643766"/>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 </a:t>
                </a:r>
                <a14:m>
                  <m:oMath xmlns:m="http://schemas.openxmlformats.org/officeDocument/2006/math">
                    <m:r>
                      <a:rPr lang="en-US" sz="1800" i="1" dirty="0" smtClean="0">
                        <a:solidFill>
                          <a:srgbClr val="008000"/>
                        </a:solidFill>
                        <a:latin typeface="Cambria Math" panose="02040503050406030204" pitchFamily="18" charset="0"/>
                        <a:ea typeface="ＭＳ Ｐゴシック" charset="0"/>
                      </a:rPr>
                      <m:t>1</m:t>
                    </m:r>
                  </m:oMath>
                </a14:m>
                <a:endParaRPr lang="en-US" sz="1800" dirty="0">
                  <a:solidFill>
                    <a:srgbClr val="008000"/>
                  </a:solidFill>
                  <a:latin typeface="Arial" charset="0"/>
                  <a:ea typeface="ＭＳ Ｐゴシック" charset="0"/>
                </a:endParaRPr>
              </a:p>
            </p:txBody>
          </p:sp>
        </mc:Choice>
        <mc:Fallback xmlns="">
          <p:sp>
            <p:nvSpPr>
              <p:cNvPr id="251" name="Rectangle 57"/>
              <p:cNvSpPr>
                <a:spLocks noRot="1" noChangeAspect="1" noMove="1" noResize="1" noEditPoints="1" noAdjustHandles="1" noChangeArrowheads="1" noChangeShapeType="1" noTextEdit="1"/>
              </p:cNvSpPr>
              <p:nvPr/>
            </p:nvSpPr>
            <p:spPr bwMode="auto">
              <a:xfrm>
                <a:off x="3831544" y="1883732"/>
                <a:ext cx="952183" cy="643766"/>
              </a:xfrm>
              <a:prstGeom prst="rect">
                <a:avLst/>
              </a:prstGeom>
              <a:blipFill>
                <a:blip r:embed="rId4"/>
                <a:stretch>
                  <a:fillRect l="-5769" t="-5660" r="-641" b="-14151"/>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252" name="Line 20">
            <a:extLst>
              <a:ext uri="{FF2B5EF4-FFF2-40B4-BE49-F238E27FC236}">
                <a16:creationId xmlns:a16="http://schemas.microsoft.com/office/drawing/2014/main" id="{D1A46792-3FCA-46AB-BB39-6B010A4C49AD}"/>
              </a:ext>
            </a:extLst>
          </p:cNvPr>
          <p:cNvSpPr>
            <a:spLocks noChangeShapeType="1"/>
          </p:cNvSpPr>
          <p:nvPr/>
        </p:nvSpPr>
        <p:spPr bwMode="auto">
          <a:xfrm>
            <a:off x="2062002" y="2779737"/>
            <a:ext cx="2030412" cy="2043112"/>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53" name="Line 20">
            <a:extLst>
              <a:ext uri="{FF2B5EF4-FFF2-40B4-BE49-F238E27FC236}">
                <a16:creationId xmlns:a16="http://schemas.microsoft.com/office/drawing/2014/main" id="{D25FC078-5BE1-4E2C-B6B3-A6537C8731AC}"/>
              </a:ext>
            </a:extLst>
          </p:cNvPr>
          <p:cNvSpPr>
            <a:spLocks noChangeShapeType="1"/>
          </p:cNvSpPr>
          <p:nvPr/>
        </p:nvSpPr>
        <p:spPr bwMode="auto">
          <a:xfrm>
            <a:off x="2106452" y="3313135"/>
            <a:ext cx="1955800" cy="2241551"/>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54" name="Line 20">
            <a:extLst>
              <a:ext uri="{FF2B5EF4-FFF2-40B4-BE49-F238E27FC236}">
                <a16:creationId xmlns:a16="http://schemas.microsoft.com/office/drawing/2014/main" id="{662561F5-5FCF-4BE0-8AA1-7BAD24B8E58F}"/>
              </a:ext>
            </a:extLst>
          </p:cNvPr>
          <p:cNvSpPr>
            <a:spLocks noChangeShapeType="1"/>
          </p:cNvSpPr>
          <p:nvPr/>
        </p:nvSpPr>
        <p:spPr bwMode="auto">
          <a:xfrm flipV="1">
            <a:off x="2085814" y="3068661"/>
            <a:ext cx="1984374" cy="7846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55" name="Line 20">
            <a:extLst>
              <a:ext uri="{FF2B5EF4-FFF2-40B4-BE49-F238E27FC236}">
                <a16:creationId xmlns:a16="http://schemas.microsoft.com/office/drawing/2014/main" id="{B825A8BA-54E4-40B5-8369-EF0DB4462E9C}"/>
              </a:ext>
            </a:extLst>
          </p:cNvPr>
          <p:cNvSpPr>
            <a:spLocks noChangeShapeType="1"/>
          </p:cNvSpPr>
          <p:nvPr/>
        </p:nvSpPr>
        <p:spPr bwMode="auto">
          <a:xfrm flipV="1">
            <a:off x="2098513" y="3055665"/>
            <a:ext cx="1947863" cy="1826309"/>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56" name="Line 20">
            <a:extLst>
              <a:ext uri="{FF2B5EF4-FFF2-40B4-BE49-F238E27FC236}">
                <a16:creationId xmlns:a16="http://schemas.microsoft.com/office/drawing/2014/main" id="{CB75C269-739A-4F10-8487-909F329A01EB}"/>
              </a:ext>
            </a:extLst>
          </p:cNvPr>
          <p:cNvSpPr>
            <a:spLocks noChangeShapeType="1"/>
          </p:cNvSpPr>
          <p:nvPr/>
        </p:nvSpPr>
        <p:spPr bwMode="auto">
          <a:xfrm flipV="1">
            <a:off x="2082639" y="4814911"/>
            <a:ext cx="1993900" cy="7470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57" name="Line 20">
            <a:extLst>
              <a:ext uri="{FF2B5EF4-FFF2-40B4-BE49-F238E27FC236}">
                <a16:creationId xmlns:a16="http://schemas.microsoft.com/office/drawing/2014/main" id="{0A3F64F1-A08D-4136-8BFA-081936FD0360}"/>
              </a:ext>
            </a:extLst>
          </p:cNvPr>
          <p:cNvSpPr>
            <a:spLocks noChangeShapeType="1"/>
          </p:cNvSpPr>
          <p:nvPr/>
        </p:nvSpPr>
        <p:spPr bwMode="auto">
          <a:xfrm flipV="1">
            <a:off x="2082640" y="3059135"/>
            <a:ext cx="1971676" cy="23479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58" name="Line 20">
            <a:extLst>
              <a:ext uri="{FF2B5EF4-FFF2-40B4-BE49-F238E27FC236}">
                <a16:creationId xmlns:a16="http://schemas.microsoft.com/office/drawing/2014/main" id="{F2DCA499-64C2-4E5D-B933-347C4CD0C38F}"/>
              </a:ext>
            </a:extLst>
          </p:cNvPr>
          <p:cNvSpPr>
            <a:spLocks noChangeShapeType="1"/>
          </p:cNvSpPr>
          <p:nvPr/>
        </p:nvSpPr>
        <p:spPr bwMode="auto">
          <a:xfrm flipV="1">
            <a:off x="2106453" y="3976710"/>
            <a:ext cx="1981198" cy="2025947"/>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59" name="Line 20">
            <a:extLst>
              <a:ext uri="{FF2B5EF4-FFF2-40B4-BE49-F238E27FC236}">
                <a16:creationId xmlns:a16="http://schemas.microsoft.com/office/drawing/2014/main" id="{4703AC2B-8850-4F99-BC2B-D77E27B0DEA0}"/>
              </a:ext>
            </a:extLst>
          </p:cNvPr>
          <p:cNvSpPr>
            <a:spLocks noChangeShapeType="1"/>
          </p:cNvSpPr>
          <p:nvPr/>
        </p:nvSpPr>
        <p:spPr bwMode="auto">
          <a:xfrm flipV="1">
            <a:off x="2114387" y="4800921"/>
            <a:ext cx="2006601" cy="120173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60" name="Text Box 7"/>
          <p:cNvSpPr txBox="1">
            <a:spLocks noChangeArrowheads="1"/>
          </p:cNvSpPr>
          <p:nvPr/>
        </p:nvSpPr>
        <p:spPr bwMode="auto">
          <a:xfrm>
            <a:off x="1705282" y="2564482"/>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1</a:t>
            </a:r>
            <a:endParaRPr kumimoji="1" lang="en-US" altLang="ko-KR" sz="1800" b="0" dirty="0">
              <a:latin typeface="Times New Roman" charset="0"/>
              <a:ea typeface="굴림" charset="0"/>
              <a:cs typeface="굴림" charset="0"/>
            </a:endParaRPr>
          </a:p>
        </p:txBody>
      </p:sp>
      <p:sp>
        <p:nvSpPr>
          <p:cNvPr id="261" name="Text Box 7"/>
          <p:cNvSpPr txBox="1">
            <a:spLocks noChangeArrowheads="1"/>
          </p:cNvSpPr>
          <p:nvPr/>
        </p:nvSpPr>
        <p:spPr bwMode="auto">
          <a:xfrm>
            <a:off x="1705282" y="3083741"/>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2</a:t>
            </a:r>
            <a:endParaRPr kumimoji="1" lang="en-US" altLang="ko-KR" sz="1800" b="0" dirty="0">
              <a:latin typeface="Times New Roman" charset="0"/>
              <a:ea typeface="굴림" charset="0"/>
              <a:cs typeface="굴림" charset="0"/>
            </a:endParaRPr>
          </a:p>
        </p:txBody>
      </p:sp>
      <p:sp>
        <p:nvSpPr>
          <p:cNvPr id="262" name="Text Box 7"/>
          <p:cNvSpPr txBox="1">
            <a:spLocks noChangeArrowheads="1"/>
          </p:cNvSpPr>
          <p:nvPr/>
        </p:nvSpPr>
        <p:spPr bwMode="auto">
          <a:xfrm>
            <a:off x="1705282" y="3656308"/>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3</a:t>
            </a:r>
            <a:endParaRPr kumimoji="1" lang="en-US" altLang="ko-KR" sz="1800" b="0" dirty="0">
              <a:latin typeface="Times New Roman" charset="0"/>
              <a:ea typeface="굴림" charset="0"/>
              <a:cs typeface="굴림" charset="0"/>
            </a:endParaRPr>
          </a:p>
        </p:txBody>
      </p:sp>
      <p:sp>
        <p:nvSpPr>
          <p:cNvPr id="263" name="Text Box 7"/>
          <p:cNvSpPr txBox="1">
            <a:spLocks noChangeArrowheads="1"/>
          </p:cNvSpPr>
          <p:nvPr/>
        </p:nvSpPr>
        <p:spPr bwMode="auto">
          <a:xfrm>
            <a:off x="1705282" y="4175567"/>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4</a:t>
            </a:r>
            <a:endParaRPr kumimoji="1" lang="en-US" altLang="ko-KR" sz="1800" b="0" dirty="0">
              <a:latin typeface="Times New Roman" charset="0"/>
              <a:ea typeface="굴림" charset="0"/>
              <a:cs typeface="굴림" charset="0"/>
            </a:endParaRPr>
          </a:p>
        </p:txBody>
      </p:sp>
      <p:sp>
        <p:nvSpPr>
          <p:cNvPr id="264" name="Text Box 7"/>
          <p:cNvSpPr txBox="1">
            <a:spLocks noChangeArrowheads="1"/>
          </p:cNvSpPr>
          <p:nvPr/>
        </p:nvSpPr>
        <p:spPr bwMode="auto">
          <a:xfrm>
            <a:off x="1705282" y="4679169"/>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5</a:t>
            </a:r>
            <a:endParaRPr kumimoji="1" lang="en-US" altLang="ko-KR" sz="1800" b="0" dirty="0">
              <a:latin typeface="Times New Roman" charset="0"/>
              <a:ea typeface="굴림" charset="0"/>
              <a:cs typeface="굴림" charset="0"/>
            </a:endParaRPr>
          </a:p>
        </p:txBody>
      </p:sp>
      <p:sp>
        <p:nvSpPr>
          <p:cNvPr id="265" name="Text Box 7"/>
          <p:cNvSpPr txBox="1">
            <a:spLocks noChangeArrowheads="1"/>
          </p:cNvSpPr>
          <p:nvPr/>
        </p:nvSpPr>
        <p:spPr bwMode="auto">
          <a:xfrm>
            <a:off x="1705282" y="5198428"/>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6</a:t>
            </a:r>
            <a:endParaRPr kumimoji="1" lang="en-US" altLang="ko-KR" sz="1800" b="0" dirty="0">
              <a:latin typeface="Times New Roman" charset="0"/>
              <a:ea typeface="굴림" charset="0"/>
              <a:cs typeface="굴림" charset="0"/>
            </a:endParaRPr>
          </a:p>
        </p:txBody>
      </p:sp>
      <p:sp>
        <p:nvSpPr>
          <p:cNvPr id="266" name="Text Box 7"/>
          <p:cNvSpPr txBox="1">
            <a:spLocks noChangeArrowheads="1"/>
          </p:cNvSpPr>
          <p:nvPr/>
        </p:nvSpPr>
        <p:spPr bwMode="auto">
          <a:xfrm>
            <a:off x="1705282" y="5777234"/>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7</a:t>
            </a:r>
            <a:endParaRPr kumimoji="1" lang="en-US" altLang="ko-KR" sz="1800" b="0" dirty="0">
              <a:latin typeface="Times New Roman" charset="0"/>
              <a:ea typeface="굴림" charset="0"/>
              <a:cs typeface="굴림" charset="0"/>
            </a:endParaRPr>
          </a:p>
        </p:txBody>
      </p:sp>
      <p:sp>
        <p:nvSpPr>
          <p:cNvPr id="267" name="Oval 266"/>
          <p:cNvSpPr/>
          <p:nvPr/>
        </p:nvSpPr>
        <p:spPr>
          <a:xfrm>
            <a:off x="4073636" y="2816360"/>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Oval 267"/>
          <p:cNvSpPr/>
          <p:nvPr/>
        </p:nvSpPr>
        <p:spPr>
          <a:xfrm>
            <a:off x="4073636" y="3724471"/>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Oval 268"/>
          <p:cNvSpPr/>
          <p:nvPr/>
        </p:nvSpPr>
        <p:spPr>
          <a:xfrm>
            <a:off x="4073636" y="4576681"/>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Oval 269"/>
          <p:cNvSpPr/>
          <p:nvPr/>
        </p:nvSpPr>
        <p:spPr>
          <a:xfrm>
            <a:off x="4073636" y="5359877"/>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Oval 270"/>
          <p:cNvSpPr/>
          <p:nvPr/>
        </p:nvSpPr>
        <p:spPr>
          <a:xfrm>
            <a:off x="5436096" y="3209869"/>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Oval 271"/>
          <p:cNvSpPr/>
          <p:nvPr/>
        </p:nvSpPr>
        <p:spPr>
          <a:xfrm>
            <a:off x="5436096" y="4117980"/>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Oval 272"/>
          <p:cNvSpPr/>
          <p:nvPr/>
        </p:nvSpPr>
        <p:spPr>
          <a:xfrm>
            <a:off x="5436096" y="4970190"/>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75" name="Rectangle 57"/>
              <p:cNvSpPr>
                <a:spLocks noChangeArrowheads="1"/>
              </p:cNvSpPr>
              <p:nvPr/>
            </p:nvSpPr>
            <p:spPr bwMode="auto">
              <a:xfrm>
                <a:off x="5148064" y="1883732"/>
                <a:ext cx="952183" cy="643766"/>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 </a:t>
                </a:r>
                <a14:m>
                  <m:oMath xmlns:m="http://schemas.openxmlformats.org/officeDocument/2006/math">
                    <m:r>
                      <a:rPr lang="en-GB" sz="1800" b="0" i="1" dirty="0" smtClean="0">
                        <a:solidFill>
                          <a:srgbClr val="008000"/>
                        </a:solidFill>
                        <a:latin typeface="Cambria Math" panose="02040503050406030204" pitchFamily="18" charset="0"/>
                        <a:ea typeface="ＭＳ Ｐゴシック" charset="0"/>
                      </a:rPr>
                      <m:t>2</m:t>
                    </m:r>
                  </m:oMath>
                </a14:m>
                <a:endParaRPr lang="en-US" sz="1800" dirty="0">
                  <a:solidFill>
                    <a:srgbClr val="008000"/>
                  </a:solidFill>
                  <a:latin typeface="Arial" charset="0"/>
                  <a:ea typeface="ＭＳ Ｐゴシック" charset="0"/>
                </a:endParaRPr>
              </a:p>
            </p:txBody>
          </p:sp>
        </mc:Choice>
        <mc:Fallback xmlns="">
          <p:sp>
            <p:nvSpPr>
              <p:cNvPr id="275" name="Rectangle 57"/>
              <p:cNvSpPr>
                <a:spLocks noRot="1" noChangeAspect="1" noMove="1" noResize="1" noEditPoints="1" noAdjustHandles="1" noChangeArrowheads="1" noChangeShapeType="1" noTextEdit="1"/>
              </p:cNvSpPr>
              <p:nvPr/>
            </p:nvSpPr>
            <p:spPr bwMode="auto">
              <a:xfrm>
                <a:off x="5148064" y="1883732"/>
                <a:ext cx="952183" cy="643766"/>
              </a:xfrm>
              <a:prstGeom prst="rect">
                <a:avLst/>
              </a:prstGeom>
              <a:blipFill>
                <a:blip r:embed="rId5"/>
                <a:stretch>
                  <a:fillRect l="-5096" t="-5660" r="-2548" b="-14151"/>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276" name="Rectangle 57"/>
          <p:cNvSpPr>
            <a:spLocks noChangeArrowheads="1"/>
          </p:cNvSpPr>
          <p:nvPr/>
        </p:nvSpPr>
        <p:spPr bwMode="auto">
          <a:xfrm>
            <a:off x="7764125" y="1883732"/>
            <a:ext cx="875239" cy="643766"/>
          </a:xfrm>
          <a:prstGeom prst="rect">
            <a:avLst/>
          </a:prstGeom>
          <a:noFill/>
          <a:ln>
            <a:noFill/>
          </a:ln>
          <a:effectLst/>
          <a:extLst>
            <a:ext uri="{909E8E84-426E-40dd-AFC4-6F175D3DCCD1}">
              <a14:hiddenFill xmlns="" xmlns:a14="http://schemas.microsoft.com/office/drawing/2010/main" xmlns:mc="http://schemas.openxmlformats.org/markup-compatibility/2006">
                <a:solidFill>
                  <a:schemeClr val="bg1"/>
                </a:solidFill>
              </a14:hiddenFill>
            </a:ext>
            <a:ext uri="{91240B29-F687-4f45-9708-019B960494DF}">
              <a14:hiddenLine xmlns="" xmlns:a14="http://schemas.microsoft.com/office/drawing/2010/main" xmlns:mc="http://schemas.openxmlformats.org/markup-compatibility/2006" w="12700">
                <a:solidFill>
                  <a:schemeClr val="tx1"/>
                </a:solidFill>
                <a:miter lim="800000"/>
                <a:headEnd/>
                <a:tailEnd/>
              </a14:hiddenLine>
            </a:ext>
            <a:ext uri="{AF507438-7753-43e0-B8FC-AC1667EBCBE1}">
              <a14:hiddenEffects xmlns="" xmlns:a14="http://schemas.microsoft.com/office/drawing/2010/main" xmlns:mc="http://schemas.openxmlformats.org/markup-compatibility/2006">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solidFill>
                  <a:srgbClr val="008000"/>
                </a:solidFill>
                <a:latin typeface="Arial" charset="0"/>
                <a:ea typeface="ＭＳ Ｐゴシック" charset="0"/>
              </a:rPr>
              <a:t>Output</a:t>
            </a:r>
          </a:p>
          <a:p>
            <a:pPr algn="ctr">
              <a:defRPr/>
            </a:pPr>
            <a:r>
              <a:rPr lang="en-US" sz="1800" dirty="0">
                <a:solidFill>
                  <a:srgbClr val="008000"/>
                </a:solidFill>
                <a:latin typeface="Arial" charset="0"/>
                <a:ea typeface="ＭＳ Ｐゴシック" charset="0"/>
              </a:rPr>
              <a:t>Layer</a:t>
            </a:r>
          </a:p>
        </p:txBody>
      </p:sp>
      <p:grpSp>
        <p:nvGrpSpPr>
          <p:cNvPr id="277" name="Group 276"/>
          <p:cNvGrpSpPr/>
          <p:nvPr/>
        </p:nvGrpSpPr>
        <p:grpSpPr>
          <a:xfrm>
            <a:off x="2411760" y="6195384"/>
            <a:ext cx="2251556" cy="553998"/>
            <a:chOff x="1622724" y="6153112"/>
            <a:chExt cx="2251556" cy="553998"/>
          </a:xfrm>
        </p:grpSpPr>
        <p:sp>
          <p:nvSpPr>
            <p:cNvPr id="278" name="Oval 277"/>
            <p:cNvSpPr/>
            <p:nvPr/>
          </p:nvSpPr>
          <p:spPr>
            <a:xfrm>
              <a:off x="1622724" y="6165304"/>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TextBox 278"/>
            <p:cNvSpPr txBox="1"/>
            <p:nvPr/>
          </p:nvSpPr>
          <p:spPr>
            <a:xfrm>
              <a:off x="2150072" y="6153112"/>
              <a:ext cx="290275" cy="553998"/>
            </a:xfrm>
            <a:prstGeom prst="rect">
              <a:avLst/>
            </a:prstGeom>
            <a:noFill/>
          </p:spPr>
          <p:txBody>
            <a:bodyPr wrap="square" rtlCol="0">
              <a:spAutoFit/>
            </a:bodyPr>
            <a:lstStyle/>
            <a:p>
              <a:r>
                <a:rPr lang="en-GB" sz="3000" dirty="0"/>
                <a:t>=</a:t>
              </a:r>
            </a:p>
          </p:txBody>
        </p:sp>
        <p:sp>
          <p:nvSpPr>
            <p:cNvPr id="280" name="Oval 23"/>
            <p:cNvSpPr>
              <a:spLocks noChangeArrowheads="1"/>
            </p:cNvSpPr>
            <p:nvPr/>
          </p:nvSpPr>
          <p:spPr bwMode="auto">
            <a:xfrm>
              <a:off x="2566595" y="6189168"/>
              <a:ext cx="468000" cy="468000"/>
            </a:xfrm>
            <a:prstGeom prst="ellipse">
              <a:avLst/>
            </a:prstGeom>
            <a:noFill/>
            <a:ln w="1905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sz="3000" b="0" dirty="0">
                  <a:latin typeface="Arial" charset="0"/>
                  <a:ea typeface="굴림" charset="0"/>
                  <a:cs typeface="굴림" charset="0"/>
                  <a:sym typeface="Symbol" charset="0"/>
                </a:rPr>
                <a:t></a:t>
              </a:r>
              <a:endParaRPr kumimoji="1" lang="en-US" altLang="ko-KR" sz="3000" b="0" dirty="0">
                <a:latin typeface="Arial" charset="0"/>
                <a:ea typeface="굴림" charset="0"/>
                <a:cs typeface="굴림" charset="0"/>
              </a:endParaRPr>
            </a:p>
          </p:txBody>
        </p:sp>
        <p:sp>
          <p:nvSpPr>
            <p:cNvPr id="281" name="Rectangle 29"/>
            <p:cNvSpPr>
              <a:spLocks noChangeArrowheads="1"/>
            </p:cNvSpPr>
            <p:nvPr/>
          </p:nvSpPr>
          <p:spPr bwMode="auto">
            <a:xfrm>
              <a:off x="3397187" y="6173710"/>
              <a:ext cx="477093" cy="533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282" name="Line 30"/>
            <p:cNvSpPr>
              <a:spLocks noChangeShapeType="1"/>
            </p:cNvSpPr>
            <p:nvPr/>
          </p:nvSpPr>
          <p:spPr bwMode="auto">
            <a:xfrm flipV="1">
              <a:off x="3034595" y="6451625"/>
              <a:ext cx="362592" cy="1711"/>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p:sp>
        <p:nvSpPr>
          <p:cNvPr id="286" name="Oval 285"/>
          <p:cNvSpPr/>
          <p:nvPr/>
        </p:nvSpPr>
        <p:spPr>
          <a:xfrm>
            <a:off x="6621945" y="2817504"/>
            <a:ext cx="468000" cy="468000"/>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Oval 286"/>
          <p:cNvSpPr/>
          <p:nvPr/>
        </p:nvSpPr>
        <p:spPr>
          <a:xfrm>
            <a:off x="6621945" y="3725615"/>
            <a:ext cx="468000" cy="468000"/>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Oval 287"/>
          <p:cNvSpPr/>
          <p:nvPr/>
        </p:nvSpPr>
        <p:spPr>
          <a:xfrm>
            <a:off x="6621945" y="4577825"/>
            <a:ext cx="468000" cy="468000"/>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Oval 288"/>
          <p:cNvSpPr/>
          <p:nvPr/>
        </p:nvSpPr>
        <p:spPr>
          <a:xfrm>
            <a:off x="6621945" y="5361021"/>
            <a:ext cx="468000" cy="468000"/>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Line 43"/>
          <p:cNvSpPr>
            <a:spLocks noChangeShapeType="1"/>
          </p:cNvSpPr>
          <p:nvPr/>
        </p:nvSpPr>
        <p:spPr bwMode="auto">
          <a:xfrm flipV="1">
            <a:off x="5919729" y="3032560"/>
            <a:ext cx="701134" cy="439281"/>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1" name="Line 43"/>
          <p:cNvSpPr>
            <a:spLocks noChangeShapeType="1"/>
          </p:cNvSpPr>
          <p:nvPr/>
        </p:nvSpPr>
        <p:spPr bwMode="auto">
          <a:xfrm>
            <a:off x="5919729" y="3462811"/>
            <a:ext cx="701134" cy="489372"/>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2" name="Line 43"/>
          <p:cNvSpPr>
            <a:spLocks noChangeShapeType="1"/>
          </p:cNvSpPr>
          <p:nvPr/>
        </p:nvSpPr>
        <p:spPr bwMode="auto">
          <a:xfrm>
            <a:off x="5946237" y="3462811"/>
            <a:ext cx="674626" cy="133811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3" name="Line 43"/>
          <p:cNvSpPr>
            <a:spLocks noChangeShapeType="1"/>
          </p:cNvSpPr>
          <p:nvPr/>
        </p:nvSpPr>
        <p:spPr bwMode="auto">
          <a:xfrm>
            <a:off x="5924788" y="3490942"/>
            <a:ext cx="696075" cy="211137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4" name="Line 43"/>
          <p:cNvSpPr>
            <a:spLocks noChangeShapeType="1"/>
          </p:cNvSpPr>
          <p:nvPr/>
        </p:nvSpPr>
        <p:spPr bwMode="auto">
          <a:xfrm flipV="1">
            <a:off x="5937818" y="3068661"/>
            <a:ext cx="662105" cy="130052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5" name="Line 43"/>
          <p:cNvSpPr>
            <a:spLocks noChangeShapeType="1"/>
          </p:cNvSpPr>
          <p:nvPr/>
        </p:nvSpPr>
        <p:spPr bwMode="auto">
          <a:xfrm flipV="1">
            <a:off x="5943667" y="3971283"/>
            <a:ext cx="664676" cy="397899"/>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6" name="Line 43"/>
          <p:cNvSpPr>
            <a:spLocks noChangeShapeType="1"/>
          </p:cNvSpPr>
          <p:nvPr/>
        </p:nvSpPr>
        <p:spPr bwMode="auto">
          <a:xfrm>
            <a:off x="5938899" y="4382432"/>
            <a:ext cx="693075" cy="41700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7" name="Line 43"/>
          <p:cNvSpPr>
            <a:spLocks noChangeShapeType="1"/>
          </p:cNvSpPr>
          <p:nvPr/>
        </p:nvSpPr>
        <p:spPr bwMode="auto">
          <a:xfrm>
            <a:off x="5937817" y="4388281"/>
            <a:ext cx="693155" cy="124078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8" name="Line 43"/>
          <p:cNvSpPr>
            <a:spLocks noChangeShapeType="1"/>
          </p:cNvSpPr>
          <p:nvPr/>
        </p:nvSpPr>
        <p:spPr bwMode="auto">
          <a:xfrm flipV="1">
            <a:off x="5936816" y="3098356"/>
            <a:ext cx="669458" cy="2131326"/>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299" name="Line 43"/>
          <p:cNvSpPr>
            <a:spLocks noChangeShapeType="1"/>
          </p:cNvSpPr>
          <p:nvPr/>
        </p:nvSpPr>
        <p:spPr bwMode="auto">
          <a:xfrm flipV="1">
            <a:off x="5942876" y="3971279"/>
            <a:ext cx="645936" cy="1225619"/>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00" name="Line 43"/>
          <p:cNvSpPr>
            <a:spLocks noChangeShapeType="1"/>
          </p:cNvSpPr>
          <p:nvPr/>
        </p:nvSpPr>
        <p:spPr bwMode="auto">
          <a:xfrm flipV="1">
            <a:off x="5936735" y="4806067"/>
            <a:ext cx="669539" cy="409925"/>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01" name="Line 43"/>
          <p:cNvSpPr>
            <a:spLocks noChangeShapeType="1"/>
          </p:cNvSpPr>
          <p:nvPr/>
        </p:nvSpPr>
        <p:spPr bwMode="auto">
          <a:xfrm>
            <a:off x="5958429" y="5205110"/>
            <a:ext cx="660874" cy="416297"/>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p:nvGrpSpPr>
          <p:cNvPr id="302" name="Group 301"/>
          <p:cNvGrpSpPr/>
          <p:nvPr/>
        </p:nvGrpSpPr>
        <p:grpSpPr>
          <a:xfrm>
            <a:off x="7295940" y="2708920"/>
            <a:ext cx="586093" cy="3316937"/>
            <a:chOff x="6516216" y="2708920"/>
            <a:chExt cx="586093" cy="3316937"/>
          </a:xfrm>
        </p:grpSpPr>
        <p:sp>
          <p:nvSpPr>
            <p:cNvPr id="303" name="Rounded Rectangle 302"/>
            <p:cNvSpPr/>
            <p:nvPr/>
          </p:nvSpPr>
          <p:spPr>
            <a:xfrm>
              <a:off x="6526926" y="2708920"/>
              <a:ext cx="575383" cy="331693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4" name="Text Box 35">
              <a:extLst>
                <a:ext uri="{FF2B5EF4-FFF2-40B4-BE49-F238E27FC236}">
                  <a16:creationId xmlns:a16="http://schemas.microsoft.com/office/drawing/2014/main" id="{BA4A8913-1EDC-416B-8245-CF19349AE485}"/>
                </a:ext>
              </a:extLst>
            </p:cNvPr>
            <p:cNvSpPr txBox="1">
              <a:spLocks noChangeArrowheads="1"/>
            </p:cNvSpPr>
            <p:nvPr/>
          </p:nvSpPr>
          <p:spPr bwMode="auto">
            <a:xfrm rot="16200000">
              <a:off x="5395396" y="4002452"/>
              <a:ext cx="2826415" cy="5847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ko-KR" sz="3200" b="0" dirty="0" err="1">
                  <a:latin typeface="Arial" charset="0"/>
                  <a:ea typeface="굴림" charset="0"/>
                  <a:cs typeface="굴림" charset="0"/>
                </a:rPr>
                <a:t>Softmax</a:t>
              </a:r>
              <a:r>
                <a:rPr kumimoji="1" lang="en-US" altLang="ko-KR" sz="3200" b="0" dirty="0">
                  <a:latin typeface="Arial" charset="0"/>
                  <a:ea typeface="굴림" charset="0"/>
                  <a:cs typeface="굴림" charset="0"/>
                </a:rPr>
                <a:t> Layer</a:t>
              </a:r>
            </a:p>
          </p:txBody>
        </p:sp>
      </p:grpSp>
      <p:sp>
        <p:nvSpPr>
          <p:cNvPr id="305"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7061400" y="3044570"/>
            <a:ext cx="234000" cy="690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06"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7061400" y="3976710"/>
            <a:ext cx="234000" cy="690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07"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7061400" y="4818853"/>
            <a:ext cx="234000" cy="690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08"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7061400" y="5598858"/>
            <a:ext cx="234000" cy="690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09"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7898686" y="3027333"/>
            <a:ext cx="864000" cy="6907"/>
          </a:xfrm>
          <a:prstGeom prst="line">
            <a:avLst/>
          </a:prstGeom>
          <a:noFill/>
          <a:ln w="28575">
            <a:solidFill>
              <a:srgbClr val="0070C0"/>
            </a:solidFill>
            <a:prstDash val="sys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10"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7898686" y="3959473"/>
            <a:ext cx="864000" cy="6907"/>
          </a:xfrm>
          <a:prstGeom prst="line">
            <a:avLst/>
          </a:prstGeom>
          <a:noFill/>
          <a:ln w="28575">
            <a:solidFill>
              <a:srgbClr val="0070C0"/>
            </a:solidFill>
            <a:prstDash val="sys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11"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7898686" y="4801616"/>
            <a:ext cx="864000" cy="6907"/>
          </a:xfrm>
          <a:prstGeom prst="line">
            <a:avLst/>
          </a:prstGeom>
          <a:noFill/>
          <a:ln w="28575">
            <a:solidFill>
              <a:srgbClr val="0070C0"/>
            </a:solidFill>
            <a:prstDash val="sys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312"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7898686" y="5581621"/>
            <a:ext cx="864000" cy="6907"/>
          </a:xfrm>
          <a:prstGeom prst="line">
            <a:avLst/>
          </a:prstGeom>
          <a:noFill/>
          <a:ln w="28575">
            <a:solidFill>
              <a:srgbClr val="0070C0"/>
            </a:solidFill>
            <a:prstDash val="sys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313" name="Text Box 35">
                <a:extLst>
                  <a:ext uri="{FF2B5EF4-FFF2-40B4-BE49-F238E27FC236}">
                    <a16:creationId xmlns:a16="http://schemas.microsoft.com/office/drawing/2014/main" id="{BA4A8913-1EDC-416B-8245-CF19349AE485}"/>
                  </a:ext>
                </a:extLst>
              </p:cNvPr>
              <p:cNvSpPr txBox="1">
                <a:spLocks noChangeArrowheads="1"/>
              </p:cNvSpPr>
              <p:nvPr/>
            </p:nvSpPr>
            <p:spPr bwMode="auto">
              <a:xfrm>
                <a:off x="7920260" y="2636912"/>
                <a:ext cx="864000"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r>
                        <a:rPr kumimoji="1" lang="en-GB" altLang="ko-KR" sz="1800" b="0" i="1" smtClean="0">
                          <a:latin typeface="Cambria Math" panose="02040503050406030204" pitchFamily="18" charset="0"/>
                        </a:rPr>
                        <m:t>𝑃</m:t>
                      </m:r>
                      <m:r>
                        <a:rPr kumimoji="1" lang="en-GB" altLang="ko-KR" sz="1800" b="0" i="1" smtClean="0">
                          <a:latin typeface="Cambria Math" panose="02040503050406030204" pitchFamily="18" charset="0"/>
                        </a:rPr>
                        <m:t>(</m:t>
                      </m:r>
                      <m:sSub>
                        <m:sSubPr>
                          <m:ctrlPr>
                            <a:rPr kumimoji="1" lang="en-US" altLang="ko-KR" sz="1800" b="0" i="1" smtClean="0">
                              <a:latin typeface="Cambria Math" panose="02040503050406030204" pitchFamily="18" charset="0"/>
                            </a:rPr>
                          </m:ctrlPr>
                        </m:sSubPr>
                        <m:e>
                          <m:r>
                            <a:rPr kumimoji="1" lang="en-GB" altLang="ko-KR" sz="1800" b="0" i="1" smtClean="0">
                              <a:latin typeface="Cambria Math" panose="02040503050406030204" pitchFamily="18" charset="0"/>
                            </a:rPr>
                            <m:t>𝐶</m:t>
                          </m:r>
                        </m:e>
                        <m:sub>
                          <m:r>
                            <a:rPr kumimoji="1" lang="en-GB" altLang="ko-KR" sz="1800" b="0" i="1" smtClean="0">
                              <a:latin typeface="Cambria Math" panose="02040503050406030204" pitchFamily="18" charset="0"/>
                            </a:rPr>
                            <m:t>1</m:t>
                          </m:r>
                        </m:sub>
                      </m:sSub>
                      <m:r>
                        <a:rPr kumimoji="1" lang="en-GB" altLang="ko-KR" sz="1800" b="0" i="1" smtClean="0">
                          <a:latin typeface="Cambria Math" panose="02040503050406030204" pitchFamily="18" charset="0"/>
                        </a:rPr>
                        <m:t>)</m:t>
                      </m:r>
                    </m:oMath>
                  </m:oMathPara>
                </a14:m>
                <a:endParaRPr kumimoji="1" lang="en-US" altLang="ko-KR" sz="1800" b="0" dirty="0">
                  <a:latin typeface="Arial" charset="0"/>
                  <a:ea typeface="굴림" charset="0"/>
                  <a:cs typeface="굴림" charset="0"/>
                </a:endParaRPr>
              </a:p>
            </p:txBody>
          </p:sp>
        </mc:Choice>
        <mc:Fallback xmlns="">
          <p:sp>
            <p:nvSpPr>
              <p:cNvPr id="313" name="Text Box 35">
                <a:extLst>
                  <a:ext uri="{FF2B5EF4-FFF2-40B4-BE49-F238E27FC236}">
                    <a16:creationId xmlns:a16="http://schemas.microsoft.com/office/drawing/2014/main" id="{BA4A8913-1EDC-416B-8245-CF19349AE485}"/>
                  </a:ext>
                </a:extLst>
              </p:cNvPr>
              <p:cNvSpPr txBox="1">
                <a:spLocks noRot="1" noChangeAspect="1" noMove="1" noResize="1" noEditPoints="1" noAdjustHandles="1" noChangeArrowheads="1" noChangeShapeType="1" noTextEdit="1"/>
              </p:cNvSpPr>
              <p:nvPr/>
            </p:nvSpPr>
            <p:spPr bwMode="auto">
              <a:xfrm>
                <a:off x="7920260" y="2636912"/>
                <a:ext cx="864000" cy="369332"/>
              </a:xfrm>
              <a:prstGeom prst="rect">
                <a:avLst/>
              </a:prstGeom>
              <a:blipFill>
                <a:blip r:embed="rId6"/>
                <a:stretch>
                  <a:fillRect b="-15000"/>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4" name="Text Box 35">
                <a:extLst>
                  <a:ext uri="{FF2B5EF4-FFF2-40B4-BE49-F238E27FC236}">
                    <a16:creationId xmlns:a16="http://schemas.microsoft.com/office/drawing/2014/main" id="{BA4A8913-1EDC-416B-8245-CF19349AE485}"/>
                  </a:ext>
                </a:extLst>
              </p:cNvPr>
              <p:cNvSpPr txBox="1">
                <a:spLocks noChangeArrowheads="1"/>
              </p:cNvSpPr>
              <p:nvPr/>
            </p:nvSpPr>
            <p:spPr bwMode="auto">
              <a:xfrm>
                <a:off x="7899307" y="3542036"/>
                <a:ext cx="821122"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r>
                        <a:rPr kumimoji="1" lang="en-GB" altLang="ko-KR" sz="1800" b="0" i="1" smtClean="0">
                          <a:latin typeface="Cambria Math" panose="02040503050406030204" pitchFamily="18" charset="0"/>
                        </a:rPr>
                        <m:t>𝑃</m:t>
                      </m:r>
                      <m:r>
                        <a:rPr kumimoji="1" lang="en-GB" altLang="ko-KR" sz="1800" b="0" i="1" smtClean="0">
                          <a:latin typeface="Cambria Math" panose="02040503050406030204" pitchFamily="18" charset="0"/>
                        </a:rPr>
                        <m:t>(</m:t>
                      </m:r>
                      <m:sSub>
                        <m:sSubPr>
                          <m:ctrlPr>
                            <a:rPr kumimoji="1" lang="en-US" altLang="ko-KR" sz="1800" b="0" i="1" smtClean="0">
                              <a:latin typeface="Cambria Math" panose="02040503050406030204" pitchFamily="18" charset="0"/>
                            </a:rPr>
                          </m:ctrlPr>
                        </m:sSubPr>
                        <m:e>
                          <m:r>
                            <a:rPr kumimoji="1" lang="en-GB" altLang="ko-KR" sz="1800" b="0" i="1" smtClean="0">
                              <a:latin typeface="Cambria Math" panose="02040503050406030204" pitchFamily="18" charset="0"/>
                            </a:rPr>
                            <m:t>𝐶</m:t>
                          </m:r>
                        </m:e>
                        <m:sub>
                          <m:r>
                            <a:rPr kumimoji="1" lang="en-GB" altLang="ko-KR" sz="1800" b="0" i="1" smtClean="0">
                              <a:latin typeface="Cambria Math" panose="02040503050406030204" pitchFamily="18" charset="0"/>
                            </a:rPr>
                            <m:t>2</m:t>
                          </m:r>
                        </m:sub>
                      </m:sSub>
                      <m:r>
                        <a:rPr kumimoji="1" lang="en-GB" altLang="ko-KR" sz="1800" b="0" i="1" smtClean="0">
                          <a:latin typeface="Cambria Math" panose="02040503050406030204" pitchFamily="18" charset="0"/>
                        </a:rPr>
                        <m:t>)</m:t>
                      </m:r>
                    </m:oMath>
                  </m:oMathPara>
                </a14:m>
                <a:endParaRPr kumimoji="1" lang="en-US" altLang="ko-KR" sz="1800" b="0" dirty="0">
                  <a:latin typeface="Arial" charset="0"/>
                  <a:ea typeface="굴림" charset="0"/>
                  <a:cs typeface="굴림" charset="0"/>
                </a:endParaRPr>
              </a:p>
            </p:txBody>
          </p:sp>
        </mc:Choice>
        <mc:Fallback xmlns="">
          <p:sp>
            <p:nvSpPr>
              <p:cNvPr id="314" name="Text Box 35">
                <a:extLst>
                  <a:ext uri="{FF2B5EF4-FFF2-40B4-BE49-F238E27FC236}">
                    <a16:creationId xmlns:a16="http://schemas.microsoft.com/office/drawing/2014/main" id="{BA4A8913-1EDC-416B-8245-CF19349AE485}"/>
                  </a:ext>
                </a:extLst>
              </p:cNvPr>
              <p:cNvSpPr txBox="1">
                <a:spLocks noRot="1" noChangeAspect="1" noMove="1" noResize="1" noEditPoints="1" noAdjustHandles="1" noChangeArrowheads="1" noChangeShapeType="1" noTextEdit="1"/>
              </p:cNvSpPr>
              <p:nvPr/>
            </p:nvSpPr>
            <p:spPr bwMode="auto">
              <a:xfrm>
                <a:off x="7899307" y="3542036"/>
                <a:ext cx="821122" cy="369332"/>
              </a:xfrm>
              <a:prstGeom prst="rect">
                <a:avLst/>
              </a:prstGeom>
              <a:blipFill>
                <a:blip r:embed="rId7"/>
                <a:stretch>
                  <a:fillRect b="-14754"/>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5" name="Text Box 35">
                <a:extLst>
                  <a:ext uri="{FF2B5EF4-FFF2-40B4-BE49-F238E27FC236}">
                    <a16:creationId xmlns:a16="http://schemas.microsoft.com/office/drawing/2014/main" id="{BA4A8913-1EDC-416B-8245-CF19349AE485}"/>
                  </a:ext>
                </a:extLst>
              </p:cNvPr>
              <p:cNvSpPr txBox="1">
                <a:spLocks noChangeArrowheads="1"/>
              </p:cNvSpPr>
              <p:nvPr/>
            </p:nvSpPr>
            <p:spPr bwMode="auto">
              <a:xfrm>
                <a:off x="7905166" y="4427440"/>
                <a:ext cx="821122"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r>
                        <a:rPr kumimoji="1" lang="en-GB" altLang="ko-KR" sz="1800" b="0" i="1" smtClean="0">
                          <a:latin typeface="Cambria Math" panose="02040503050406030204" pitchFamily="18" charset="0"/>
                        </a:rPr>
                        <m:t>𝑃</m:t>
                      </m:r>
                      <m:r>
                        <a:rPr kumimoji="1" lang="en-GB" altLang="ko-KR" sz="1800" b="0" i="1" smtClean="0">
                          <a:latin typeface="Cambria Math" panose="02040503050406030204" pitchFamily="18" charset="0"/>
                        </a:rPr>
                        <m:t>(</m:t>
                      </m:r>
                      <m:sSub>
                        <m:sSubPr>
                          <m:ctrlPr>
                            <a:rPr kumimoji="1" lang="en-US" altLang="ko-KR" sz="1800" b="0" i="1" smtClean="0">
                              <a:latin typeface="Cambria Math" panose="02040503050406030204" pitchFamily="18" charset="0"/>
                            </a:rPr>
                          </m:ctrlPr>
                        </m:sSubPr>
                        <m:e>
                          <m:r>
                            <a:rPr kumimoji="1" lang="en-GB" altLang="ko-KR" sz="1800" b="0" i="1" smtClean="0">
                              <a:latin typeface="Cambria Math" panose="02040503050406030204" pitchFamily="18" charset="0"/>
                            </a:rPr>
                            <m:t>𝐶</m:t>
                          </m:r>
                        </m:e>
                        <m:sub>
                          <m:r>
                            <a:rPr kumimoji="1" lang="en-GB" altLang="ko-KR" sz="1800" b="0" i="1" smtClean="0">
                              <a:latin typeface="Cambria Math" panose="02040503050406030204" pitchFamily="18" charset="0"/>
                            </a:rPr>
                            <m:t>3</m:t>
                          </m:r>
                        </m:sub>
                      </m:sSub>
                      <m:r>
                        <a:rPr kumimoji="1" lang="en-GB" altLang="ko-KR" sz="1800" b="0" i="1" smtClean="0">
                          <a:latin typeface="Cambria Math" panose="02040503050406030204" pitchFamily="18" charset="0"/>
                        </a:rPr>
                        <m:t>)</m:t>
                      </m:r>
                    </m:oMath>
                  </m:oMathPara>
                </a14:m>
                <a:endParaRPr kumimoji="1" lang="en-US" altLang="ko-KR" sz="1800" b="0" dirty="0">
                  <a:latin typeface="Arial" charset="0"/>
                  <a:ea typeface="굴림" charset="0"/>
                  <a:cs typeface="굴림" charset="0"/>
                </a:endParaRPr>
              </a:p>
            </p:txBody>
          </p:sp>
        </mc:Choice>
        <mc:Fallback xmlns="">
          <p:sp>
            <p:nvSpPr>
              <p:cNvPr id="315" name="Text Box 35">
                <a:extLst>
                  <a:ext uri="{FF2B5EF4-FFF2-40B4-BE49-F238E27FC236}">
                    <a16:creationId xmlns:a16="http://schemas.microsoft.com/office/drawing/2014/main" id="{BA4A8913-1EDC-416B-8245-CF19349AE485}"/>
                  </a:ext>
                </a:extLst>
              </p:cNvPr>
              <p:cNvSpPr txBox="1">
                <a:spLocks noRot="1" noChangeAspect="1" noMove="1" noResize="1" noEditPoints="1" noAdjustHandles="1" noChangeArrowheads="1" noChangeShapeType="1" noTextEdit="1"/>
              </p:cNvSpPr>
              <p:nvPr/>
            </p:nvSpPr>
            <p:spPr bwMode="auto">
              <a:xfrm>
                <a:off x="7905166" y="4427440"/>
                <a:ext cx="821122" cy="369332"/>
              </a:xfrm>
              <a:prstGeom prst="rect">
                <a:avLst/>
              </a:prstGeom>
              <a:blipFill>
                <a:blip r:embed="rId8"/>
                <a:stretch>
                  <a:fillRect b="-14754"/>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6" name="Text Box 35">
                <a:extLst>
                  <a:ext uri="{FF2B5EF4-FFF2-40B4-BE49-F238E27FC236}">
                    <a16:creationId xmlns:a16="http://schemas.microsoft.com/office/drawing/2014/main" id="{BA4A8913-1EDC-416B-8245-CF19349AE485}"/>
                  </a:ext>
                </a:extLst>
              </p:cNvPr>
              <p:cNvSpPr txBox="1">
                <a:spLocks noChangeArrowheads="1"/>
              </p:cNvSpPr>
              <p:nvPr/>
            </p:nvSpPr>
            <p:spPr bwMode="auto">
              <a:xfrm>
                <a:off x="7932002" y="5219196"/>
                <a:ext cx="821122" cy="369332"/>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defRPr/>
                </a:pPr>
                <a14:m>
                  <m:oMathPara xmlns:m="http://schemas.openxmlformats.org/officeDocument/2006/math">
                    <m:oMathParaPr>
                      <m:jc m:val="centerGroup"/>
                    </m:oMathParaPr>
                    <m:oMath xmlns:m="http://schemas.openxmlformats.org/officeDocument/2006/math">
                      <m:r>
                        <a:rPr kumimoji="1" lang="en-GB" altLang="ko-KR" sz="1800" b="0" i="1" smtClean="0">
                          <a:latin typeface="Cambria Math" panose="02040503050406030204" pitchFamily="18" charset="0"/>
                        </a:rPr>
                        <m:t>𝑃</m:t>
                      </m:r>
                      <m:r>
                        <a:rPr kumimoji="1" lang="en-GB" altLang="ko-KR" sz="1800" b="0" i="1" smtClean="0">
                          <a:latin typeface="Cambria Math" panose="02040503050406030204" pitchFamily="18" charset="0"/>
                        </a:rPr>
                        <m:t>(</m:t>
                      </m:r>
                      <m:sSub>
                        <m:sSubPr>
                          <m:ctrlPr>
                            <a:rPr kumimoji="1" lang="en-US" altLang="ko-KR" sz="1800" b="0" i="1" smtClean="0">
                              <a:latin typeface="Cambria Math" panose="02040503050406030204" pitchFamily="18" charset="0"/>
                            </a:rPr>
                          </m:ctrlPr>
                        </m:sSubPr>
                        <m:e>
                          <m:r>
                            <a:rPr kumimoji="1" lang="en-GB" altLang="ko-KR" sz="1800" b="0" i="1" smtClean="0">
                              <a:latin typeface="Cambria Math" panose="02040503050406030204" pitchFamily="18" charset="0"/>
                            </a:rPr>
                            <m:t>𝐶</m:t>
                          </m:r>
                        </m:e>
                        <m:sub>
                          <m:r>
                            <a:rPr kumimoji="1" lang="en-GB" altLang="ko-KR" sz="1800" b="0" i="1" smtClean="0">
                              <a:latin typeface="Cambria Math" panose="02040503050406030204" pitchFamily="18" charset="0"/>
                            </a:rPr>
                            <m:t>4</m:t>
                          </m:r>
                        </m:sub>
                      </m:sSub>
                      <m:r>
                        <a:rPr kumimoji="1" lang="en-GB" altLang="ko-KR" sz="1800" b="0" i="1" smtClean="0">
                          <a:latin typeface="Cambria Math" panose="02040503050406030204" pitchFamily="18" charset="0"/>
                        </a:rPr>
                        <m:t>)</m:t>
                      </m:r>
                    </m:oMath>
                  </m:oMathPara>
                </a14:m>
                <a:endParaRPr kumimoji="1" lang="en-US" altLang="ko-KR" sz="1800" b="0" dirty="0">
                  <a:latin typeface="Arial" charset="0"/>
                  <a:ea typeface="굴림" charset="0"/>
                  <a:cs typeface="굴림" charset="0"/>
                </a:endParaRPr>
              </a:p>
            </p:txBody>
          </p:sp>
        </mc:Choice>
        <mc:Fallback xmlns="">
          <p:sp>
            <p:nvSpPr>
              <p:cNvPr id="316" name="Text Box 35">
                <a:extLst>
                  <a:ext uri="{FF2B5EF4-FFF2-40B4-BE49-F238E27FC236}">
                    <a16:creationId xmlns:a16="http://schemas.microsoft.com/office/drawing/2014/main" id="{BA4A8913-1EDC-416B-8245-CF19349AE485}"/>
                  </a:ext>
                </a:extLst>
              </p:cNvPr>
              <p:cNvSpPr txBox="1">
                <a:spLocks noRot="1" noChangeAspect="1" noMove="1" noResize="1" noEditPoints="1" noAdjustHandles="1" noChangeArrowheads="1" noChangeShapeType="1" noTextEdit="1"/>
              </p:cNvSpPr>
              <p:nvPr/>
            </p:nvSpPr>
            <p:spPr bwMode="auto">
              <a:xfrm>
                <a:off x="7932002" y="5219196"/>
                <a:ext cx="821122" cy="369332"/>
              </a:xfrm>
              <a:prstGeom prst="rect">
                <a:avLst/>
              </a:prstGeom>
              <a:blipFill>
                <a:blip r:embed="rId9"/>
                <a:stretch>
                  <a:fillRect b="-14754"/>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317"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Handcrafted Features as </a:t>
            </a:r>
          </a:p>
          <a:p>
            <a:r>
              <a:rPr lang="en-US" altLang="zh-TW" dirty="0">
                <a:ea typeface="PMingLiU" pitchFamily="18" charset="-120"/>
              </a:rPr>
              <a:t>Inputs for MLPs</a:t>
            </a:r>
            <a:endParaRPr lang="en-US" dirty="0"/>
          </a:p>
        </p:txBody>
      </p:sp>
      <p:sp>
        <p:nvSpPr>
          <p:cNvPr id="318" name="Line 52"/>
          <p:cNvSpPr>
            <a:spLocks noChangeShapeType="1"/>
          </p:cNvSpPr>
          <p:nvPr/>
        </p:nvSpPr>
        <p:spPr bwMode="auto">
          <a:xfrm flipV="1">
            <a:off x="4572821" y="4346121"/>
            <a:ext cx="867114" cy="51609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319" name="Rectangle 57"/>
              <p:cNvSpPr>
                <a:spLocks noChangeArrowheads="1"/>
              </p:cNvSpPr>
              <p:nvPr/>
            </p:nvSpPr>
            <p:spPr bwMode="auto">
              <a:xfrm>
                <a:off x="6379853" y="1883732"/>
                <a:ext cx="952183" cy="643766"/>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 </a:t>
                </a:r>
                <a14:m>
                  <m:oMath xmlns:m="http://schemas.openxmlformats.org/officeDocument/2006/math">
                    <m:r>
                      <a:rPr lang="en-GB" sz="1800" b="0" i="1" smtClean="0">
                        <a:solidFill>
                          <a:srgbClr val="008000"/>
                        </a:solidFill>
                        <a:latin typeface="Cambria Math" panose="02040503050406030204" pitchFamily="18" charset="0"/>
                        <a:ea typeface="ＭＳ Ｐゴシック" charset="0"/>
                      </a:rPr>
                      <m:t>3</m:t>
                    </m:r>
                  </m:oMath>
                </a14:m>
                <a:endParaRPr lang="en-US" sz="1800" dirty="0">
                  <a:solidFill>
                    <a:srgbClr val="008000"/>
                  </a:solidFill>
                  <a:latin typeface="Arial" charset="0"/>
                  <a:ea typeface="ＭＳ Ｐゴシック" charset="0"/>
                </a:endParaRPr>
              </a:p>
            </p:txBody>
          </p:sp>
        </mc:Choice>
        <mc:Fallback xmlns="">
          <p:sp>
            <p:nvSpPr>
              <p:cNvPr id="319" name="Rectangle 57"/>
              <p:cNvSpPr>
                <a:spLocks noRot="1" noChangeAspect="1" noMove="1" noResize="1" noEditPoints="1" noAdjustHandles="1" noChangeArrowheads="1" noChangeShapeType="1" noTextEdit="1"/>
              </p:cNvSpPr>
              <p:nvPr/>
            </p:nvSpPr>
            <p:spPr bwMode="auto">
              <a:xfrm>
                <a:off x="6379853" y="1883732"/>
                <a:ext cx="952183" cy="643766"/>
              </a:xfrm>
              <a:prstGeom prst="rect">
                <a:avLst/>
              </a:prstGeom>
              <a:blipFill>
                <a:blip r:embed="rId10"/>
                <a:stretch>
                  <a:fillRect l="-5769" t="-5660" r="-2564" b="-14151"/>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grpSp>
        <p:nvGrpSpPr>
          <p:cNvPr id="320" name="Group 319"/>
          <p:cNvGrpSpPr/>
          <p:nvPr/>
        </p:nvGrpSpPr>
        <p:grpSpPr>
          <a:xfrm>
            <a:off x="5680409" y="6201125"/>
            <a:ext cx="1411871" cy="553998"/>
            <a:chOff x="1622724" y="6153112"/>
            <a:chExt cx="1411871" cy="553998"/>
          </a:xfrm>
        </p:grpSpPr>
        <p:sp>
          <p:nvSpPr>
            <p:cNvPr id="321" name="Oval 320"/>
            <p:cNvSpPr/>
            <p:nvPr/>
          </p:nvSpPr>
          <p:spPr>
            <a:xfrm>
              <a:off x="1622724" y="6165304"/>
              <a:ext cx="468000" cy="468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TextBox 321"/>
            <p:cNvSpPr txBox="1"/>
            <p:nvPr/>
          </p:nvSpPr>
          <p:spPr>
            <a:xfrm>
              <a:off x="2150072" y="6153112"/>
              <a:ext cx="290275" cy="553998"/>
            </a:xfrm>
            <a:prstGeom prst="rect">
              <a:avLst/>
            </a:prstGeom>
            <a:noFill/>
          </p:spPr>
          <p:txBody>
            <a:bodyPr wrap="square" rtlCol="0">
              <a:spAutoFit/>
            </a:bodyPr>
            <a:lstStyle/>
            <a:p>
              <a:r>
                <a:rPr lang="en-GB" sz="3000" dirty="0"/>
                <a:t>=</a:t>
              </a:r>
            </a:p>
          </p:txBody>
        </p:sp>
        <p:sp>
          <p:nvSpPr>
            <p:cNvPr id="323" name="Oval 23"/>
            <p:cNvSpPr>
              <a:spLocks noChangeArrowheads="1"/>
            </p:cNvSpPr>
            <p:nvPr/>
          </p:nvSpPr>
          <p:spPr bwMode="auto">
            <a:xfrm>
              <a:off x="2566595" y="6189168"/>
              <a:ext cx="468000" cy="468000"/>
            </a:xfrm>
            <a:prstGeom prst="ellipse">
              <a:avLst/>
            </a:prstGeom>
            <a:noFill/>
            <a:ln w="1905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sz="3000" b="0" dirty="0">
                  <a:latin typeface="Arial" charset="0"/>
                  <a:ea typeface="굴림" charset="0"/>
                  <a:cs typeface="굴림" charset="0"/>
                  <a:sym typeface="Symbol" charset="0"/>
                </a:rPr>
                <a:t></a:t>
              </a:r>
              <a:endParaRPr kumimoji="1" lang="en-US" altLang="ko-KR" sz="3000" b="0" dirty="0">
                <a:latin typeface="Arial" charset="0"/>
                <a:ea typeface="굴림" charset="0"/>
                <a:cs typeface="굴림" charset="0"/>
              </a:endParaRPr>
            </a:p>
          </p:txBody>
        </p:sp>
      </p:grpSp>
    </p:spTree>
    <p:extLst>
      <p:ext uri="{BB962C8B-B14F-4D97-AF65-F5344CB8AC3E}">
        <p14:creationId xmlns:p14="http://schemas.microsoft.com/office/powerpoint/2010/main" val="3719852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7504" y="2992468"/>
            <a:ext cx="2736304" cy="1156612"/>
            <a:chOff x="279565" y="2490541"/>
            <a:chExt cx="2736304" cy="1156612"/>
          </a:xfrm>
        </p:grpSpPr>
        <p:pic>
          <p:nvPicPr>
            <p:cNvPr id="5" name="Picture 4" descr="Image result for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023" y="2490541"/>
              <a:ext cx="1197864" cy="7728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9565" y="3185488"/>
              <a:ext cx="2736304" cy="461665"/>
            </a:xfrm>
            <a:prstGeom prst="rect">
              <a:avLst/>
            </a:prstGeom>
            <a:noFill/>
          </p:spPr>
          <p:txBody>
            <a:bodyPr wrap="square" rtlCol="0">
              <a:spAutoFit/>
            </a:bodyPr>
            <a:lstStyle/>
            <a:p>
              <a:pPr algn="ctr"/>
              <a:r>
                <a:rPr lang="en-AU" b="0" dirty="0"/>
                <a:t>Input</a:t>
              </a:r>
              <a:endParaRPr lang="en-US" b="0" dirty="0"/>
            </a:p>
          </p:txBody>
        </p:sp>
      </p:grpSp>
      <p:sp>
        <p:nvSpPr>
          <p:cNvPr id="7" name="Right Arrow 6"/>
          <p:cNvSpPr/>
          <p:nvPr/>
        </p:nvSpPr>
        <p:spPr>
          <a:xfrm>
            <a:off x="2114675" y="3243567"/>
            <a:ext cx="182880" cy="281935"/>
          </a:xfrm>
          <a:prstGeom prst="rightArrow">
            <a:avLst/>
          </a:prstGeom>
          <a:solidFill>
            <a:schemeClr val="accent2">
              <a:lumMod val="60000"/>
              <a:lumOff val="40000"/>
            </a:schemeClr>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3" name="Rectangle 12"/>
          <p:cNvSpPr/>
          <p:nvPr/>
        </p:nvSpPr>
        <p:spPr>
          <a:xfrm>
            <a:off x="2321646" y="2990586"/>
            <a:ext cx="1417483" cy="772816"/>
          </a:xfrm>
          <a:prstGeom prst="rect">
            <a:avLst/>
          </a:prstGeom>
          <a:solidFill>
            <a:schemeClr val="bg2">
              <a:lumMod val="60000"/>
              <a:lumOff val="40000"/>
            </a:schemeClr>
          </a:solidFill>
        </p:spPr>
        <p:txBody>
          <a:bodyPr lIns="0" tIns="0" rIns="0" bIns="0" rtlCol="0" anchor="ctr"/>
          <a:lstStyle/>
          <a:p>
            <a:pPr algn="ctr" eaLnBrk="1" fontAlgn="auto" hangingPunct="1">
              <a:spcBef>
                <a:spcPts val="0"/>
              </a:spcBef>
              <a:spcAft>
                <a:spcPts val="0"/>
              </a:spcAft>
            </a:pPr>
            <a:r>
              <a:rPr lang="en-AU" sz="2200" dirty="0">
                <a:solidFill>
                  <a:prstClr val="black"/>
                </a:solidFill>
                <a:latin typeface="Calibri"/>
              </a:rPr>
              <a:t>Pre-processing</a:t>
            </a:r>
            <a:endParaRPr lang="en-US" sz="2200" dirty="0">
              <a:solidFill>
                <a:prstClr val="black"/>
              </a:solidFill>
              <a:latin typeface="Calibri"/>
            </a:endParaRPr>
          </a:p>
        </p:txBody>
      </p:sp>
      <p:sp>
        <p:nvSpPr>
          <p:cNvPr id="16" name="Rectangle 15"/>
          <p:cNvSpPr/>
          <p:nvPr/>
        </p:nvSpPr>
        <p:spPr>
          <a:xfrm>
            <a:off x="3959724" y="2987055"/>
            <a:ext cx="1378275" cy="772816"/>
          </a:xfrm>
          <a:prstGeom prst="rect">
            <a:avLst/>
          </a:prstGeom>
          <a:solidFill>
            <a:schemeClr val="accent1">
              <a:lumMod val="20000"/>
              <a:lumOff val="80000"/>
            </a:schemeClr>
          </a:solidFill>
        </p:spPr>
        <p:txBody>
          <a:bodyPr lIns="0" tIns="0" rIns="0" bIns="0" rtlCol="0" anchor="ctr"/>
          <a:lstStyle/>
          <a:p>
            <a:pPr algn="ctr" eaLnBrk="1" fontAlgn="auto" hangingPunct="1">
              <a:spcBef>
                <a:spcPts val="0"/>
              </a:spcBef>
              <a:spcAft>
                <a:spcPts val="0"/>
              </a:spcAft>
            </a:pPr>
            <a:r>
              <a:rPr lang="en-AU" sz="2200" dirty="0">
                <a:solidFill>
                  <a:prstClr val="black"/>
                </a:solidFill>
                <a:latin typeface="Calibri"/>
              </a:rPr>
              <a:t>Feature extraction</a:t>
            </a:r>
            <a:endParaRPr lang="en-US" sz="2200" dirty="0">
              <a:solidFill>
                <a:prstClr val="black"/>
              </a:solidFill>
              <a:latin typeface="Calibri"/>
            </a:endParaRPr>
          </a:p>
        </p:txBody>
      </p:sp>
      <p:sp>
        <p:nvSpPr>
          <p:cNvPr id="17" name="Rectangle 16"/>
          <p:cNvSpPr/>
          <p:nvPr/>
        </p:nvSpPr>
        <p:spPr>
          <a:xfrm>
            <a:off x="5580112" y="2987055"/>
            <a:ext cx="1656184" cy="772816"/>
          </a:xfrm>
          <a:prstGeom prst="rect">
            <a:avLst/>
          </a:prstGeom>
          <a:solidFill>
            <a:schemeClr val="bg1">
              <a:lumMod val="75000"/>
            </a:schemeClr>
          </a:solidFill>
        </p:spPr>
        <p:txBody>
          <a:bodyPr lIns="0" tIns="0" rIns="0" bIns="0" rtlCol="0" anchor="ctr"/>
          <a:lstStyle/>
          <a:p>
            <a:pPr algn="ctr" eaLnBrk="1" fontAlgn="auto" hangingPunct="1">
              <a:spcBef>
                <a:spcPts val="0"/>
              </a:spcBef>
              <a:spcAft>
                <a:spcPts val="0"/>
              </a:spcAft>
            </a:pPr>
            <a:r>
              <a:rPr lang="en-AU" sz="2200" dirty="0">
                <a:solidFill>
                  <a:prstClr val="black"/>
                </a:solidFill>
                <a:latin typeface="Calibri"/>
              </a:rPr>
              <a:t>Feature selection</a:t>
            </a:r>
            <a:endParaRPr lang="en-US" sz="2200" dirty="0">
              <a:solidFill>
                <a:prstClr val="black"/>
              </a:solidFill>
              <a:latin typeface="Calibri"/>
            </a:endParaRPr>
          </a:p>
        </p:txBody>
      </p:sp>
      <p:sp>
        <p:nvSpPr>
          <p:cNvPr id="18" name="Rectangle 17"/>
          <p:cNvSpPr/>
          <p:nvPr/>
        </p:nvSpPr>
        <p:spPr>
          <a:xfrm>
            <a:off x="7456396" y="2815447"/>
            <a:ext cx="1665591" cy="1138166"/>
          </a:xfrm>
          <a:prstGeom prst="rect">
            <a:avLst/>
          </a:prstGeom>
          <a:solidFill>
            <a:schemeClr val="accent6">
              <a:lumMod val="25000"/>
              <a:lumOff val="75000"/>
            </a:schemeClr>
          </a:solidFill>
        </p:spPr>
        <p:txBody>
          <a:bodyPr lIns="0" tIns="0" rIns="0" bIns="0" rtlCol="0" anchor="ctr"/>
          <a:lstStyle/>
          <a:p>
            <a:pPr algn="ctr" eaLnBrk="1" fontAlgn="auto" hangingPunct="1">
              <a:spcBef>
                <a:spcPts val="0"/>
              </a:spcBef>
              <a:spcAft>
                <a:spcPts val="0"/>
              </a:spcAft>
            </a:pPr>
            <a:r>
              <a:rPr lang="en-AU" sz="2200" dirty="0">
                <a:solidFill>
                  <a:prstClr val="black"/>
                </a:solidFill>
                <a:latin typeface="Calibri"/>
              </a:rPr>
              <a:t>Class Prediction</a:t>
            </a:r>
          </a:p>
        </p:txBody>
      </p:sp>
      <p:sp>
        <p:nvSpPr>
          <p:cNvPr id="19" name="Right Arrow 18"/>
          <p:cNvSpPr/>
          <p:nvPr/>
        </p:nvSpPr>
        <p:spPr>
          <a:xfrm>
            <a:off x="3755696" y="3243564"/>
            <a:ext cx="182880" cy="281935"/>
          </a:xfrm>
          <a:prstGeom prst="rightArrow">
            <a:avLst/>
          </a:prstGeom>
          <a:solidFill>
            <a:schemeClr val="accent2">
              <a:lumMod val="60000"/>
              <a:lumOff val="40000"/>
            </a:schemeClr>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20" name="Right Arrow 19"/>
          <p:cNvSpPr/>
          <p:nvPr/>
        </p:nvSpPr>
        <p:spPr>
          <a:xfrm>
            <a:off x="5364088" y="3243564"/>
            <a:ext cx="182880" cy="281935"/>
          </a:xfrm>
          <a:prstGeom prst="rightArrow">
            <a:avLst/>
          </a:prstGeom>
          <a:solidFill>
            <a:schemeClr val="accent2">
              <a:lumMod val="60000"/>
              <a:lumOff val="40000"/>
            </a:schemeClr>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21" name="Right Arrow 20"/>
          <p:cNvSpPr/>
          <p:nvPr/>
        </p:nvSpPr>
        <p:spPr>
          <a:xfrm>
            <a:off x="7269440" y="3243563"/>
            <a:ext cx="182880" cy="281935"/>
          </a:xfrm>
          <a:prstGeom prst="rightArrow">
            <a:avLst/>
          </a:prstGeom>
          <a:solidFill>
            <a:schemeClr val="accent2">
              <a:lumMod val="60000"/>
              <a:lumOff val="40000"/>
            </a:schemeClr>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grpSp>
        <p:nvGrpSpPr>
          <p:cNvPr id="2" name="Group 1"/>
          <p:cNvGrpSpPr/>
          <p:nvPr/>
        </p:nvGrpSpPr>
        <p:grpSpPr>
          <a:xfrm>
            <a:off x="665462" y="4653136"/>
            <a:ext cx="8231025" cy="1553126"/>
            <a:chOff x="665462" y="4653136"/>
            <a:chExt cx="8231025" cy="1553126"/>
          </a:xfrm>
        </p:grpSpPr>
        <p:sp>
          <p:nvSpPr>
            <p:cNvPr id="15" name="Rectangle 14"/>
            <p:cNvSpPr/>
            <p:nvPr/>
          </p:nvSpPr>
          <p:spPr>
            <a:xfrm>
              <a:off x="2321646" y="4653136"/>
              <a:ext cx="4914650" cy="772816"/>
            </a:xfrm>
            <a:prstGeom prst="rect">
              <a:avLst/>
            </a:prstGeom>
            <a:solidFill>
              <a:schemeClr val="bg2">
                <a:lumMod val="60000"/>
                <a:lumOff val="40000"/>
              </a:schemeClr>
            </a:solidFill>
          </p:spPr>
          <p:txBody>
            <a:bodyPr lIns="0" tIns="0" rIns="0" bIns="0" rtlCol="0" anchor="ctr"/>
            <a:lstStyle/>
            <a:p>
              <a:pPr algn="ctr" eaLnBrk="1" fontAlgn="auto" hangingPunct="1">
                <a:spcBef>
                  <a:spcPts val="0"/>
                </a:spcBef>
                <a:spcAft>
                  <a:spcPts val="0"/>
                </a:spcAft>
              </a:pPr>
              <a:r>
                <a:rPr lang="en-AU" sz="2200" dirty="0">
                  <a:solidFill>
                    <a:prstClr val="black"/>
                  </a:solidFill>
                  <a:latin typeface="Calibri"/>
                </a:rPr>
                <a:t>Feature learner</a:t>
              </a:r>
              <a:endParaRPr lang="en-US" sz="2200" dirty="0">
                <a:solidFill>
                  <a:prstClr val="black"/>
                </a:solidFill>
                <a:latin typeface="Calibri"/>
              </a:endParaRPr>
            </a:p>
          </p:txBody>
        </p:sp>
        <p:sp>
          <p:nvSpPr>
            <p:cNvPr id="22" name="TextBox 21"/>
            <p:cNvSpPr txBox="1"/>
            <p:nvPr/>
          </p:nvSpPr>
          <p:spPr>
            <a:xfrm>
              <a:off x="665462" y="5498376"/>
              <a:ext cx="8231025" cy="707886"/>
            </a:xfrm>
            <a:prstGeom prst="rect">
              <a:avLst/>
            </a:prstGeom>
            <a:noFill/>
          </p:spPr>
          <p:txBody>
            <a:bodyPr wrap="square" rtlCol="0">
              <a:spAutoFit/>
            </a:bodyPr>
            <a:lstStyle/>
            <a:p>
              <a:pPr algn="ctr"/>
              <a:r>
                <a:rPr lang="en-AU" sz="2000" b="0" dirty="0"/>
                <a:t>Feature learning: Instead of design features, </a:t>
              </a:r>
            </a:p>
            <a:p>
              <a:pPr algn="ctr"/>
              <a:r>
                <a:rPr lang="en-AU" sz="2000" b="0" dirty="0"/>
                <a:t>let’s design feature learners</a:t>
              </a:r>
              <a:endParaRPr lang="en-US" sz="2000" b="0" dirty="0"/>
            </a:p>
          </p:txBody>
        </p:sp>
      </p:grpSp>
      <p:sp>
        <p:nvSpPr>
          <p:cNvPr id="3" name="Rounded Rectangle 2"/>
          <p:cNvSpPr/>
          <p:nvPr/>
        </p:nvSpPr>
        <p:spPr>
          <a:xfrm>
            <a:off x="2297555" y="2789981"/>
            <a:ext cx="4967810" cy="1162025"/>
          </a:xfrm>
          <a:prstGeom prst="roundRect">
            <a:avLst/>
          </a:prstGeom>
          <a:noFill/>
          <a:ln w="57150">
            <a:solidFill>
              <a:srgbClr val="FF0000"/>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4" name="Slide Number Placeholder 3"/>
          <p:cNvSpPr>
            <a:spLocks noGrp="1"/>
          </p:cNvSpPr>
          <p:nvPr>
            <p:ph type="sldNum" sz="quarter" idx="12"/>
          </p:nvPr>
        </p:nvSpPr>
        <p:spPr/>
        <p:txBody>
          <a:bodyPr/>
          <a:lstStyle/>
          <a:p>
            <a:pPr>
              <a:defRPr/>
            </a:pPr>
            <a:fld id="{AB61F305-2975-4D5A-BB24-AD5F0A9694D0}" type="slidenum">
              <a:rPr lang="en-US" altLang="en-US" smtClean="0"/>
              <a:pPr>
                <a:defRPr/>
              </a:pPr>
              <a:t>33</a:t>
            </a:fld>
            <a:endParaRPr lang="en-US" altLang="en-US"/>
          </a:p>
        </p:txBody>
      </p:sp>
      <p:sp>
        <p:nvSpPr>
          <p:cNvPr id="23"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Feature Representations </a:t>
            </a:r>
            <a:endParaRPr lang="en-US" dirty="0"/>
          </a:p>
        </p:txBody>
      </p:sp>
    </p:spTree>
    <p:extLst>
      <p:ext uri="{BB962C8B-B14F-4D97-AF65-F5344CB8AC3E}">
        <p14:creationId xmlns:p14="http://schemas.microsoft.com/office/powerpoint/2010/main" val="5820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0.00208 0.00416 L 0.00104 -0.24306 " pathEditMode="relative" rAng="0" ptsTypes="AA">
                                      <p:cBhvr>
                                        <p:cTn id="17" dur="2000" fill="hold"/>
                                        <p:tgtEl>
                                          <p:spTgt spid="2"/>
                                        </p:tgtEl>
                                        <p:attrNameLst>
                                          <p:attrName>ppt_x</p:attrName>
                                          <p:attrName>ppt_y</p:attrName>
                                        </p:attrNameLst>
                                      </p:cBhvr>
                                      <p:rCtr x="156" y="-12361"/>
                                    </p:animMotion>
                                  </p:childTnLst>
                                </p:cTn>
                              </p:par>
                              <p:par>
                                <p:cTn id="18" presetID="1" presetClass="exit" presetSubtype="0" fill="hold" grpId="1" nodeType="withEffect">
                                  <p:stCondLst>
                                    <p:cond delay="0"/>
                                  </p:stCondLst>
                                  <p:childTnLst>
                                    <p:set>
                                      <p:cBhvr>
                                        <p:cTn id="1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Image Classification </a:t>
            </a:r>
          </a:p>
          <a:p>
            <a:r>
              <a:rPr lang="en-US" altLang="zh-TW" dirty="0">
                <a:ea typeface="PMingLiU" pitchFamily="18" charset="-120"/>
              </a:rPr>
              <a:t>using MLP</a:t>
            </a:r>
            <a:endParaRPr lang="en-US" dirty="0"/>
          </a:p>
        </p:txBody>
      </p:sp>
      <p:cxnSp>
        <p:nvCxnSpPr>
          <p:cNvPr id="10" name="Straight Arrow Connector 9"/>
          <p:cNvCxnSpPr/>
          <p:nvPr/>
        </p:nvCxnSpPr>
        <p:spPr bwMode="auto">
          <a:xfrm>
            <a:off x="2496317" y="1798686"/>
            <a:ext cx="1584176" cy="7589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2352301" y="1855634"/>
            <a:ext cx="1728192" cy="70199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a:off x="2280293" y="1964439"/>
            <a:ext cx="1800200" cy="59319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flipV="1">
            <a:off x="1049883" y="2557630"/>
            <a:ext cx="3030610" cy="17156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a:off x="2496317" y="2119678"/>
            <a:ext cx="1584176" cy="43795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a:off x="2496317" y="2236454"/>
            <a:ext cx="1584176" cy="32117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flipV="1">
            <a:off x="1049883" y="2557630"/>
            <a:ext cx="3030610" cy="326791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flipV="1">
            <a:off x="2496317" y="2557630"/>
            <a:ext cx="1584176" cy="234312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flipV="1">
            <a:off x="2352301" y="2557630"/>
            <a:ext cx="1728192" cy="243456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flipV="1">
            <a:off x="2235292" y="2557630"/>
            <a:ext cx="1845201" cy="252600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flipV="1">
            <a:off x="2475214" y="2557630"/>
            <a:ext cx="1605279" cy="202560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flipV="1">
            <a:off x="2475214" y="2557630"/>
            <a:ext cx="1605279" cy="187340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V="1">
            <a:off x="2475214" y="2557630"/>
            <a:ext cx="1605279" cy="163395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flipV="1">
            <a:off x="2109454" y="2557630"/>
            <a:ext cx="1971039" cy="258979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flipV="1">
            <a:off x="2022753" y="2557630"/>
            <a:ext cx="2057740" cy="264695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V="1">
            <a:off x="1049883" y="2557630"/>
            <a:ext cx="3030610" cy="306713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flipV="1">
            <a:off x="1869532" y="2557630"/>
            <a:ext cx="2210961" cy="272028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flipV="1">
            <a:off x="1763688" y="2557630"/>
            <a:ext cx="2316805" cy="278408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flipV="1">
            <a:off x="1621670" y="2557630"/>
            <a:ext cx="2458823" cy="290316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flipV="1">
            <a:off x="2454111" y="2557630"/>
            <a:ext cx="1626382" cy="150651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p:cNvCxnSpPr/>
          <p:nvPr/>
        </p:nvCxnSpPr>
        <p:spPr bwMode="auto">
          <a:xfrm flipV="1">
            <a:off x="2475214" y="2557630"/>
            <a:ext cx="1605279" cy="13601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p:nvPr/>
        </p:nvCxnSpPr>
        <p:spPr bwMode="auto">
          <a:xfrm flipV="1">
            <a:off x="2454111" y="2557630"/>
            <a:ext cx="1626382" cy="12172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p:nvPr/>
        </p:nvCxnSpPr>
        <p:spPr bwMode="auto">
          <a:xfrm flipV="1">
            <a:off x="2454111" y="2557630"/>
            <a:ext cx="1626382" cy="106786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p:cNvCxnSpPr/>
          <p:nvPr/>
        </p:nvCxnSpPr>
        <p:spPr bwMode="auto">
          <a:xfrm flipV="1">
            <a:off x="2475214" y="2557630"/>
            <a:ext cx="1605279" cy="92804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V="1">
            <a:off x="2454111" y="2557630"/>
            <a:ext cx="1626382" cy="791055"/>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p:cNvCxnSpPr/>
          <p:nvPr/>
        </p:nvCxnSpPr>
        <p:spPr bwMode="auto">
          <a:xfrm flipV="1">
            <a:off x="2475214" y="2557630"/>
            <a:ext cx="1605279" cy="60012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p:nvPr/>
        </p:nvCxnSpPr>
        <p:spPr bwMode="auto">
          <a:xfrm flipV="1">
            <a:off x="2475214" y="2557630"/>
            <a:ext cx="1605279" cy="43384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p:cNvCxnSpPr/>
          <p:nvPr/>
        </p:nvCxnSpPr>
        <p:spPr bwMode="auto">
          <a:xfrm flipV="1">
            <a:off x="2475214" y="2557630"/>
            <a:ext cx="1605279" cy="32523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p:cNvCxnSpPr/>
          <p:nvPr/>
        </p:nvCxnSpPr>
        <p:spPr bwMode="auto">
          <a:xfrm flipV="1">
            <a:off x="2475214" y="2557630"/>
            <a:ext cx="1605279" cy="18627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p:cNvCxnSpPr/>
          <p:nvPr/>
        </p:nvCxnSpPr>
        <p:spPr bwMode="auto">
          <a:xfrm>
            <a:off x="2475214" y="2549468"/>
            <a:ext cx="1605279" cy="81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p:cNvCxnSpPr/>
          <p:nvPr/>
        </p:nvCxnSpPr>
        <p:spPr bwMode="auto">
          <a:xfrm>
            <a:off x="2475214" y="2385501"/>
            <a:ext cx="1605279" cy="17212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p:cNvCxnSpPr/>
          <p:nvPr/>
        </p:nvCxnSpPr>
        <p:spPr bwMode="auto">
          <a:xfrm flipV="1">
            <a:off x="1049883" y="2557630"/>
            <a:ext cx="3030610" cy="281908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p:cNvCxnSpPr/>
          <p:nvPr/>
        </p:nvCxnSpPr>
        <p:spPr bwMode="auto">
          <a:xfrm flipV="1">
            <a:off x="1049883" y="2557630"/>
            <a:ext cx="3030610" cy="254434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Arrow Connector 42"/>
          <p:cNvCxnSpPr/>
          <p:nvPr/>
        </p:nvCxnSpPr>
        <p:spPr bwMode="auto">
          <a:xfrm flipV="1">
            <a:off x="1040886" y="2557630"/>
            <a:ext cx="3039607" cy="234312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p:cNvCxnSpPr/>
          <p:nvPr/>
        </p:nvCxnSpPr>
        <p:spPr bwMode="auto">
          <a:xfrm flipV="1">
            <a:off x="1049883" y="2557630"/>
            <a:ext cx="3030610" cy="204553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Arrow Connector 44"/>
          <p:cNvCxnSpPr/>
          <p:nvPr/>
        </p:nvCxnSpPr>
        <p:spPr bwMode="auto">
          <a:xfrm flipV="1">
            <a:off x="1049883" y="2557630"/>
            <a:ext cx="3030610" cy="183978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Arrow Connector 45"/>
          <p:cNvCxnSpPr/>
          <p:nvPr/>
        </p:nvCxnSpPr>
        <p:spPr bwMode="auto">
          <a:xfrm flipV="1">
            <a:off x="1040886" y="2557630"/>
            <a:ext cx="3039607" cy="161811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Arrow Connector 46"/>
          <p:cNvCxnSpPr/>
          <p:nvPr/>
        </p:nvCxnSpPr>
        <p:spPr bwMode="auto">
          <a:xfrm flipV="1">
            <a:off x="1049883" y="2557630"/>
            <a:ext cx="3030610" cy="144200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p:cNvCxnSpPr/>
          <p:nvPr/>
        </p:nvCxnSpPr>
        <p:spPr bwMode="auto">
          <a:xfrm flipV="1">
            <a:off x="1049883" y="2557630"/>
            <a:ext cx="3030610" cy="118484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p:cNvCxnSpPr/>
          <p:nvPr/>
        </p:nvCxnSpPr>
        <p:spPr bwMode="auto">
          <a:xfrm flipV="1">
            <a:off x="1049883" y="2557630"/>
            <a:ext cx="3030610" cy="94569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p:cNvCxnSpPr/>
          <p:nvPr/>
        </p:nvCxnSpPr>
        <p:spPr bwMode="auto">
          <a:xfrm flipV="1">
            <a:off x="1049883" y="2557630"/>
            <a:ext cx="3030610" cy="72100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flipV="1">
            <a:off x="1040886" y="2557630"/>
            <a:ext cx="3039607" cy="53393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flipV="1">
            <a:off x="1049883" y="2557630"/>
            <a:ext cx="3030610" cy="35907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1182439" y="2557630"/>
            <a:ext cx="2898054" cy="9290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flipV="1">
            <a:off x="1344189" y="2557630"/>
            <a:ext cx="2736304" cy="359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1488205" y="2478974"/>
            <a:ext cx="2592288" cy="7865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a:off x="1621670" y="2406604"/>
            <a:ext cx="2458823" cy="15102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a:off x="1763688" y="2306845"/>
            <a:ext cx="2316805" cy="250785"/>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1869532" y="2221748"/>
            <a:ext cx="2210961" cy="33588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a:off x="2022753" y="2119678"/>
            <a:ext cx="2057740" cy="43795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a:off x="2153725" y="2041175"/>
            <a:ext cx="1926768" cy="516455"/>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Rectangle 5"/>
          <p:cNvSpPr>
            <a:spLocks noChangeArrowheads="1"/>
          </p:cNvSpPr>
          <p:nvPr/>
        </p:nvSpPr>
        <p:spPr bwMode="auto">
          <a:xfrm>
            <a:off x="1187624" y="1628800"/>
            <a:ext cx="790575"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latin typeface="Arial" charset="0"/>
                <a:ea typeface="ＭＳ Ｐゴシック" charset="0"/>
              </a:rPr>
              <a:t>Input</a:t>
            </a:r>
            <a:br>
              <a:rPr lang="en-US" sz="1800" dirty="0">
                <a:latin typeface="Arial" charset="0"/>
                <a:ea typeface="ＭＳ Ｐゴシック" charset="0"/>
              </a:rPr>
            </a:br>
            <a:r>
              <a:rPr lang="en-US" sz="1800" dirty="0">
                <a:latin typeface="Arial" charset="0"/>
                <a:ea typeface="ＭＳ Ｐゴシック" charset="0"/>
              </a:rPr>
              <a:t>Layer</a:t>
            </a:r>
          </a:p>
        </p:txBody>
      </p:sp>
      <mc:AlternateContent xmlns:mc="http://schemas.openxmlformats.org/markup-compatibility/2006" xmlns:a14="http://schemas.microsoft.com/office/drawing/2010/main">
        <mc:Choice Requires="a14">
          <p:sp>
            <p:nvSpPr>
              <p:cNvPr id="3" name="Rectangle 2"/>
              <p:cNvSpPr/>
              <p:nvPr/>
            </p:nvSpPr>
            <p:spPr>
              <a:xfrm>
                <a:off x="1186167" y="5747635"/>
                <a:ext cx="7349820" cy="341632"/>
              </a:xfrm>
              <a:prstGeom prst="rect">
                <a:avLst/>
              </a:prstGeom>
            </p:spPr>
            <p:txBody>
              <a:bodyPr wrap="square">
                <a:spAutoFit/>
              </a:bodyPr>
              <a:lstStyle/>
              <a:p>
                <a:pPr lvl="1">
                  <a:lnSpc>
                    <a:spcPct val="90000"/>
                  </a:lnSpc>
                  <a:buFont typeface="Wingdings" panose="05000000000000000000" pitchFamily="2" charset="2"/>
                  <a:buChar char="§"/>
                </a:pPr>
                <a14:m>
                  <m:oMath xmlns:m="http://schemas.openxmlformats.org/officeDocument/2006/math">
                    <m:r>
                      <a:rPr lang="en-GB" altLang="en-US" b="0" i="1" dirty="0" smtClean="0">
                        <a:latin typeface="Cambria Math" panose="02040503050406030204" pitchFamily="18" charset="0"/>
                      </a:rPr>
                      <m:t>𝐻</m:t>
                    </m:r>
                    <m:r>
                      <a:rPr lang="en-GB" altLang="en-US" b="0" i="1" dirty="0" smtClean="0">
                        <a:latin typeface="Cambria Math" panose="02040503050406030204" pitchFamily="18" charset="0"/>
                        <a:ea typeface="Cambria Math" panose="02040503050406030204" pitchFamily="18" charset="0"/>
                      </a:rPr>
                      <m:t>×</m:t>
                    </m:r>
                    <m:r>
                      <a:rPr lang="en-GB" altLang="en-US" b="0" i="1" dirty="0" smtClean="0">
                        <a:latin typeface="Cambria Math" panose="02040503050406030204" pitchFamily="18" charset="0"/>
                        <a:ea typeface="Cambria Math" panose="02040503050406030204" pitchFamily="18" charset="0"/>
                      </a:rPr>
                      <m:t>𝑊</m:t>
                    </m:r>
                  </m:oMath>
                </a14:m>
                <a:r>
                  <a:rPr lang="en-US" altLang="en-US" dirty="0"/>
                  <a:t> inputs in the input layer and </a:t>
                </a:r>
                <a14:m>
                  <m:oMath xmlns:m="http://schemas.openxmlformats.org/officeDocument/2006/math">
                    <m:r>
                      <a:rPr lang="en-US" altLang="en-US" i="1" dirty="0">
                        <a:latin typeface="Cambria Math" panose="02040503050406030204" pitchFamily="18" charset="0"/>
                      </a:rPr>
                      <m:t>𝑛</m:t>
                    </m:r>
                    <m:r>
                      <a:rPr lang="en-US" altLang="en-US" i="1" dirty="0">
                        <a:latin typeface="Cambria Math" panose="02040503050406030204" pitchFamily="18" charset="0"/>
                      </a:rPr>
                      <m:t> </m:t>
                    </m:r>
                  </m:oMath>
                </a14:m>
                <a:r>
                  <a:rPr lang="en-US" altLang="en-US" dirty="0"/>
                  <a:t>neurons in the Hidden Layer 1</a:t>
                </a:r>
              </a:p>
            </p:txBody>
          </p:sp>
        </mc:Choice>
        <mc:Fallback xmlns="">
          <p:sp>
            <p:nvSpPr>
              <p:cNvPr id="3" name="Rectangle 2"/>
              <p:cNvSpPr>
                <a:spLocks noRot="1" noChangeAspect="1" noMove="1" noResize="1" noEditPoints="1" noAdjustHandles="1" noChangeArrowheads="1" noChangeShapeType="1" noTextEdit="1"/>
              </p:cNvSpPr>
              <p:nvPr/>
            </p:nvSpPr>
            <p:spPr>
              <a:xfrm>
                <a:off x="1186167" y="5747635"/>
                <a:ext cx="7349820" cy="341632"/>
              </a:xfrm>
              <a:prstGeom prst="rect">
                <a:avLst/>
              </a:prstGeom>
              <a:blipFill>
                <a:blip r:embed="rId4"/>
                <a:stretch>
                  <a:fillRect t="-17857" b="-28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47157" y="3875672"/>
                <a:ext cx="4126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tLang="en-US" i="1" dirty="0">
                          <a:latin typeface="Cambria Math" panose="02040503050406030204" pitchFamily="18" charset="0"/>
                        </a:rPr>
                        <m:t>𝐻</m:t>
                      </m:r>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647157" y="3875672"/>
                <a:ext cx="412612"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21489" y="5364438"/>
                <a:ext cx="4662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tLang="en-US" i="1" dirty="0">
                          <a:latin typeface="Cambria Math" panose="02040503050406030204" pitchFamily="18" charset="0"/>
                          <a:ea typeface="Cambria Math" panose="02040503050406030204" pitchFamily="18" charset="0"/>
                        </a:rPr>
                        <m:t>𝑊</m:t>
                      </m:r>
                    </m:oMath>
                  </m:oMathPara>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1621489" y="5364438"/>
                <a:ext cx="466217"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763688" y="6098512"/>
                <a:ext cx="7272808" cy="652551"/>
              </a:xfrm>
              <a:prstGeom prst="rect">
                <a:avLst/>
              </a:prstGeom>
            </p:spPr>
            <p:txBody>
              <a:bodyPr wrap="square">
                <a:spAutoFit/>
              </a:bodyPr>
              <a:lstStyle/>
              <a:p>
                <a:r>
                  <a:rPr lang="en-AU" dirty="0"/>
                  <a:t>Example: </a:t>
                </a:r>
                <a14:m>
                  <m:oMath xmlns:m="http://schemas.openxmlformats.org/officeDocument/2006/math">
                    <m:r>
                      <a:rPr lang="en-AU" i="1" dirty="0">
                        <a:latin typeface="Cambria Math" panose="02040503050406030204" pitchFamily="18" charset="0"/>
                      </a:rPr>
                      <m:t>1000</m:t>
                    </m:r>
                    <m:r>
                      <a:rPr lang="en-AU" i="1" dirty="0">
                        <a:latin typeface="Cambria Math" panose="02040503050406030204" pitchFamily="18" charset="0"/>
                        <a:ea typeface="Cambria Math" panose="02040503050406030204" pitchFamily="18" charset="0"/>
                      </a:rPr>
                      <m:t>×</m:t>
                    </m:r>
                    <m:r>
                      <a:rPr lang="en-AU" i="1" dirty="0">
                        <a:latin typeface="Cambria Math" panose="02040503050406030204" pitchFamily="18" charset="0"/>
                      </a:rPr>
                      <m:t>1000</m:t>
                    </m:r>
                  </m:oMath>
                </a14:m>
                <a:r>
                  <a:rPr lang="en-US" dirty="0"/>
                  <a:t> image</a:t>
                </a:r>
              </a:p>
              <a:p>
                <a:r>
                  <a:rPr lang="en-AU" dirty="0"/>
                  <a:t>                 </a:t>
                </a:r>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10</m:t>
                        </m:r>
                      </m:e>
                      <m:sup>
                        <m:r>
                          <a:rPr lang="en-GB" b="0" i="1" smtClean="0">
                            <a:latin typeface="Cambria Math" panose="02040503050406030204" pitchFamily="18" charset="0"/>
                          </a:rPr>
                          <m:t>3</m:t>
                        </m:r>
                      </m:sup>
                    </m:sSup>
                  </m:oMath>
                </a14:m>
                <a:r>
                  <a:rPr lang="en-AU" dirty="0"/>
                  <a:t> hidden units: </a:t>
                </a:r>
                <a14:m>
                  <m:oMath xmlns:m="http://schemas.openxmlformats.org/officeDocument/2006/math">
                    <m:sSup>
                      <m:sSupPr>
                        <m:ctrlPr>
                          <a:rPr lang="en-AU" i="1">
                            <a:solidFill>
                              <a:srgbClr val="FF0000"/>
                            </a:solidFill>
                            <a:latin typeface="Cambria Math" panose="02040503050406030204" pitchFamily="18" charset="0"/>
                          </a:rPr>
                        </m:ctrlPr>
                      </m:sSupPr>
                      <m:e>
                        <m:r>
                          <a:rPr lang="en-AU" b="1" i="1">
                            <a:solidFill>
                              <a:srgbClr val="FF0000"/>
                            </a:solidFill>
                            <a:latin typeface="Cambria Math" panose="02040503050406030204" pitchFamily="18" charset="0"/>
                          </a:rPr>
                          <m:t>𝟏𝟎</m:t>
                        </m:r>
                      </m:e>
                      <m:sup>
                        <m:r>
                          <a:rPr lang="en-GB" b="1" i="1" smtClean="0">
                            <a:solidFill>
                              <a:srgbClr val="FF0000"/>
                            </a:solidFill>
                            <a:latin typeface="Cambria Math" panose="02040503050406030204" pitchFamily="18" charset="0"/>
                          </a:rPr>
                          <m:t>𝟗</m:t>
                        </m:r>
                      </m:sup>
                    </m:sSup>
                  </m:oMath>
                </a14:m>
                <a:r>
                  <a:rPr lang="en-US" dirty="0">
                    <a:solidFill>
                      <a:srgbClr val="FF0000"/>
                    </a:solidFill>
                  </a:rPr>
                  <a:t> weight parameters !!!</a:t>
                </a:r>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763688" y="6098512"/>
                <a:ext cx="7272808" cy="652551"/>
              </a:xfrm>
              <a:prstGeom prst="rect">
                <a:avLst/>
              </a:prstGeom>
              <a:blipFill>
                <a:blip r:embed="rId7"/>
                <a:stretch>
                  <a:fillRect l="-671" t="-4673" b="-14019"/>
                </a:stretch>
              </a:blipFill>
            </p:spPr>
            <p:txBody>
              <a:bodyPr/>
              <a:lstStyle/>
              <a:p>
                <a:r>
                  <a:rPr lang="en-AU">
                    <a:noFill/>
                  </a:rPr>
                  <a:t> </a:t>
                </a:r>
              </a:p>
            </p:txBody>
          </p:sp>
        </mc:Fallback>
      </mc:AlternateContent>
      <p:sp>
        <p:nvSpPr>
          <p:cNvPr id="96" name="Line 43"/>
          <p:cNvSpPr>
            <a:spLocks noChangeShapeType="1"/>
          </p:cNvSpPr>
          <p:nvPr/>
        </p:nvSpPr>
        <p:spPr bwMode="auto">
          <a:xfrm>
            <a:off x="4513629" y="2597706"/>
            <a:ext cx="1882775" cy="36195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97" name="Line 44"/>
          <p:cNvSpPr>
            <a:spLocks noChangeShapeType="1"/>
          </p:cNvSpPr>
          <p:nvPr/>
        </p:nvSpPr>
        <p:spPr bwMode="auto">
          <a:xfrm>
            <a:off x="4537441" y="2608818"/>
            <a:ext cx="1870075" cy="133508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98" name="Line 45"/>
          <p:cNvSpPr>
            <a:spLocks noChangeShapeType="1"/>
          </p:cNvSpPr>
          <p:nvPr/>
        </p:nvSpPr>
        <p:spPr bwMode="auto">
          <a:xfrm>
            <a:off x="4537441" y="2608818"/>
            <a:ext cx="1870075" cy="2146300"/>
          </a:xfrm>
          <a:prstGeom prst="line">
            <a:avLst/>
          </a:prstGeom>
          <a:ln>
            <a:headEnd/>
            <a:tailEnd/>
          </a:ln>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6"/>
          </a:lnRef>
          <a:fillRef idx="0">
            <a:schemeClr val="accent6"/>
          </a:fillRef>
          <a:effectRef idx="0">
            <a:schemeClr val="accent6"/>
          </a:effectRef>
          <a:fontRef idx="minor">
            <a:schemeClr val="tx1"/>
          </a:fontRef>
        </p:style>
        <p:txBody>
          <a:bodyPr wrap="none" anchor="ctr"/>
          <a:lstStyle/>
          <a:p>
            <a:pPr>
              <a:defRPr/>
            </a:pPr>
            <a:endParaRPr lang="en-US">
              <a:latin typeface="Book Antiqua" charset="0"/>
              <a:ea typeface="ＭＳ Ｐゴシック" charset="0"/>
            </a:endParaRPr>
          </a:p>
        </p:txBody>
      </p:sp>
      <p:sp>
        <p:nvSpPr>
          <p:cNvPr id="99" name="Line 46"/>
          <p:cNvSpPr>
            <a:spLocks noChangeShapeType="1"/>
          </p:cNvSpPr>
          <p:nvPr/>
        </p:nvSpPr>
        <p:spPr bwMode="auto">
          <a:xfrm flipV="1">
            <a:off x="4513629" y="2945368"/>
            <a:ext cx="1858962" cy="5826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00" name="Line 47"/>
          <p:cNvSpPr>
            <a:spLocks noChangeShapeType="1"/>
          </p:cNvSpPr>
          <p:nvPr/>
        </p:nvSpPr>
        <p:spPr bwMode="auto">
          <a:xfrm>
            <a:off x="4537441" y="3523218"/>
            <a:ext cx="1870075" cy="40798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01" name="Line 48"/>
          <p:cNvSpPr>
            <a:spLocks noChangeShapeType="1"/>
          </p:cNvSpPr>
          <p:nvPr/>
        </p:nvSpPr>
        <p:spPr bwMode="auto">
          <a:xfrm>
            <a:off x="4513629" y="3535918"/>
            <a:ext cx="1870075" cy="121920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02" name="Line 49"/>
          <p:cNvSpPr>
            <a:spLocks noChangeShapeType="1"/>
          </p:cNvSpPr>
          <p:nvPr/>
        </p:nvSpPr>
        <p:spPr bwMode="auto">
          <a:xfrm flipV="1">
            <a:off x="4546966" y="2943781"/>
            <a:ext cx="1847850" cy="142875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03" name="Line 50"/>
          <p:cNvSpPr>
            <a:spLocks noChangeShapeType="1"/>
          </p:cNvSpPr>
          <p:nvPr/>
        </p:nvSpPr>
        <p:spPr bwMode="auto">
          <a:xfrm>
            <a:off x="4524741" y="4393168"/>
            <a:ext cx="1905000" cy="36195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04" name="Line 51"/>
          <p:cNvSpPr>
            <a:spLocks noChangeShapeType="1"/>
          </p:cNvSpPr>
          <p:nvPr/>
        </p:nvSpPr>
        <p:spPr bwMode="auto">
          <a:xfrm flipV="1">
            <a:off x="4558079" y="2967593"/>
            <a:ext cx="1812925" cy="21955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05" name="Line 52"/>
          <p:cNvSpPr>
            <a:spLocks noChangeShapeType="1"/>
          </p:cNvSpPr>
          <p:nvPr/>
        </p:nvSpPr>
        <p:spPr bwMode="auto">
          <a:xfrm flipV="1">
            <a:off x="4524741" y="3939143"/>
            <a:ext cx="1871663" cy="124618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06" name="Line 53"/>
          <p:cNvSpPr>
            <a:spLocks noChangeShapeType="1"/>
          </p:cNvSpPr>
          <p:nvPr/>
        </p:nvSpPr>
        <p:spPr bwMode="auto">
          <a:xfrm flipV="1">
            <a:off x="4524741" y="4763056"/>
            <a:ext cx="1871663" cy="411162"/>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07" name="Line 54"/>
          <p:cNvSpPr>
            <a:spLocks noChangeShapeType="1"/>
          </p:cNvSpPr>
          <p:nvPr/>
        </p:nvSpPr>
        <p:spPr bwMode="auto">
          <a:xfrm>
            <a:off x="6753591" y="3054906"/>
            <a:ext cx="1185863" cy="76200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08" name="Line 55"/>
          <p:cNvSpPr>
            <a:spLocks noChangeShapeType="1"/>
          </p:cNvSpPr>
          <p:nvPr/>
        </p:nvSpPr>
        <p:spPr bwMode="auto">
          <a:xfrm flipV="1">
            <a:off x="6859642" y="3837542"/>
            <a:ext cx="1065524" cy="66081"/>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09" name="Line 56"/>
          <p:cNvSpPr>
            <a:spLocks noChangeShapeType="1"/>
          </p:cNvSpPr>
          <p:nvPr/>
        </p:nvSpPr>
        <p:spPr bwMode="auto">
          <a:xfrm flipV="1">
            <a:off x="6766291" y="3813731"/>
            <a:ext cx="1160463" cy="1039812"/>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10" name="Rectangle 57"/>
              <p:cNvSpPr>
                <a:spLocks noChangeArrowheads="1"/>
              </p:cNvSpPr>
              <p:nvPr/>
            </p:nvSpPr>
            <p:spPr bwMode="auto">
              <a:xfrm>
                <a:off x="3788965" y="1623209"/>
                <a:ext cx="952183" cy="643766"/>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 </a:t>
                </a:r>
                <a14:m>
                  <m:oMath xmlns:m="http://schemas.openxmlformats.org/officeDocument/2006/math">
                    <m:r>
                      <a:rPr lang="en-US" sz="1800" i="1" dirty="0" smtClean="0">
                        <a:solidFill>
                          <a:srgbClr val="008000"/>
                        </a:solidFill>
                        <a:latin typeface="Cambria Math" panose="02040503050406030204" pitchFamily="18" charset="0"/>
                        <a:ea typeface="ＭＳ Ｐゴシック" charset="0"/>
                      </a:rPr>
                      <m:t>1</m:t>
                    </m:r>
                  </m:oMath>
                </a14:m>
                <a:endParaRPr lang="en-US" sz="1800" dirty="0">
                  <a:solidFill>
                    <a:srgbClr val="008000"/>
                  </a:solidFill>
                  <a:latin typeface="Arial" charset="0"/>
                  <a:ea typeface="ＭＳ Ｐゴシック" charset="0"/>
                </a:endParaRPr>
              </a:p>
            </p:txBody>
          </p:sp>
        </mc:Choice>
        <mc:Fallback xmlns="">
          <p:sp>
            <p:nvSpPr>
              <p:cNvPr id="110" name="Rectangle 57"/>
              <p:cNvSpPr>
                <a:spLocks noRot="1" noChangeAspect="1" noMove="1" noResize="1" noEditPoints="1" noAdjustHandles="1" noChangeArrowheads="1" noChangeShapeType="1" noTextEdit="1"/>
              </p:cNvSpPr>
              <p:nvPr/>
            </p:nvSpPr>
            <p:spPr bwMode="auto">
              <a:xfrm>
                <a:off x="3788965" y="1623209"/>
                <a:ext cx="952183" cy="643766"/>
              </a:xfrm>
              <a:prstGeom prst="rect">
                <a:avLst/>
              </a:prstGeom>
              <a:blipFill>
                <a:blip r:embed="rId8"/>
                <a:stretch>
                  <a:fillRect l="-5769" t="-4717" r="-641" b="-14151"/>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111" name="Oval 110"/>
          <p:cNvSpPr/>
          <p:nvPr/>
        </p:nvSpPr>
        <p:spPr>
          <a:xfrm>
            <a:off x="4031057" y="2345404"/>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a:off x="4031057" y="3253515"/>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a:off x="4031057" y="4105725"/>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p:cNvSpPr/>
          <p:nvPr/>
        </p:nvSpPr>
        <p:spPr>
          <a:xfrm>
            <a:off x="4031057" y="4888921"/>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p:cNvSpPr/>
          <p:nvPr/>
        </p:nvSpPr>
        <p:spPr>
          <a:xfrm>
            <a:off x="6391642" y="2738913"/>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a:off x="6391642" y="3647024"/>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a:off x="6391642" y="4499234"/>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a:off x="7925166" y="3580874"/>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9" name="Rectangle 57"/>
              <p:cNvSpPr>
                <a:spLocks noChangeArrowheads="1"/>
              </p:cNvSpPr>
              <p:nvPr/>
            </p:nvSpPr>
            <p:spPr bwMode="auto">
              <a:xfrm>
                <a:off x="6148366" y="1623209"/>
                <a:ext cx="952183" cy="643766"/>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 </a:t>
                </a:r>
                <a14:m>
                  <m:oMath xmlns:m="http://schemas.openxmlformats.org/officeDocument/2006/math">
                    <m:r>
                      <a:rPr lang="en-GB" sz="1800" b="0" i="1" dirty="0" smtClean="0">
                        <a:solidFill>
                          <a:srgbClr val="008000"/>
                        </a:solidFill>
                        <a:latin typeface="Cambria Math" panose="02040503050406030204" pitchFamily="18" charset="0"/>
                        <a:ea typeface="ＭＳ Ｐゴシック" charset="0"/>
                      </a:rPr>
                      <m:t>2</m:t>
                    </m:r>
                  </m:oMath>
                </a14:m>
                <a:endParaRPr lang="en-US" sz="1800" dirty="0">
                  <a:solidFill>
                    <a:srgbClr val="008000"/>
                  </a:solidFill>
                  <a:latin typeface="Arial" charset="0"/>
                  <a:ea typeface="ＭＳ Ｐゴシック" charset="0"/>
                </a:endParaRPr>
              </a:p>
            </p:txBody>
          </p:sp>
        </mc:Choice>
        <mc:Fallback xmlns="">
          <p:sp>
            <p:nvSpPr>
              <p:cNvPr id="119" name="Rectangle 57"/>
              <p:cNvSpPr>
                <a:spLocks noRot="1" noChangeAspect="1" noMove="1" noResize="1" noEditPoints="1" noAdjustHandles="1" noChangeArrowheads="1" noChangeShapeType="1" noTextEdit="1"/>
              </p:cNvSpPr>
              <p:nvPr/>
            </p:nvSpPr>
            <p:spPr bwMode="auto">
              <a:xfrm>
                <a:off x="6148366" y="1623209"/>
                <a:ext cx="952183" cy="643766"/>
              </a:xfrm>
              <a:prstGeom prst="rect">
                <a:avLst/>
              </a:prstGeom>
              <a:blipFill>
                <a:blip r:embed="rId9"/>
                <a:stretch>
                  <a:fillRect l="-5769" t="-4717" r="-2564" b="-14151"/>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120" name="Rectangle 57"/>
          <p:cNvSpPr>
            <a:spLocks noChangeArrowheads="1"/>
          </p:cNvSpPr>
          <p:nvPr/>
        </p:nvSpPr>
        <p:spPr bwMode="auto">
          <a:xfrm>
            <a:off x="7721546" y="1623209"/>
            <a:ext cx="875239" cy="643766"/>
          </a:xfrm>
          <a:prstGeom prst="rect">
            <a:avLst/>
          </a:prstGeom>
          <a:noFill/>
          <a:ln>
            <a:noFill/>
          </a:ln>
          <a:effectLst/>
          <a:extLst>
            <a:ext uri="{909E8E84-426E-40dd-AFC4-6F175D3DCCD1}">
              <a14:hiddenFill xmlns="" xmlns:a14="http://schemas.microsoft.com/office/drawing/2010/main" xmlns:mc="http://schemas.openxmlformats.org/markup-compatibility/2006">
                <a:solidFill>
                  <a:schemeClr val="bg1"/>
                </a:solidFill>
              </a14:hiddenFill>
            </a:ext>
            <a:ext uri="{91240B29-F687-4f45-9708-019B960494DF}">
              <a14:hiddenLine xmlns="" xmlns:a14="http://schemas.microsoft.com/office/drawing/2010/main" xmlns:mc="http://schemas.openxmlformats.org/markup-compatibility/2006" w="12700">
                <a:solidFill>
                  <a:schemeClr val="tx1"/>
                </a:solidFill>
                <a:miter lim="800000"/>
                <a:headEnd/>
                <a:tailEnd/>
              </a14:hiddenLine>
            </a:ext>
            <a:ext uri="{AF507438-7753-43e0-B8FC-AC1667EBCBE1}">
              <a14:hiddenEffects xmlns="" xmlns:a14="http://schemas.microsoft.com/office/drawing/2010/main" xmlns:mc="http://schemas.openxmlformats.org/markup-compatibility/2006">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solidFill>
                  <a:srgbClr val="008000"/>
                </a:solidFill>
                <a:latin typeface="Arial" charset="0"/>
                <a:ea typeface="ＭＳ Ｐゴシック" charset="0"/>
              </a:rPr>
              <a:t>Output</a:t>
            </a:r>
          </a:p>
          <a:p>
            <a:pPr algn="ctr">
              <a:defRPr/>
            </a:pPr>
            <a:r>
              <a:rPr lang="en-US" sz="1800" dirty="0">
                <a:solidFill>
                  <a:srgbClr val="008000"/>
                </a:solidFill>
                <a:latin typeface="Arial" charset="0"/>
                <a:ea typeface="ＭＳ Ｐゴシック" charset="0"/>
              </a:rPr>
              <a:t>Layer</a:t>
            </a:r>
          </a:p>
        </p:txBody>
      </p:sp>
      <p:cxnSp>
        <p:nvCxnSpPr>
          <p:cNvPr id="121" name="Straight Arrow Connector 120"/>
          <p:cNvCxnSpPr>
            <a:stCxn id="118" idx="6"/>
          </p:cNvCxnSpPr>
          <p:nvPr/>
        </p:nvCxnSpPr>
        <p:spPr>
          <a:xfrm>
            <a:off x="8393166" y="3814874"/>
            <a:ext cx="180000" cy="1982"/>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117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Sparse Interactions</a:t>
            </a:r>
            <a:endParaRPr lang="en-US" dirty="0"/>
          </a:p>
        </p:txBody>
      </p:sp>
      <mc:AlternateContent xmlns:mc="http://schemas.openxmlformats.org/markup-compatibility/2006" xmlns:a14="http://schemas.microsoft.com/office/drawing/2010/main">
        <mc:Choice Requires="a14">
          <p:sp>
            <p:nvSpPr>
              <p:cNvPr id="6" name="Rectangle 5"/>
              <p:cNvSpPr/>
              <p:nvPr/>
            </p:nvSpPr>
            <p:spPr>
              <a:xfrm>
                <a:off x="942665" y="5949280"/>
                <a:ext cx="7386300" cy="646331"/>
              </a:xfrm>
              <a:prstGeom prst="rect">
                <a:avLst/>
              </a:prstGeom>
            </p:spPr>
            <p:txBody>
              <a:bodyPr wrap="square">
                <a:spAutoFit/>
              </a:bodyPr>
              <a:lstStyle/>
              <a:p>
                <a:r>
                  <a:rPr lang="en-AU" dirty="0"/>
                  <a:t>Example: </a:t>
                </a:r>
                <a14:m>
                  <m:oMath xmlns:m="http://schemas.openxmlformats.org/officeDocument/2006/math">
                    <m:r>
                      <a:rPr lang="en-AU" i="1" dirty="0">
                        <a:latin typeface="Cambria Math" panose="02040503050406030204" pitchFamily="18" charset="0"/>
                      </a:rPr>
                      <m:t>1000</m:t>
                    </m:r>
                    <m:r>
                      <a:rPr lang="en-AU" i="1" dirty="0">
                        <a:latin typeface="Cambria Math" panose="02040503050406030204" pitchFamily="18" charset="0"/>
                        <a:ea typeface="Cambria Math" panose="02040503050406030204" pitchFamily="18" charset="0"/>
                      </a:rPr>
                      <m:t>×</m:t>
                    </m:r>
                    <m:r>
                      <a:rPr lang="en-AU" i="1" dirty="0">
                        <a:latin typeface="Cambria Math" panose="02040503050406030204" pitchFamily="18" charset="0"/>
                      </a:rPr>
                      <m:t>1000</m:t>
                    </m:r>
                  </m:oMath>
                </a14:m>
                <a:r>
                  <a:rPr lang="en-US" dirty="0"/>
                  <a:t> image</a:t>
                </a:r>
              </a:p>
              <a:p>
                <a:r>
                  <a:rPr lang="en-AU" dirty="0"/>
                  <a:t>Filter size: </a:t>
                </a:r>
                <a14:m>
                  <m:oMath xmlns:m="http://schemas.openxmlformats.org/officeDocument/2006/math">
                    <m:r>
                      <a:rPr lang="en-AU" i="1" dirty="0">
                        <a:latin typeface="Cambria Math" panose="02040503050406030204" pitchFamily="18" charset="0"/>
                      </a:rPr>
                      <m:t>3</m:t>
                    </m:r>
                    <m:r>
                      <a:rPr lang="en-AU" i="1" dirty="0">
                        <a:latin typeface="Cambria Math" panose="02040503050406030204" pitchFamily="18" charset="0"/>
                        <a:ea typeface="Cambria Math" panose="02040503050406030204" pitchFamily="18" charset="0"/>
                      </a:rPr>
                      <m:t>×</m:t>
                    </m:r>
                    <m:r>
                      <a:rPr lang="en-AU" i="1" dirty="0">
                        <a:latin typeface="Cambria Math" panose="02040503050406030204" pitchFamily="18" charset="0"/>
                      </a:rPr>
                      <m:t>3</m:t>
                    </m:r>
                  </m:oMath>
                </a14:m>
                <a:r>
                  <a:rPr lang="en-AU" dirty="0"/>
                  <a:t> (</a:t>
                </a:r>
                <a14:m>
                  <m:oMath xmlns:m="http://schemas.openxmlformats.org/officeDocument/2006/math">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𝑤</m:t>
                        </m:r>
                      </m:e>
                      <m:sub>
                        <m:r>
                          <a:rPr lang="en-GB" b="0" i="1" smtClean="0">
                            <a:solidFill>
                              <a:srgbClr val="FF0000"/>
                            </a:solidFill>
                            <a:latin typeface="Cambria Math" panose="02040503050406030204" pitchFamily="18" charset="0"/>
                          </a:rPr>
                          <m:t>1</m:t>
                        </m:r>
                      </m:sub>
                    </m:sSub>
                    <m:r>
                      <a:rPr lang="en-GB" b="0" i="1" smtClean="0">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𝑤</m:t>
                        </m:r>
                      </m:e>
                      <m:sub>
                        <m:r>
                          <a:rPr lang="en-GB" b="0" i="1" smtClean="0">
                            <a:solidFill>
                              <a:srgbClr val="FF0000"/>
                            </a:solidFill>
                            <a:latin typeface="Cambria Math" panose="02040503050406030204" pitchFamily="18" charset="0"/>
                          </a:rPr>
                          <m:t>2</m:t>
                        </m:r>
                      </m:sub>
                    </m:sSub>
                    <m:r>
                      <a:rPr lang="en-GB" b="0" i="1" smtClean="0">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𝑤</m:t>
                        </m:r>
                      </m:e>
                      <m:sub>
                        <m:r>
                          <a:rPr lang="en-GB" b="0" i="1" smtClean="0">
                            <a:solidFill>
                              <a:srgbClr val="FF0000"/>
                            </a:solidFill>
                            <a:latin typeface="Cambria Math" panose="02040503050406030204" pitchFamily="18" charset="0"/>
                          </a:rPr>
                          <m:t>3</m:t>
                        </m:r>
                      </m:sub>
                    </m:sSub>
                    <m:r>
                      <a:rPr lang="en-GB" b="0" i="1" smtClean="0">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𝑤</m:t>
                        </m:r>
                      </m:e>
                      <m:sub>
                        <m:r>
                          <a:rPr lang="en-GB" b="0" i="1" smtClean="0">
                            <a:solidFill>
                              <a:srgbClr val="FF0000"/>
                            </a:solidFill>
                            <a:latin typeface="Cambria Math" panose="02040503050406030204" pitchFamily="18" charset="0"/>
                          </a:rPr>
                          <m:t>4</m:t>
                        </m:r>
                      </m:sub>
                    </m:sSub>
                    <m:r>
                      <a:rPr lang="en-GB" b="0" i="1" smtClean="0">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𝑤</m:t>
                        </m:r>
                      </m:e>
                      <m:sub>
                        <m:r>
                          <a:rPr lang="en-GB" b="0" i="1" smtClean="0">
                            <a:solidFill>
                              <a:srgbClr val="FF0000"/>
                            </a:solidFill>
                            <a:latin typeface="Cambria Math" panose="02040503050406030204" pitchFamily="18" charset="0"/>
                          </a:rPr>
                          <m:t>5</m:t>
                        </m:r>
                      </m:sub>
                    </m:sSub>
                    <m:r>
                      <a:rPr lang="en-GB" b="0" i="1" smtClean="0">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𝑤</m:t>
                        </m:r>
                      </m:e>
                      <m:sub>
                        <m:r>
                          <a:rPr lang="en-GB" b="0" i="1" smtClean="0">
                            <a:solidFill>
                              <a:srgbClr val="FF0000"/>
                            </a:solidFill>
                            <a:latin typeface="Cambria Math" panose="02040503050406030204" pitchFamily="18" charset="0"/>
                          </a:rPr>
                          <m:t>6</m:t>
                        </m:r>
                      </m:sub>
                    </m:sSub>
                    <m:r>
                      <a:rPr lang="en-GB" b="0" i="1" smtClean="0">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𝑤</m:t>
                        </m:r>
                      </m:e>
                      <m:sub>
                        <m:r>
                          <a:rPr lang="en-GB" b="0" i="1" smtClean="0">
                            <a:solidFill>
                              <a:srgbClr val="FF0000"/>
                            </a:solidFill>
                            <a:latin typeface="Cambria Math" panose="02040503050406030204" pitchFamily="18" charset="0"/>
                          </a:rPr>
                          <m:t>7</m:t>
                        </m:r>
                      </m:sub>
                    </m:sSub>
                    <m:r>
                      <a:rPr lang="en-GB" b="0" i="1" smtClean="0">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𝑤</m:t>
                        </m:r>
                      </m:e>
                      <m:sub>
                        <m:r>
                          <a:rPr lang="en-GB" b="0" i="1" smtClean="0">
                            <a:solidFill>
                              <a:srgbClr val="FF0000"/>
                            </a:solidFill>
                            <a:latin typeface="Cambria Math" panose="02040503050406030204" pitchFamily="18" charset="0"/>
                          </a:rPr>
                          <m:t>8</m:t>
                        </m:r>
                      </m:sub>
                    </m:sSub>
                    <m:r>
                      <a:rPr lang="en-GB" b="0" i="1" smtClean="0">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𝑤</m:t>
                        </m:r>
                      </m:e>
                      <m:sub>
                        <m:r>
                          <a:rPr lang="en-GB" b="0" i="1" smtClean="0">
                            <a:solidFill>
                              <a:srgbClr val="FF0000"/>
                            </a:solidFill>
                            <a:latin typeface="Cambria Math" panose="02040503050406030204" pitchFamily="18" charset="0"/>
                          </a:rPr>
                          <m:t>9</m:t>
                        </m:r>
                      </m:sub>
                    </m:sSub>
                  </m:oMath>
                </a14:m>
                <a:r>
                  <a:rPr lang="en-AU" dirty="0"/>
                  <a:t>): </a:t>
                </a:r>
                <a14:m>
                  <m:oMath xmlns:m="http://schemas.openxmlformats.org/officeDocument/2006/math">
                    <m:r>
                      <a:rPr lang="en-GB" i="1" smtClean="0">
                        <a:solidFill>
                          <a:schemeClr val="accent6">
                            <a:lumMod val="90000"/>
                            <a:lumOff val="10000"/>
                          </a:schemeClr>
                        </a:solidFill>
                        <a:latin typeface="Cambria Math" panose="02040503050406030204" pitchFamily="18" charset="0"/>
                      </a:rPr>
                      <m:t>9</m:t>
                    </m:r>
                  </m:oMath>
                </a14:m>
                <a:r>
                  <a:rPr lang="en-US" dirty="0">
                    <a:solidFill>
                      <a:schemeClr val="accent6">
                        <a:lumMod val="90000"/>
                        <a:lumOff val="10000"/>
                      </a:schemeClr>
                    </a:solidFill>
                  </a:rPr>
                  <a:t> parameters!!! </a:t>
                </a:r>
              </a:p>
            </p:txBody>
          </p:sp>
        </mc:Choice>
        <mc:Fallback xmlns="">
          <p:sp>
            <p:nvSpPr>
              <p:cNvPr id="6" name="Rectangle 5"/>
              <p:cNvSpPr>
                <a:spLocks noRot="1" noChangeAspect="1" noMove="1" noResize="1" noEditPoints="1" noAdjustHandles="1" noChangeArrowheads="1" noChangeShapeType="1" noTextEdit="1"/>
              </p:cNvSpPr>
              <p:nvPr/>
            </p:nvSpPr>
            <p:spPr>
              <a:xfrm>
                <a:off x="942665" y="5949280"/>
                <a:ext cx="7386300" cy="646331"/>
              </a:xfrm>
              <a:prstGeom prst="rect">
                <a:avLst/>
              </a:prstGeom>
              <a:blipFill>
                <a:blip r:embed="rId3"/>
                <a:stretch>
                  <a:fillRect l="-743" t="-5660" b="-14151"/>
                </a:stretch>
              </a:blipFill>
            </p:spPr>
            <p:txBody>
              <a:bodyPr/>
              <a:lstStyle/>
              <a:p>
                <a:r>
                  <a:rPr lang="en-AU">
                    <a:noFill/>
                  </a:rPr>
                  <a:t> </a:t>
                </a:r>
              </a:p>
            </p:txBody>
          </p:sp>
        </mc:Fallback>
      </mc:AlternateContent>
      <p:cxnSp>
        <p:nvCxnSpPr>
          <p:cNvPr id="100" name="Straight Arrow Connector 99"/>
          <p:cNvCxnSpPr/>
          <p:nvPr/>
        </p:nvCxnSpPr>
        <p:spPr bwMode="auto">
          <a:xfrm>
            <a:off x="2064269" y="1796906"/>
            <a:ext cx="1584176" cy="7589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Straight Arrow Connector 100"/>
          <p:cNvCxnSpPr/>
          <p:nvPr/>
        </p:nvCxnSpPr>
        <p:spPr bwMode="auto">
          <a:xfrm>
            <a:off x="1961606" y="1868914"/>
            <a:ext cx="1686839" cy="68693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Arrow Connector 101"/>
          <p:cNvCxnSpPr/>
          <p:nvPr/>
        </p:nvCxnSpPr>
        <p:spPr bwMode="auto">
          <a:xfrm>
            <a:off x="1871492" y="1931869"/>
            <a:ext cx="1776953" cy="62398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Arrow Connector 102"/>
          <p:cNvCxnSpPr/>
          <p:nvPr/>
        </p:nvCxnSpPr>
        <p:spPr bwMode="auto">
          <a:xfrm>
            <a:off x="1871492" y="2084938"/>
            <a:ext cx="1776953" cy="47091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Arrow Connector 103"/>
          <p:cNvCxnSpPr/>
          <p:nvPr/>
        </p:nvCxnSpPr>
        <p:spPr bwMode="auto">
          <a:xfrm>
            <a:off x="1880545" y="2232641"/>
            <a:ext cx="1767900" cy="32320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Arrow Connector 104"/>
          <p:cNvCxnSpPr/>
          <p:nvPr/>
        </p:nvCxnSpPr>
        <p:spPr bwMode="auto">
          <a:xfrm>
            <a:off x="2064269" y="2084938"/>
            <a:ext cx="1584176" cy="47091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Straight Arrow Connector 105"/>
          <p:cNvCxnSpPr/>
          <p:nvPr/>
        </p:nvCxnSpPr>
        <p:spPr bwMode="auto">
          <a:xfrm>
            <a:off x="2064269" y="2232641"/>
            <a:ext cx="1584176" cy="32320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Group 1"/>
          <p:cNvGrpSpPr/>
          <p:nvPr/>
        </p:nvGrpSpPr>
        <p:grpSpPr>
          <a:xfrm>
            <a:off x="1210871" y="2859726"/>
            <a:ext cx="2391412" cy="671699"/>
            <a:chOff x="1630370" y="2859726"/>
            <a:chExt cx="1776953" cy="758944"/>
          </a:xfrm>
        </p:grpSpPr>
        <p:cxnSp>
          <p:nvCxnSpPr>
            <p:cNvPr id="107" name="Straight Arrow Connector 106"/>
            <p:cNvCxnSpPr/>
            <p:nvPr/>
          </p:nvCxnSpPr>
          <p:spPr bwMode="auto">
            <a:xfrm>
              <a:off x="1823147" y="2859726"/>
              <a:ext cx="1584176" cy="7589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Straight Arrow Connector 107"/>
            <p:cNvCxnSpPr/>
            <p:nvPr/>
          </p:nvCxnSpPr>
          <p:spPr bwMode="auto">
            <a:xfrm>
              <a:off x="1720484" y="2931734"/>
              <a:ext cx="1686839" cy="68693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Straight Arrow Connector 108"/>
            <p:cNvCxnSpPr/>
            <p:nvPr/>
          </p:nvCxnSpPr>
          <p:spPr bwMode="auto">
            <a:xfrm>
              <a:off x="1630370" y="2994689"/>
              <a:ext cx="1776953" cy="62398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Arrow Connector 109"/>
            <p:cNvCxnSpPr/>
            <p:nvPr/>
          </p:nvCxnSpPr>
          <p:spPr bwMode="auto">
            <a:xfrm>
              <a:off x="1630370" y="3147758"/>
              <a:ext cx="1776953" cy="47091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Arrow Connector 110"/>
            <p:cNvCxnSpPr/>
            <p:nvPr/>
          </p:nvCxnSpPr>
          <p:spPr bwMode="auto">
            <a:xfrm>
              <a:off x="1639423" y="3295461"/>
              <a:ext cx="1767900" cy="32320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Arrow Connector 111"/>
            <p:cNvCxnSpPr/>
            <p:nvPr/>
          </p:nvCxnSpPr>
          <p:spPr bwMode="auto">
            <a:xfrm>
              <a:off x="1823147" y="3147758"/>
              <a:ext cx="1584176" cy="47091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Straight Arrow Connector 112"/>
            <p:cNvCxnSpPr/>
            <p:nvPr/>
          </p:nvCxnSpPr>
          <p:spPr bwMode="auto">
            <a:xfrm>
              <a:off x="1823147" y="3295461"/>
              <a:ext cx="1584176" cy="32320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Group 6"/>
          <p:cNvGrpSpPr/>
          <p:nvPr/>
        </p:nvGrpSpPr>
        <p:grpSpPr>
          <a:xfrm>
            <a:off x="1665037" y="3635856"/>
            <a:ext cx="1983408" cy="758944"/>
            <a:chOff x="2257974" y="4465792"/>
            <a:chExt cx="1776953" cy="758944"/>
          </a:xfrm>
        </p:grpSpPr>
        <p:cxnSp>
          <p:nvCxnSpPr>
            <p:cNvPr id="114" name="Straight Arrow Connector 113"/>
            <p:cNvCxnSpPr/>
            <p:nvPr/>
          </p:nvCxnSpPr>
          <p:spPr bwMode="auto">
            <a:xfrm>
              <a:off x="2450751" y="4465792"/>
              <a:ext cx="1584176" cy="7589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Arrow Connector 114"/>
            <p:cNvCxnSpPr/>
            <p:nvPr/>
          </p:nvCxnSpPr>
          <p:spPr bwMode="auto">
            <a:xfrm>
              <a:off x="2348088" y="4537800"/>
              <a:ext cx="1686839" cy="68693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Straight Arrow Connector 115"/>
            <p:cNvCxnSpPr/>
            <p:nvPr/>
          </p:nvCxnSpPr>
          <p:spPr bwMode="auto">
            <a:xfrm>
              <a:off x="2257974" y="4600755"/>
              <a:ext cx="1776953" cy="62398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Straight Arrow Connector 116"/>
            <p:cNvCxnSpPr/>
            <p:nvPr/>
          </p:nvCxnSpPr>
          <p:spPr bwMode="auto">
            <a:xfrm>
              <a:off x="2257974" y="4753824"/>
              <a:ext cx="1776953" cy="47091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Straight Arrow Connector 117"/>
            <p:cNvCxnSpPr/>
            <p:nvPr/>
          </p:nvCxnSpPr>
          <p:spPr bwMode="auto">
            <a:xfrm>
              <a:off x="2267027" y="4901527"/>
              <a:ext cx="1767900" cy="32320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Straight Arrow Connector 118"/>
            <p:cNvCxnSpPr/>
            <p:nvPr/>
          </p:nvCxnSpPr>
          <p:spPr bwMode="auto">
            <a:xfrm>
              <a:off x="2450751" y="4753824"/>
              <a:ext cx="1584176" cy="47091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Straight Arrow Connector 119"/>
            <p:cNvCxnSpPr/>
            <p:nvPr/>
          </p:nvCxnSpPr>
          <p:spPr bwMode="auto">
            <a:xfrm>
              <a:off x="2450751" y="4901527"/>
              <a:ext cx="1584176" cy="32320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21" name="Straight Arrow Connector 120"/>
          <p:cNvCxnSpPr>
            <a:endCxn id="68" idx="9"/>
          </p:cNvCxnSpPr>
          <p:nvPr/>
        </p:nvCxnSpPr>
        <p:spPr bwMode="auto">
          <a:xfrm>
            <a:off x="872055" y="4810276"/>
            <a:ext cx="2761494" cy="44132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Straight Arrow Connector 121"/>
          <p:cNvCxnSpPr>
            <a:endCxn id="68" idx="9"/>
          </p:cNvCxnSpPr>
          <p:nvPr/>
        </p:nvCxnSpPr>
        <p:spPr bwMode="auto">
          <a:xfrm>
            <a:off x="769392" y="4882284"/>
            <a:ext cx="2864157" cy="36931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Straight Arrow Connector 122"/>
          <p:cNvCxnSpPr>
            <a:endCxn id="68" idx="9"/>
          </p:cNvCxnSpPr>
          <p:nvPr/>
        </p:nvCxnSpPr>
        <p:spPr bwMode="auto">
          <a:xfrm>
            <a:off x="679278" y="4945239"/>
            <a:ext cx="2954271" cy="30635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Straight Arrow Connector 123"/>
          <p:cNvCxnSpPr>
            <a:endCxn id="68" idx="9"/>
          </p:cNvCxnSpPr>
          <p:nvPr/>
        </p:nvCxnSpPr>
        <p:spPr bwMode="auto">
          <a:xfrm>
            <a:off x="679278" y="5098308"/>
            <a:ext cx="2954271" cy="15329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Straight Arrow Connector 124"/>
          <p:cNvCxnSpPr>
            <a:endCxn id="68" idx="9"/>
          </p:cNvCxnSpPr>
          <p:nvPr/>
        </p:nvCxnSpPr>
        <p:spPr bwMode="auto">
          <a:xfrm>
            <a:off x="688331" y="5246011"/>
            <a:ext cx="2945218" cy="558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Straight Arrow Connector 125"/>
          <p:cNvCxnSpPr>
            <a:endCxn id="68" idx="9"/>
          </p:cNvCxnSpPr>
          <p:nvPr/>
        </p:nvCxnSpPr>
        <p:spPr bwMode="auto">
          <a:xfrm>
            <a:off x="872055" y="5098308"/>
            <a:ext cx="2761494" cy="15329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Straight Arrow Connector 126"/>
          <p:cNvCxnSpPr>
            <a:endCxn id="68" idx="9"/>
          </p:cNvCxnSpPr>
          <p:nvPr/>
        </p:nvCxnSpPr>
        <p:spPr bwMode="auto">
          <a:xfrm>
            <a:off x="872055" y="5246011"/>
            <a:ext cx="2761494" cy="558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34" name="Rectangle 133"/>
              <p:cNvSpPr/>
              <p:nvPr/>
            </p:nvSpPr>
            <p:spPr>
              <a:xfrm>
                <a:off x="251520" y="3875672"/>
                <a:ext cx="4126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tLang="en-US" i="1" dirty="0">
                          <a:latin typeface="Cambria Math" panose="02040503050406030204" pitchFamily="18" charset="0"/>
                        </a:rPr>
                        <m:t>𝐻</m:t>
                      </m:r>
                    </m:oMath>
                  </m:oMathPara>
                </a14:m>
                <a:endParaRPr lang="en-GB" dirty="0"/>
              </a:p>
            </p:txBody>
          </p:sp>
        </mc:Choice>
        <mc:Fallback xmlns="">
          <p:sp>
            <p:nvSpPr>
              <p:cNvPr id="134" name="Rectangle 133"/>
              <p:cNvSpPr>
                <a:spLocks noRot="1" noChangeAspect="1" noMove="1" noResize="1" noEditPoints="1" noAdjustHandles="1" noChangeArrowheads="1" noChangeShapeType="1" noTextEdit="1"/>
              </p:cNvSpPr>
              <p:nvPr/>
            </p:nvSpPr>
            <p:spPr>
              <a:xfrm>
                <a:off x="251520" y="3875672"/>
                <a:ext cx="412612"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5" name="Rectangle 134"/>
              <p:cNvSpPr/>
              <p:nvPr/>
            </p:nvSpPr>
            <p:spPr>
              <a:xfrm>
                <a:off x="1225852" y="5364438"/>
                <a:ext cx="4662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tLang="en-US" i="1" dirty="0">
                          <a:latin typeface="Cambria Math" panose="02040503050406030204" pitchFamily="18" charset="0"/>
                          <a:ea typeface="Cambria Math" panose="02040503050406030204" pitchFamily="18" charset="0"/>
                        </a:rPr>
                        <m:t>𝑊</m:t>
                      </m:r>
                    </m:oMath>
                  </m:oMathPara>
                </a14:m>
                <a:endParaRPr lang="en-GB" dirty="0"/>
              </a:p>
            </p:txBody>
          </p:sp>
        </mc:Choice>
        <mc:Fallback xmlns="">
          <p:sp>
            <p:nvSpPr>
              <p:cNvPr id="135" name="Rectangle 134"/>
              <p:cNvSpPr>
                <a:spLocks noRot="1" noChangeAspect="1" noMove="1" noResize="1" noEditPoints="1" noAdjustHandles="1" noChangeArrowheads="1" noChangeShapeType="1" noTextEdit="1"/>
              </p:cNvSpPr>
              <p:nvPr/>
            </p:nvSpPr>
            <p:spPr>
              <a:xfrm>
                <a:off x="1225852" y="5364438"/>
                <a:ext cx="466217" cy="369332"/>
              </a:xfrm>
              <a:prstGeom prst="rect">
                <a:avLst/>
              </a:prstGeom>
              <a:blipFill>
                <a:blip r:embed="rId6"/>
                <a:stretch>
                  <a:fillRect/>
                </a:stretch>
              </a:blipFill>
            </p:spPr>
            <p:txBody>
              <a:bodyPr/>
              <a:lstStyle/>
              <a:p>
                <a:r>
                  <a:rPr lang="en-GB">
                    <a:noFill/>
                  </a:rPr>
                  <a:t> </a:t>
                </a:r>
              </a:p>
            </p:txBody>
          </p:sp>
        </mc:Fallback>
      </mc:AlternateContent>
      <p:sp>
        <p:nvSpPr>
          <p:cNvPr id="95" name="Line 43"/>
          <p:cNvSpPr>
            <a:spLocks noChangeShapeType="1"/>
          </p:cNvSpPr>
          <p:nvPr/>
        </p:nvSpPr>
        <p:spPr bwMode="auto">
          <a:xfrm>
            <a:off x="4126430" y="2661077"/>
            <a:ext cx="1882775" cy="36195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97" name="Line 44"/>
          <p:cNvSpPr>
            <a:spLocks noChangeShapeType="1"/>
          </p:cNvSpPr>
          <p:nvPr/>
        </p:nvSpPr>
        <p:spPr bwMode="auto">
          <a:xfrm>
            <a:off x="4150242" y="2672189"/>
            <a:ext cx="1870075" cy="133508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98" name="Line 45"/>
          <p:cNvSpPr>
            <a:spLocks noChangeShapeType="1"/>
          </p:cNvSpPr>
          <p:nvPr/>
        </p:nvSpPr>
        <p:spPr bwMode="auto">
          <a:xfrm>
            <a:off x="4150242" y="2672189"/>
            <a:ext cx="1870075" cy="2146300"/>
          </a:xfrm>
          <a:prstGeom prst="line">
            <a:avLst/>
          </a:prstGeom>
          <a:ln>
            <a:headEnd/>
            <a:tailEnd/>
          </a:ln>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6"/>
          </a:lnRef>
          <a:fillRef idx="0">
            <a:schemeClr val="accent6"/>
          </a:fillRef>
          <a:effectRef idx="0">
            <a:schemeClr val="accent6"/>
          </a:effectRef>
          <a:fontRef idx="minor">
            <a:schemeClr val="tx1"/>
          </a:fontRef>
        </p:style>
        <p:txBody>
          <a:bodyPr wrap="none" anchor="ctr"/>
          <a:lstStyle/>
          <a:p>
            <a:pPr>
              <a:defRPr/>
            </a:pPr>
            <a:endParaRPr lang="en-US">
              <a:latin typeface="Book Antiqua" charset="0"/>
              <a:ea typeface="ＭＳ Ｐゴシック" charset="0"/>
            </a:endParaRPr>
          </a:p>
        </p:txBody>
      </p:sp>
      <p:sp>
        <p:nvSpPr>
          <p:cNvPr id="99" name="Line 46"/>
          <p:cNvSpPr>
            <a:spLocks noChangeShapeType="1"/>
          </p:cNvSpPr>
          <p:nvPr/>
        </p:nvSpPr>
        <p:spPr bwMode="auto">
          <a:xfrm flipV="1">
            <a:off x="4126430" y="3008739"/>
            <a:ext cx="1858962" cy="5826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28" name="Line 47"/>
          <p:cNvSpPr>
            <a:spLocks noChangeShapeType="1"/>
          </p:cNvSpPr>
          <p:nvPr/>
        </p:nvSpPr>
        <p:spPr bwMode="auto">
          <a:xfrm>
            <a:off x="4150242" y="3586589"/>
            <a:ext cx="1870075" cy="40798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29" name="Line 48"/>
          <p:cNvSpPr>
            <a:spLocks noChangeShapeType="1"/>
          </p:cNvSpPr>
          <p:nvPr/>
        </p:nvSpPr>
        <p:spPr bwMode="auto">
          <a:xfrm>
            <a:off x="4126430" y="3599289"/>
            <a:ext cx="1870075" cy="121920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30" name="Line 49"/>
          <p:cNvSpPr>
            <a:spLocks noChangeShapeType="1"/>
          </p:cNvSpPr>
          <p:nvPr/>
        </p:nvSpPr>
        <p:spPr bwMode="auto">
          <a:xfrm flipV="1">
            <a:off x="4159767" y="3007152"/>
            <a:ext cx="1847850" cy="142875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31" name="Line 50"/>
          <p:cNvSpPr>
            <a:spLocks noChangeShapeType="1"/>
          </p:cNvSpPr>
          <p:nvPr/>
        </p:nvSpPr>
        <p:spPr bwMode="auto">
          <a:xfrm>
            <a:off x="4137542" y="4456539"/>
            <a:ext cx="1905000" cy="36195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32" name="Line 51"/>
          <p:cNvSpPr>
            <a:spLocks noChangeShapeType="1"/>
          </p:cNvSpPr>
          <p:nvPr/>
        </p:nvSpPr>
        <p:spPr bwMode="auto">
          <a:xfrm flipV="1">
            <a:off x="4170880" y="3030964"/>
            <a:ext cx="1812925" cy="2195513"/>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33" name="Line 52"/>
          <p:cNvSpPr>
            <a:spLocks noChangeShapeType="1"/>
          </p:cNvSpPr>
          <p:nvPr/>
        </p:nvSpPr>
        <p:spPr bwMode="auto">
          <a:xfrm flipV="1">
            <a:off x="4137542" y="4002514"/>
            <a:ext cx="1871663" cy="1246188"/>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36" name="Line 53"/>
          <p:cNvSpPr>
            <a:spLocks noChangeShapeType="1"/>
          </p:cNvSpPr>
          <p:nvPr/>
        </p:nvSpPr>
        <p:spPr bwMode="auto">
          <a:xfrm flipV="1">
            <a:off x="4137542" y="4826427"/>
            <a:ext cx="1871663" cy="411162"/>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37" name="Line 54"/>
          <p:cNvSpPr>
            <a:spLocks noChangeShapeType="1"/>
          </p:cNvSpPr>
          <p:nvPr/>
        </p:nvSpPr>
        <p:spPr bwMode="auto">
          <a:xfrm>
            <a:off x="6366392" y="3118277"/>
            <a:ext cx="1185863" cy="762000"/>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38" name="Line 55"/>
          <p:cNvSpPr>
            <a:spLocks noChangeShapeType="1"/>
          </p:cNvSpPr>
          <p:nvPr/>
        </p:nvSpPr>
        <p:spPr bwMode="auto">
          <a:xfrm flipV="1">
            <a:off x="6472443" y="3900913"/>
            <a:ext cx="1065524" cy="66081"/>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139" name="Line 56"/>
          <p:cNvSpPr>
            <a:spLocks noChangeShapeType="1"/>
          </p:cNvSpPr>
          <p:nvPr/>
        </p:nvSpPr>
        <p:spPr bwMode="auto">
          <a:xfrm flipV="1">
            <a:off x="6379092" y="3877102"/>
            <a:ext cx="1160463" cy="1039812"/>
          </a:xfrm>
          <a:prstGeom prst="line">
            <a:avLst/>
          </a:prstGeom>
          <a:noFill/>
          <a:ln w="127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140" name="Rectangle 57"/>
              <p:cNvSpPr>
                <a:spLocks noChangeArrowheads="1"/>
              </p:cNvSpPr>
              <p:nvPr/>
            </p:nvSpPr>
            <p:spPr bwMode="auto">
              <a:xfrm>
                <a:off x="3401766" y="1686580"/>
                <a:ext cx="952183" cy="643766"/>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 </a:t>
                </a:r>
                <a14:m>
                  <m:oMath xmlns:m="http://schemas.openxmlformats.org/officeDocument/2006/math">
                    <m:r>
                      <a:rPr lang="en-US" sz="1800" i="1" dirty="0" smtClean="0">
                        <a:solidFill>
                          <a:srgbClr val="008000"/>
                        </a:solidFill>
                        <a:latin typeface="Cambria Math" panose="02040503050406030204" pitchFamily="18" charset="0"/>
                        <a:ea typeface="ＭＳ Ｐゴシック" charset="0"/>
                      </a:rPr>
                      <m:t>1</m:t>
                    </m:r>
                  </m:oMath>
                </a14:m>
                <a:endParaRPr lang="en-US" sz="1800" dirty="0">
                  <a:solidFill>
                    <a:srgbClr val="008000"/>
                  </a:solidFill>
                  <a:latin typeface="Arial" charset="0"/>
                  <a:ea typeface="ＭＳ Ｐゴシック" charset="0"/>
                </a:endParaRPr>
              </a:p>
            </p:txBody>
          </p:sp>
        </mc:Choice>
        <mc:Fallback xmlns="">
          <p:sp>
            <p:nvSpPr>
              <p:cNvPr id="140" name="Rectangle 57"/>
              <p:cNvSpPr>
                <a:spLocks noRot="1" noChangeAspect="1" noMove="1" noResize="1" noEditPoints="1" noAdjustHandles="1" noChangeArrowheads="1" noChangeShapeType="1" noTextEdit="1"/>
              </p:cNvSpPr>
              <p:nvPr/>
            </p:nvSpPr>
            <p:spPr bwMode="auto">
              <a:xfrm>
                <a:off x="3401766" y="1686580"/>
                <a:ext cx="952183" cy="643766"/>
              </a:xfrm>
              <a:prstGeom prst="rect">
                <a:avLst/>
              </a:prstGeom>
              <a:blipFill>
                <a:blip r:embed="rId7"/>
                <a:stretch>
                  <a:fillRect l="-5769" t="-5714" r="-641" b="-14286"/>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141" name="Oval 140"/>
          <p:cNvSpPr/>
          <p:nvPr/>
        </p:nvSpPr>
        <p:spPr>
          <a:xfrm>
            <a:off x="3643858" y="2408775"/>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a:off x="3643858" y="3316886"/>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a:off x="3643858" y="4169096"/>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a:off x="3643858" y="4952292"/>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Oval 144"/>
          <p:cNvSpPr/>
          <p:nvPr/>
        </p:nvSpPr>
        <p:spPr>
          <a:xfrm>
            <a:off x="6004443" y="2802284"/>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p:cNvSpPr/>
          <p:nvPr/>
        </p:nvSpPr>
        <p:spPr>
          <a:xfrm>
            <a:off x="6004443" y="3710395"/>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a:off x="6004443" y="4562605"/>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a:off x="7537967" y="3644245"/>
            <a:ext cx="468000" cy="46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9" name="Rectangle 57"/>
              <p:cNvSpPr>
                <a:spLocks noChangeArrowheads="1"/>
              </p:cNvSpPr>
              <p:nvPr/>
            </p:nvSpPr>
            <p:spPr bwMode="auto">
              <a:xfrm>
                <a:off x="5761167" y="1686580"/>
                <a:ext cx="952183" cy="643766"/>
              </a:xfrm>
              <a:prstGeom prst="rect">
                <a:avLst/>
              </a:prstGeom>
              <a:noFill/>
              <a:ln>
                <a:noFill/>
              </a:ln>
              <a:effectLst/>
              <a:extLst>
                <a:ext uri="{909E8E84-426E-40dd-AFC4-6F175D3DCCD1}">
                  <a14:hiddenFill xmlns="">
                    <a:solidFill>
                      <a:schemeClr val="bg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solidFill>
                      <a:srgbClr val="008000"/>
                    </a:solidFill>
                    <a:latin typeface="Arial" charset="0"/>
                    <a:ea typeface="ＭＳ Ｐゴシック" charset="0"/>
                  </a:rPr>
                  <a:t>Hidden</a:t>
                </a:r>
                <a:br>
                  <a:rPr lang="en-US" sz="1800" dirty="0">
                    <a:solidFill>
                      <a:srgbClr val="008000"/>
                    </a:solidFill>
                    <a:latin typeface="Arial" charset="0"/>
                    <a:ea typeface="ＭＳ Ｐゴシック" charset="0"/>
                  </a:rPr>
                </a:br>
                <a:r>
                  <a:rPr lang="en-US" sz="1800" dirty="0">
                    <a:solidFill>
                      <a:srgbClr val="008000"/>
                    </a:solidFill>
                    <a:latin typeface="Arial" charset="0"/>
                    <a:ea typeface="ＭＳ Ｐゴシック" charset="0"/>
                  </a:rPr>
                  <a:t>Layer </a:t>
                </a:r>
                <a14:m>
                  <m:oMath xmlns:m="http://schemas.openxmlformats.org/officeDocument/2006/math">
                    <m:r>
                      <a:rPr lang="en-GB" sz="1800" b="0" i="1" dirty="0" smtClean="0">
                        <a:solidFill>
                          <a:srgbClr val="008000"/>
                        </a:solidFill>
                        <a:latin typeface="Cambria Math" panose="02040503050406030204" pitchFamily="18" charset="0"/>
                        <a:ea typeface="ＭＳ Ｐゴシック" charset="0"/>
                      </a:rPr>
                      <m:t>2</m:t>
                    </m:r>
                  </m:oMath>
                </a14:m>
                <a:endParaRPr lang="en-US" sz="1800" dirty="0">
                  <a:solidFill>
                    <a:srgbClr val="008000"/>
                  </a:solidFill>
                  <a:latin typeface="Arial" charset="0"/>
                  <a:ea typeface="ＭＳ Ｐゴシック" charset="0"/>
                </a:endParaRPr>
              </a:p>
            </p:txBody>
          </p:sp>
        </mc:Choice>
        <mc:Fallback xmlns="">
          <p:sp>
            <p:nvSpPr>
              <p:cNvPr id="149" name="Rectangle 57"/>
              <p:cNvSpPr>
                <a:spLocks noRot="1" noChangeAspect="1" noMove="1" noResize="1" noEditPoints="1" noAdjustHandles="1" noChangeArrowheads="1" noChangeShapeType="1" noTextEdit="1"/>
              </p:cNvSpPr>
              <p:nvPr/>
            </p:nvSpPr>
            <p:spPr bwMode="auto">
              <a:xfrm>
                <a:off x="5761167" y="1686580"/>
                <a:ext cx="952183" cy="643766"/>
              </a:xfrm>
              <a:prstGeom prst="rect">
                <a:avLst/>
              </a:prstGeom>
              <a:blipFill>
                <a:blip r:embed="rId8"/>
                <a:stretch>
                  <a:fillRect l="-5128" t="-5714" r="-3205" b="-14286"/>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noFill/>
                  </a:rPr>
                  <a:t> </a:t>
                </a:r>
              </a:p>
            </p:txBody>
          </p:sp>
        </mc:Fallback>
      </mc:AlternateContent>
      <p:sp>
        <p:nvSpPr>
          <p:cNvPr id="150" name="Rectangle 57"/>
          <p:cNvSpPr>
            <a:spLocks noChangeArrowheads="1"/>
          </p:cNvSpPr>
          <p:nvPr/>
        </p:nvSpPr>
        <p:spPr bwMode="auto">
          <a:xfrm>
            <a:off x="7334347" y="1686580"/>
            <a:ext cx="875239" cy="643766"/>
          </a:xfrm>
          <a:prstGeom prst="rect">
            <a:avLst/>
          </a:prstGeom>
          <a:noFill/>
          <a:ln>
            <a:noFill/>
          </a:ln>
          <a:effectLst/>
          <a:extLst>
            <a:ext uri="{909E8E84-426E-40dd-AFC4-6F175D3DCCD1}">
              <a14:hiddenFill xmlns="" xmlns:a14="http://schemas.microsoft.com/office/drawing/2010/main" xmlns:mc="http://schemas.openxmlformats.org/markup-compatibility/2006">
                <a:solidFill>
                  <a:schemeClr val="bg1"/>
                </a:solidFill>
              </a14:hiddenFill>
            </a:ext>
            <a:ext uri="{91240B29-F687-4f45-9708-019B960494DF}">
              <a14:hiddenLine xmlns="" xmlns:a14="http://schemas.microsoft.com/office/drawing/2010/main" xmlns:mc="http://schemas.openxmlformats.org/markup-compatibility/2006" w="12700">
                <a:solidFill>
                  <a:schemeClr val="tx1"/>
                </a:solidFill>
                <a:miter lim="800000"/>
                <a:headEnd/>
                <a:tailEnd/>
              </a14:hiddenLine>
            </a:ext>
            <a:ext uri="{AF507438-7753-43e0-B8FC-AC1667EBCBE1}">
              <a14:hiddenEffects xmlns="" xmlns:a14="http://schemas.microsoft.com/office/drawing/2010/main" xmlns:mc="http://schemas.openxmlformats.org/markup-compatibility/2006">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gn="ctr">
              <a:defRPr/>
            </a:pPr>
            <a:r>
              <a:rPr lang="en-US" sz="1800" dirty="0">
                <a:solidFill>
                  <a:srgbClr val="008000"/>
                </a:solidFill>
                <a:latin typeface="Arial" charset="0"/>
                <a:ea typeface="ＭＳ Ｐゴシック" charset="0"/>
              </a:rPr>
              <a:t>Output</a:t>
            </a:r>
          </a:p>
          <a:p>
            <a:pPr algn="ctr">
              <a:defRPr/>
            </a:pPr>
            <a:r>
              <a:rPr lang="en-US" sz="1800" dirty="0">
                <a:solidFill>
                  <a:srgbClr val="008000"/>
                </a:solidFill>
                <a:latin typeface="Arial" charset="0"/>
                <a:ea typeface="ＭＳ Ｐゴシック" charset="0"/>
              </a:rPr>
              <a:t>Layer</a:t>
            </a:r>
          </a:p>
        </p:txBody>
      </p:sp>
      <p:cxnSp>
        <p:nvCxnSpPr>
          <p:cNvPr id="151" name="Straight Arrow Connector 150"/>
          <p:cNvCxnSpPr>
            <a:stCxn id="148" idx="6"/>
          </p:cNvCxnSpPr>
          <p:nvPr/>
        </p:nvCxnSpPr>
        <p:spPr>
          <a:xfrm>
            <a:off x="8005967" y="3878245"/>
            <a:ext cx="180000" cy="1982"/>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52" name="Rectangle 5"/>
          <p:cNvSpPr>
            <a:spLocks noChangeArrowheads="1"/>
          </p:cNvSpPr>
          <p:nvPr/>
        </p:nvSpPr>
        <p:spPr bwMode="auto">
          <a:xfrm>
            <a:off x="755576" y="1628800"/>
            <a:ext cx="790575"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sz="1800" dirty="0">
                <a:latin typeface="Arial" charset="0"/>
                <a:ea typeface="ＭＳ Ｐゴシック" charset="0"/>
              </a:rPr>
              <a:t>Input</a:t>
            </a:r>
            <a:br>
              <a:rPr lang="en-US" sz="1800" dirty="0">
                <a:latin typeface="Arial" charset="0"/>
                <a:ea typeface="ＭＳ Ｐゴシック" charset="0"/>
              </a:rPr>
            </a:br>
            <a:r>
              <a:rPr lang="en-US" sz="1800" dirty="0">
                <a:latin typeface="Arial" charset="0"/>
                <a:ea typeface="ＭＳ Ｐゴシック" charset="0"/>
              </a:rPr>
              <a:t>Layer</a:t>
            </a:r>
          </a:p>
        </p:txBody>
      </p:sp>
      <mc:AlternateContent xmlns:mc="http://schemas.openxmlformats.org/markup-compatibility/2006" xmlns:a14="http://schemas.microsoft.com/office/drawing/2010/main">
        <mc:Choice Requires="a14">
          <p:sp>
            <p:nvSpPr>
              <p:cNvPr id="3" name="TextBox 2"/>
              <p:cNvSpPr txBox="1"/>
              <p:nvPr/>
            </p:nvSpPr>
            <p:spPr>
              <a:xfrm>
                <a:off x="2188905" y="1757548"/>
                <a:ext cx="21249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1</m:t>
                          </m:r>
                        </m:sub>
                      </m:sSub>
                    </m:oMath>
                  </m:oMathPara>
                </a14:m>
                <a:endParaRPr lang="en-GB" sz="1200"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188905" y="1757548"/>
                <a:ext cx="212494" cy="184666"/>
              </a:xfrm>
              <a:prstGeom prst="rect">
                <a:avLst/>
              </a:prstGeom>
              <a:blipFill>
                <a:blip r:embed="rId9"/>
                <a:stretch>
                  <a:fillRect l="-8571" r="-2857"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3" name="TextBox 152"/>
              <p:cNvSpPr txBox="1"/>
              <p:nvPr/>
            </p:nvSpPr>
            <p:spPr>
              <a:xfrm>
                <a:off x="2065314" y="1837422"/>
                <a:ext cx="21608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2</m:t>
                          </m:r>
                        </m:sub>
                      </m:sSub>
                    </m:oMath>
                  </m:oMathPara>
                </a14:m>
                <a:endParaRPr lang="en-GB" sz="1200" dirty="0">
                  <a:solidFill>
                    <a:srgbClr val="FF0000"/>
                  </a:solidFill>
                </a:endParaRPr>
              </a:p>
            </p:txBody>
          </p:sp>
        </mc:Choice>
        <mc:Fallback xmlns="">
          <p:sp>
            <p:nvSpPr>
              <p:cNvPr id="153" name="TextBox 152"/>
              <p:cNvSpPr txBox="1">
                <a:spLocks noRot="1" noChangeAspect="1" noMove="1" noResize="1" noEditPoints="1" noAdjustHandles="1" noChangeArrowheads="1" noChangeShapeType="1" noTextEdit="1"/>
              </p:cNvSpPr>
              <p:nvPr/>
            </p:nvSpPr>
            <p:spPr>
              <a:xfrm>
                <a:off x="2065314" y="1837422"/>
                <a:ext cx="216085" cy="184666"/>
              </a:xfrm>
              <a:prstGeom prst="rect">
                <a:avLst/>
              </a:prstGeom>
              <a:blipFill>
                <a:blip r:embed="rId10"/>
                <a:stretch>
                  <a:fillRect l="-11429" r="-2857"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4" name="TextBox 153"/>
              <p:cNvSpPr txBox="1"/>
              <p:nvPr/>
            </p:nvSpPr>
            <p:spPr>
              <a:xfrm>
                <a:off x="1871492" y="1846268"/>
                <a:ext cx="21608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3</m:t>
                          </m:r>
                        </m:sub>
                      </m:sSub>
                    </m:oMath>
                  </m:oMathPara>
                </a14:m>
                <a:endParaRPr lang="en-GB" sz="1200" dirty="0">
                  <a:solidFill>
                    <a:srgbClr val="FF0000"/>
                  </a:solidFill>
                </a:endParaRPr>
              </a:p>
            </p:txBody>
          </p:sp>
        </mc:Choice>
        <mc:Fallback xmlns="">
          <p:sp>
            <p:nvSpPr>
              <p:cNvPr id="154" name="TextBox 153"/>
              <p:cNvSpPr txBox="1">
                <a:spLocks noRot="1" noChangeAspect="1" noMove="1" noResize="1" noEditPoints="1" noAdjustHandles="1" noChangeArrowheads="1" noChangeShapeType="1" noTextEdit="1"/>
              </p:cNvSpPr>
              <p:nvPr/>
            </p:nvSpPr>
            <p:spPr>
              <a:xfrm>
                <a:off x="1871492" y="1846268"/>
                <a:ext cx="216085" cy="184666"/>
              </a:xfrm>
              <a:prstGeom prst="rect">
                <a:avLst/>
              </a:prstGeom>
              <a:blipFill>
                <a:blip r:embed="rId11"/>
                <a:stretch>
                  <a:fillRect l="-8571" r="-2857"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5" name="TextBox 154"/>
              <p:cNvSpPr txBox="1"/>
              <p:nvPr/>
            </p:nvSpPr>
            <p:spPr>
              <a:xfrm>
                <a:off x="2281399" y="2271873"/>
                <a:ext cx="21249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9</m:t>
                          </m:r>
                        </m:sub>
                      </m:sSub>
                    </m:oMath>
                  </m:oMathPara>
                </a14:m>
                <a:endParaRPr lang="en-GB" sz="1200" dirty="0">
                  <a:solidFill>
                    <a:srgbClr val="FF0000"/>
                  </a:solidFill>
                </a:endParaRPr>
              </a:p>
            </p:txBody>
          </p:sp>
        </mc:Choice>
        <mc:Fallback xmlns="">
          <p:sp>
            <p:nvSpPr>
              <p:cNvPr id="155" name="TextBox 154"/>
              <p:cNvSpPr txBox="1">
                <a:spLocks noRot="1" noChangeAspect="1" noMove="1" noResize="1" noEditPoints="1" noAdjustHandles="1" noChangeArrowheads="1" noChangeShapeType="1" noTextEdit="1"/>
              </p:cNvSpPr>
              <p:nvPr/>
            </p:nvSpPr>
            <p:spPr>
              <a:xfrm>
                <a:off x="2281399" y="2271873"/>
                <a:ext cx="212494" cy="184666"/>
              </a:xfrm>
              <a:prstGeom prst="rect">
                <a:avLst/>
              </a:prstGeom>
              <a:blipFill>
                <a:blip r:embed="rId12"/>
                <a:stretch>
                  <a:fillRect l="-8571" r="-2857"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6" name="TextBox 155"/>
              <p:cNvSpPr txBox="1"/>
              <p:nvPr/>
            </p:nvSpPr>
            <p:spPr>
              <a:xfrm>
                <a:off x="1512617" y="2778473"/>
                <a:ext cx="21249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1</m:t>
                          </m:r>
                        </m:sub>
                      </m:sSub>
                    </m:oMath>
                  </m:oMathPara>
                </a14:m>
                <a:endParaRPr lang="en-GB" sz="1200" dirty="0">
                  <a:solidFill>
                    <a:srgbClr val="FF0000"/>
                  </a:solidFill>
                </a:endParaRPr>
              </a:p>
            </p:txBody>
          </p:sp>
        </mc:Choice>
        <mc:Fallback xmlns="">
          <p:sp>
            <p:nvSpPr>
              <p:cNvPr id="156" name="TextBox 155"/>
              <p:cNvSpPr txBox="1">
                <a:spLocks noRot="1" noChangeAspect="1" noMove="1" noResize="1" noEditPoints="1" noAdjustHandles="1" noChangeArrowheads="1" noChangeShapeType="1" noTextEdit="1"/>
              </p:cNvSpPr>
              <p:nvPr/>
            </p:nvSpPr>
            <p:spPr>
              <a:xfrm>
                <a:off x="1512617" y="2778473"/>
                <a:ext cx="212494" cy="184666"/>
              </a:xfrm>
              <a:prstGeom prst="rect">
                <a:avLst/>
              </a:prstGeom>
              <a:blipFill>
                <a:blip r:embed="rId9"/>
                <a:stretch>
                  <a:fillRect l="-8571" r="-2857"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7" name="TextBox 156"/>
              <p:cNvSpPr txBox="1"/>
              <p:nvPr/>
            </p:nvSpPr>
            <p:spPr>
              <a:xfrm>
                <a:off x="1389026" y="2858347"/>
                <a:ext cx="21608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2</m:t>
                          </m:r>
                        </m:sub>
                      </m:sSub>
                    </m:oMath>
                  </m:oMathPara>
                </a14:m>
                <a:endParaRPr lang="en-GB" sz="1200" dirty="0">
                  <a:solidFill>
                    <a:srgbClr val="FF0000"/>
                  </a:solidFill>
                </a:endParaRPr>
              </a:p>
            </p:txBody>
          </p:sp>
        </mc:Choice>
        <mc:Fallback xmlns="">
          <p:sp>
            <p:nvSpPr>
              <p:cNvPr id="157" name="TextBox 156"/>
              <p:cNvSpPr txBox="1">
                <a:spLocks noRot="1" noChangeAspect="1" noMove="1" noResize="1" noEditPoints="1" noAdjustHandles="1" noChangeArrowheads="1" noChangeShapeType="1" noTextEdit="1"/>
              </p:cNvSpPr>
              <p:nvPr/>
            </p:nvSpPr>
            <p:spPr>
              <a:xfrm>
                <a:off x="1389026" y="2858347"/>
                <a:ext cx="216085" cy="184666"/>
              </a:xfrm>
              <a:prstGeom prst="rect">
                <a:avLst/>
              </a:prstGeom>
              <a:blipFill>
                <a:blip r:embed="rId10"/>
                <a:stretch>
                  <a:fillRect l="-11429" r="-2857"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8" name="TextBox 157"/>
              <p:cNvSpPr txBox="1"/>
              <p:nvPr/>
            </p:nvSpPr>
            <p:spPr>
              <a:xfrm>
                <a:off x="1195204" y="2867193"/>
                <a:ext cx="21608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3</m:t>
                          </m:r>
                        </m:sub>
                      </m:sSub>
                    </m:oMath>
                  </m:oMathPara>
                </a14:m>
                <a:endParaRPr lang="en-GB" sz="1200" dirty="0">
                  <a:solidFill>
                    <a:srgbClr val="FF0000"/>
                  </a:solidFill>
                </a:endParaRPr>
              </a:p>
            </p:txBody>
          </p:sp>
        </mc:Choice>
        <mc:Fallback xmlns="">
          <p:sp>
            <p:nvSpPr>
              <p:cNvPr id="158" name="TextBox 157"/>
              <p:cNvSpPr txBox="1">
                <a:spLocks noRot="1" noChangeAspect="1" noMove="1" noResize="1" noEditPoints="1" noAdjustHandles="1" noChangeArrowheads="1" noChangeShapeType="1" noTextEdit="1"/>
              </p:cNvSpPr>
              <p:nvPr/>
            </p:nvSpPr>
            <p:spPr>
              <a:xfrm>
                <a:off x="1195204" y="2867193"/>
                <a:ext cx="216085" cy="184666"/>
              </a:xfrm>
              <a:prstGeom prst="rect">
                <a:avLst/>
              </a:prstGeom>
              <a:blipFill>
                <a:blip r:embed="rId11"/>
                <a:stretch>
                  <a:fillRect l="-8333"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9" name="TextBox 158"/>
              <p:cNvSpPr txBox="1"/>
              <p:nvPr/>
            </p:nvSpPr>
            <p:spPr>
              <a:xfrm>
                <a:off x="1605111" y="3292798"/>
                <a:ext cx="21249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9</m:t>
                          </m:r>
                        </m:sub>
                      </m:sSub>
                    </m:oMath>
                  </m:oMathPara>
                </a14:m>
                <a:endParaRPr lang="en-GB" sz="1200" dirty="0">
                  <a:solidFill>
                    <a:srgbClr val="FF0000"/>
                  </a:solidFill>
                </a:endParaRPr>
              </a:p>
            </p:txBody>
          </p:sp>
        </mc:Choice>
        <mc:Fallback xmlns="">
          <p:sp>
            <p:nvSpPr>
              <p:cNvPr id="159" name="TextBox 158"/>
              <p:cNvSpPr txBox="1">
                <a:spLocks noRot="1" noChangeAspect="1" noMove="1" noResize="1" noEditPoints="1" noAdjustHandles="1" noChangeArrowheads="1" noChangeShapeType="1" noTextEdit="1"/>
              </p:cNvSpPr>
              <p:nvPr/>
            </p:nvSpPr>
            <p:spPr>
              <a:xfrm>
                <a:off x="1605111" y="3292798"/>
                <a:ext cx="212494" cy="184666"/>
              </a:xfrm>
              <a:prstGeom prst="rect">
                <a:avLst/>
              </a:prstGeom>
              <a:blipFill>
                <a:blip r:embed="rId12"/>
                <a:stretch>
                  <a:fillRect l="-8571" r="-2857"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2018391" y="3575842"/>
                <a:ext cx="21249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1</m:t>
                          </m:r>
                        </m:sub>
                      </m:sSub>
                    </m:oMath>
                  </m:oMathPara>
                </a14:m>
                <a:endParaRPr lang="en-GB" sz="1200" dirty="0">
                  <a:solidFill>
                    <a:srgbClr val="FF0000"/>
                  </a:solidFill>
                </a:endParaRPr>
              </a:p>
            </p:txBody>
          </p:sp>
        </mc:Choice>
        <mc:Fallback xmlns="">
          <p:sp>
            <p:nvSpPr>
              <p:cNvPr id="160" name="TextBox 159"/>
              <p:cNvSpPr txBox="1">
                <a:spLocks noRot="1" noChangeAspect="1" noMove="1" noResize="1" noEditPoints="1" noAdjustHandles="1" noChangeArrowheads="1" noChangeShapeType="1" noTextEdit="1"/>
              </p:cNvSpPr>
              <p:nvPr/>
            </p:nvSpPr>
            <p:spPr>
              <a:xfrm>
                <a:off x="2018391" y="3575842"/>
                <a:ext cx="212494" cy="184666"/>
              </a:xfrm>
              <a:prstGeom prst="rect">
                <a:avLst/>
              </a:prstGeom>
              <a:blipFill>
                <a:blip r:embed="rId9"/>
                <a:stretch>
                  <a:fillRect l="-8571" r="-2857"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1" name="TextBox 160"/>
              <p:cNvSpPr txBox="1"/>
              <p:nvPr/>
            </p:nvSpPr>
            <p:spPr>
              <a:xfrm>
                <a:off x="1894800" y="3655716"/>
                <a:ext cx="21608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2</m:t>
                          </m:r>
                        </m:sub>
                      </m:sSub>
                    </m:oMath>
                  </m:oMathPara>
                </a14:m>
                <a:endParaRPr lang="en-GB" sz="1200" dirty="0">
                  <a:solidFill>
                    <a:srgbClr val="FF0000"/>
                  </a:solidFill>
                </a:endParaRPr>
              </a:p>
            </p:txBody>
          </p:sp>
        </mc:Choice>
        <mc:Fallback xmlns="">
          <p:sp>
            <p:nvSpPr>
              <p:cNvPr id="161" name="TextBox 160"/>
              <p:cNvSpPr txBox="1">
                <a:spLocks noRot="1" noChangeAspect="1" noMove="1" noResize="1" noEditPoints="1" noAdjustHandles="1" noChangeArrowheads="1" noChangeShapeType="1" noTextEdit="1"/>
              </p:cNvSpPr>
              <p:nvPr/>
            </p:nvSpPr>
            <p:spPr>
              <a:xfrm>
                <a:off x="1894800" y="3655716"/>
                <a:ext cx="216085" cy="184666"/>
              </a:xfrm>
              <a:prstGeom prst="rect">
                <a:avLst/>
              </a:prstGeom>
              <a:blipFill>
                <a:blip r:embed="rId10"/>
                <a:stretch>
                  <a:fillRect l="-11429" r="-2857"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2" name="TextBox 161"/>
              <p:cNvSpPr txBox="1"/>
              <p:nvPr/>
            </p:nvSpPr>
            <p:spPr>
              <a:xfrm>
                <a:off x="1700978" y="3664562"/>
                <a:ext cx="21608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3</m:t>
                          </m:r>
                        </m:sub>
                      </m:sSub>
                    </m:oMath>
                  </m:oMathPara>
                </a14:m>
                <a:endParaRPr lang="en-GB" sz="1200" dirty="0">
                  <a:solidFill>
                    <a:srgbClr val="FF0000"/>
                  </a:solidFill>
                </a:endParaRPr>
              </a:p>
            </p:txBody>
          </p:sp>
        </mc:Choice>
        <mc:Fallback xmlns="">
          <p:sp>
            <p:nvSpPr>
              <p:cNvPr id="162" name="TextBox 161"/>
              <p:cNvSpPr txBox="1">
                <a:spLocks noRot="1" noChangeAspect="1" noMove="1" noResize="1" noEditPoints="1" noAdjustHandles="1" noChangeArrowheads="1" noChangeShapeType="1" noTextEdit="1"/>
              </p:cNvSpPr>
              <p:nvPr/>
            </p:nvSpPr>
            <p:spPr>
              <a:xfrm>
                <a:off x="1700978" y="3664562"/>
                <a:ext cx="216085" cy="184666"/>
              </a:xfrm>
              <a:prstGeom prst="rect">
                <a:avLst/>
              </a:prstGeom>
              <a:blipFill>
                <a:blip r:embed="rId11"/>
                <a:stretch>
                  <a:fillRect l="-8571" r="-2857"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2110885" y="4090167"/>
                <a:ext cx="21249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9</m:t>
                          </m:r>
                        </m:sub>
                      </m:sSub>
                    </m:oMath>
                  </m:oMathPara>
                </a14:m>
                <a:endParaRPr lang="en-GB" sz="1200" dirty="0">
                  <a:solidFill>
                    <a:srgbClr val="FF0000"/>
                  </a:solidFill>
                </a:endParaRPr>
              </a:p>
            </p:txBody>
          </p:sp>
        </mc:Choice>
        <mc:Fallback xmlns="">
          <p:sp>
            <p:nvSpPr>
              <p:cNvPr id="163" name="TextBox 162"/>
              <p:cNvSpPr txBox="1">
                <a:spLocks noRot="1" noChangeAspect="1" noMove="1" noResize="1" noEditPoints="1" noAdjustHandles="1" noChangeArrowheads="1" noChangeShapeType="1" noTextEdit="1"/>
              </p:cNvSpPr>
              <p:nvPr/>
            </p:nvSpPr>
            <p:spPr>
              <a:xfrm>
                <a:off x="2110885" y="4090167"/>
                <a:ext cx="212494" cy="184666"/>
              </a:xfrm>
              <a:prstGeom prst="rect">
                <a:avLst/>
              </a:prstGeom>
              <a:blipFill>
                <a:blip r:embed="rId12"/>
                <a:stretch>
                  <a:fillRect l="-8571" r="-2857"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4" name="TextBox 163"/>
              <p:cNvSpPr txBox="1"/>
              <p:nvPr/>
            </p:nvSpPr>
            <p:spPr>
              <a:xfrm>
                <a:off x="1165321" y="4736619"/>
                <a:ext cx="21249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1</m:t>
                          </m:r>
                        </m:sub>
                      </m:sSub>
                    </m:oMath>
                  </m:oMathPara>
                </a14:m>
                <a:endParaRPr lang="en-GB" sz="1200" dirty="0">
                  <a:solidFill>
                    <a:srgbClr val="FF0000"/>
                  </a:solidFill>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1165321" y="4736619"/>
                <a:ext cx="212494" cy="184666"/>
              </a:xfrm>
              <a:prstGeom prst="rect">
                <a:avLst/>
              </a:prstGeom>
              <a:blipFill>
                <a:blip r:embed="rId9"/>
                <a:stretch>
                  <a:fillRect l="-8571" r="-2857"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1041730" y="4816493"/>
                <a:ext cx="21608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2</m:t>
                          </m:r>
                        </m:sub>
                      </m:sSub>
                    </m:oMath>
                  </m:oMathPara>
                </a14:m>
                <a:endParaRPr lang="en-GB" sz="1200" dirty="0">
                  <a:solidFill>
                    <a:srgbClr val="FF0000"/>
                  </a:solidFill>
                </a:endParaRPr>
              </a:p>
            </p:txBody>
          </p:sp>
        </mc:Choice>
        <mc:Fallback xmlns="">
          <p:sp>
            <p:nvSpPr>
              <p:cNvPr id="165" name="TextBox 164"/>
              <p:cNvSpPr txBox="1">
                <a:spLocks noRot="1" noChangeAspect="1" noMove="1" noResize="1" noEditPoints="1" noAdjustHandles="1" noChangeArrowheads="1" noChangeShapeType="1" noTextEdit="1"/>
              </p:cNvSpPr>
              <p:nvPr/>
            </p:nvSpPr>
            <p:spPr>
              <a:xfrm>
                <a:off x="1041730" y="4816493"/>
                <a:ext cx="216085" cy="184666"/>
              </a:xfrm>
              <a:prstGeom prst="rect">
                <a:avLst/>
              </a:prstGeom>
              <a:blipFill>
                <a:blip r:embed="rId10"/>
                <a:stretch>
                  <a:fillRect l="-11429" r="-2857"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6" name="TextBox 165"/>
              <p:cNvSpPr txBox="1"/>
              <p:nvPr/>
            </p:nvSpPr>
            <p:spPr>
              <a:xfrm>
                <a:off x="847908" y="4825339"/>
                <a:ext cx="21608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3</m:t>
                          </m:r>
                        </m:sub>
                      </m:sSub>
                    </m:oMath>
                  </m:oMathPara>
                </a14:m>
                <a:endParaRPr lang="en-GB" sz="1200" dirty="0">
                  <a:solidFill>
                    <a:srgbClr val="FF0000"/>
                  </a:solidFill>
                </a:endParaRPr>
              </a:p>
            </p:txBody>
          </p:sp>
        </mc:Choice>
        <mc:Fallback xmlns="">
          <p:sp>
            <p:nvSpPr>
              <p:cNvPr id="166" name="TextBox 165"/>
              <p:cNvSpPr txBox="1">
                <a:spLocks noRot="1" noChangeAspect="1" noMove="1" noResize="1" noEditPoints="1" noAdjustHandles="1" noChangeArrowheads="1" noChangeShapeType="1" noTextEdit="1"/>
              </p:cNvSpPr>
              <p:nvPr/>
            </p:nvSpPr>
            <p:spPr>
              <a:xfrm>
                <a:off x="847908" y="4825339"/>
                <a:ext cx="216085" cy="184666"/>
              </a:xfrm>
              <a:prstGeom prst="rect">
                <a:avLst/>
              </a:prstGeom>
              <a:blipFill>
                <a:blip r:embed="rId11"/>
                <a:stretch>
                  <a:fillRect l="-8333"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7" name="TextBox 166"/>
              <p:cNvSpPr txBox="1"/>
              <p:nvPr/>
            </p:nvSpPr>
            <p:spPr>
              <a:xfrm>
                <a:off x="1257815" y="5250944"/>
                <a:ext cx="21249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𝑤</m:t>
                          </m:r>
                        </m:e>
                        <m:sub>
                          <m:r>
                            <a:rPr lang="en-GB" sz="1200" b="0" i="1" smtClean="0">
                              <a:solidFill>
                                <a:srgbClr val="FF0000"/>
                              </a:solidFill>
                              <a:latin typeface="Cambria Math" panose="02040503050406030204" pitchFamily="18" charset="0"/>
                            </a:rPr>
                            <m:t>9</m:t>
                          </m:r>
                        </m:sub>
                      </m:sSub>
                    </m:oMath>
                  </m:oMathPara>
                </a14:m>
                <a:endParaRPr lang="en-GB" sz="1200" dirty="0">
                  <a:solidFill>
                    <a:srgbClr val="FF0000"/>
                  </a:solidFill>
                </a:endParaRPr>
              </a:p>
            </p:txBody>
          </p:sp>
        </mc:Choice>
        <mc:Fallback xmlns="">
          <p:sp>
            <p:nvSpPr>
              <p:cNvPr id="167" name="TextBox 166"/>
              <p:cNvSpPr txBox="1">
                <a:spLocks noRot="1" noChangeAspect="1" noMove="1" noResize="1" noEditPoints="1" noAdjustHandles="1" noChangeArrowheads="1" noChangeShapeType="1" noTextEdit="1"/>
              </p:cNvSpPr>
              <p:nvPr/>
            </p:nvSpPr>
            <p:spPr>
              <a:xfrm>
                <a:off x="1257815" y="5250944"/>
                <a:ext cx="212494" cy="184666"/>
              </a:xfrm>
              <a:prstGeom prst="rect">
                <a:avLst/>
              </a:prstGeom>
              <a:blipFill>
                <a:blip r:embed="rId12"/>
                <a:stretch>
                  <a:fillRect l="-8571" r="-2857" b="-9677"/>
                </a:stretch>
              </a:blipFill>
            </p:spPr>
            <p:txBody>
              <a:bodyPr/>
              <a:lstStyle/>
              <a:p>
                <a:r>
                  <a:rPr lang="en-GB">
                    <a:noFill/>
                  </a:rPr>
                  <a:t> </a:t>
                </a:r>
              </a:p>
            </p:txBody>
          </p:sp>
        </mc:Fallback>
      </mc:AlternateContent>
    </p:spTree>
    <p:extLst>
      <p:ext uri="{BB962C8B-B14F-4D97-AF65-F5344CB8AC3E}">
        <p14:creationId xmlns:p14="http://schemas.microsoft.com/office/powerpoint/2010/main" val="1402991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800" y="1905002"/>
            <a:ext cx="7124700" cy="4836366"/>
          </a:xfrm>
        </p:spPr>
        <p:txBody>
          <a:bodyPr>
            <a:normAutofit/>
          </a:bodyPr>
          <a:lstStyle/>
          <a:p>
            <a:pPr>
              <a:lnSpc>
                <a:spcPct val="90000"/>
              </a:lnSpc>
            </a:pPr>
            <a:r>
              <a:rPr lang="en-US" b="1" dirty="0"/>
              <a:t>Convolutional Neural Networks (CNN)</a:t>
            </a:r>
          </a:p>
          <a:p>
            <a:pPr lvl="1">
              <a:lnSpc>
                <a:spcPct val="90000"/>
              </a:lnSpc>
            </a:pPr>
            <a:r>
              <a:rPr lang="en-US" dirty="0"/>
              <a:t>Convolution Layer</a:t>
            </a:r>
          </a:p>
          <a:p>
            <a:pPr lvl="1">
              <a:lnSpc>
                <a:spcPct val="90000"/>
              </a:lnSpc>
            </a:pPr>
            <a:r>
              <a:rPr lang="en-US" dirty="0"/>
              <a:t>Activation Function</a:t>
            </a:r>
          </a:p>
          <a:p>
            <a:pPr lvl="1">
              <a:lnSpc>
                <a:spcPct val="90000"/>
              </a:lnSpc>
            </a:pPr>
            <a:r>
              <a:rPr lang="en-US" dirty="0"/>
              <a:t>Pooling Layer</a:t>
            </a:r>
          </a:p>
          <a:p>
            <a:pPr lvl="1">
              <a:lnSpc>
                <a:spcPct val="90000"/>
              </a:lnSpc>
            </a:pPr>
            <a:r>
              <a:rPr lang="en-US" dirty="0"/>
              <a:t>Transposed Convolution (</a:t>
            </a:r>
            <a:r>
              <a:rPr lang="en-US" dirty="0" err="1"/>
              <a:t>Deconv</a:t>
            </a:r>
            <a:r>
              <a:rPr lang="en-US" dirty="0"/>
              <a:t>)</a:t>
            </a:r>
          </a:p>
          <a:p>
            <a:pPr lvl="1">
              <a:lnSpc>
                <a:spcPct val="90000"/>
              </a:lnSpc>
            </a:pPr>
            <a:r>
              <a:rPr lang="en-US" dirty="0"/>
              <a:t>Un-pooling layer</a:t>
            </a:r>
          </a:p>
          <a:p>
            <a:pPr marL="457200" lvl="1" indent="0" eaLnBrk="1" hangingPunct="1">
              <a:lnSpc>
                <a:spcPct val="90000"/>
              </a:lnSpc>
              <a:buNone/>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292663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Convolutional Neural </a:t>
            </a:r>
          </a:p>
          <a:p>
            <a:r>
              <a:rPr lang="en-US" altLang="zh-TW" dirty="0">
                <a:ea typeface="PMingLiU" pitchFamily="18" charset="-120"/>
              </a:rPr>
              <a:t>Networks </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sz="2700" dirty="0"/>
              <a:t>Convolutional neural networks are also known as </a:t>
            </a:r>
            <a:r>
              <a:rPr lang="en-US" altLang="en-US" sz="2700" dirty="0">
                <a:solidFill>
                  <a:srgbClr val="0000CC"/>
                </a:solidFill>
              </a:rPr>
              <a:t>Convolutional networks</a:t>
            </a:r>
            <a:r>
              <a:rPr lang="en-US" altLang="en-US" sz="2700" dirty="0"/>
              <a:t>, </a:t>
            </a:r>
            <a:r>
              <a:rPr lang="en-US" altLang="en-US" sz="2700" dirty="0">
                <a:solidFill>
                  <a:srgbClr val="0000CC"/>
                </a:solidFill>
              </a:rPr>
              <a:t>CNNs</a:t>
            </a:r>
            <a:r>
              <a:rPr lang="en-US" altLang="en-US" sz="2700" dirty="0"/>
              <a:t>, or </a:t>
            </a:r>
            <a:r>
              <a:rPr lang="en-US" altLang="en-US" sz="2700" dirty="0" err="1">
                <a:solidFill>
                  <a:srgbClr val="0000CC"/>
                </a:solidFill>
              </a:rPr>
              <a:t>ConvNets</a:t>
            </a:r>
            <a:endParaRPr lang="en-US" altLang="en-US" sz="2700" dirty="0">
              <a:solidFill>
                <a:srgbClr val="0000CC"/>
              </a:solidFill>
            </a:endParaRPr>
          </a:p>
          <a:p>
            <a:pPr>
              <a:lnSpc>
                <a:spcPct val="90000"/>
              </a:lnSpc>
            </a:pPr>
            <a:endParaRPr lang="en-US" altLang="en-US" sz="2000" dirty="0"/>
          </a:p>
          <a:p>
            <a:pPr algn="just">
              <a:lnSpc>
                <a:spcPct val="90000"/>
              </a:lnSpc>
            </a:pPr>
            <a:r>
              <a:rPr lang="en-US" altLang="en-US" dirty="0"/>
              <a:t>Specialized for data having grid-like topology </a:t>
            </a:r>
          </a:p>
          <a:p>
            <a:pPr lvl="1">
              <a:lnSpc>
                <a:spcPct val="90000"/>
              </a:lnSpc>
            </a:pPr>
            <a:r>
              <a:rPr lang="en-US" altLang="en-US" sz="2400" dirty="0"/>
              <a:t>1D grid – time series data</a:t>
            </a:r>
          </a:p>
          <a:p>
            <a:pPr lvl="1">
              <a:lnSpc>
                <a:spcPct val="90000"/>
              </a:lnSpc>
            </a:pPr>
            <a:r>
              <a:rPr lang="en-US" altLang="en-US" sz="2400" dirty="0"/>
              <a:t>2D grid – Most successful on 2D image topology</a:t>
            </a:r>
          </a:p>
          <a:p>
            <a:pPr lvl="1">
              <a:lnSpc>
                <a:spcPct val="90000"/>
              </a:lnSpc>
            </a:pPr>
            <a:r>
              <a:rPr lang="en-US" altLang="en-US" sz="2400" dirty="0"/>
              <a:t>3D grid – Videos </a:t>
            </a:r>
          </a:p>
          <a:p>
            <a:pPr lvl="1">
              <a:lnSpc>
                <a:spcPct val="90000"/>
              </a:lnSpc>
            </a:pPr>
            <a:endParaRPr lang="en-US" altLang="en-US" sz="2000" dirty="0"/>
          </a:p>
          <a:p>
            <a:pPr marL="0" indent="0" algn="just">
              <a:lnSpc>
                <a:spcPct val="90000"/>
              </a:lnSpc>
              <a:buNone/>
            </a:pPr>
            <a:endParaRPr lang="en-US" sz="2000" dirty="0">
              <a:latin typeface="Arial" panose="020B0604020202020204" pitchFamily="34" charset="0"/>
            </a:endParaRPr>
          </a:p>
        </p:txBody>
      </p:sp>
    </p:spTree>
    <p:extLst>
      <p:ext uri="{BB962C8B-B14F-4D97-AF65-F5344CB8AC3E}">
        <p14:creationId xmlns:p14="http://schemas.microsoft.com/office/powerpoint/2010/main" val="1334901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Typical CNN Layers </a:t>
            </a:r>
            <a:endParaRPr lang="en-US" dirty="0"/>
          </a:p>
        </p:txBody>
      </p:sp>
      <p:sp>
        <p:nvSpPr>
          <p:cNvPr id="4" name="Right Arrow 3"/>
          <p:cNvSpPr/>
          <p:nvPr/>
        </p:nvSpPr>
        <p:spPr>
          <a:xfrm>
            <a:off x="479177" y="2519139"/>
            <a:ext cx="8269287" cy="3005138"/>
          </a:xfrm>
          <a:prstGeom prst="rightArrow">
            <a:avLst/>
          </a:prstGeom>
          <a:solidFill>
            <a:schemeClr val="accent1">
              <a:lumMod val="20000"/>
              <a:lumOff val="80000"/>
            </a:schemeClr>
          </a:solidFill>
        </p:spPr>
        <p:txBody>
          <a:bodyPr lIns="0" tIns="0" rIns="0" bIns="0" anchor="ctr"/>
          <a:lstStyle/>
          <a:p>
            <a:pPr algn="ctr" eaLnBrk="1" fontAlgn="auto" hangingPunct="1">
              <a:spcBef>
                <a:spcPts val="0"/>
              </a:spcBef>
              <a:spcAft>
                <a:spcPts val="0"/>
              </a:spcAft>
              <a:defRPr/>
            </a:pPr>
            <a:endParaRPr lang="en-US" sz="1400">
              <a:solidFill>
                <a:prstClr val="black"/>
              </a:solidFill>
              <a:latin typeface="Calibri"/>
            </a:endParaRPr>
          </a:p>
        </p:txBody>
      </p:sp>
      <p:sp>
        <p:nvSpPr>
          <p:cNvPr id="5" name="Rounded Rectangle 4"/>
          <p:cNvSpPr/>
          <p:nvPr/>
        </p:nvSpPr>
        <p:spPr>
          <a:xfrm>
            <a:off x="863352" y="3546252"/>
            <a:ext cx="1619250" cy="936625"/>
          </a:xfrm>
          <a:prstGeom prst="roundRect">
            <a:avLst/>
          </a:prstGeom>
          <a:solidFill>
            <a:schemeClr val="accent2">
              <a:lumMod val="40000"/>
              <a:lumOff val="60000"/>
              <a:tint val="66000"/>
              <a:satMod val="160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Convolutional</a:t>
            </a:r>
          </a:p>
          <a:p>
            <a:pPr algn="ctr" eaLnBrk="1" fontAlgn="auto" hangingPunct="1">
              <a:spcBef>
                <a:spcPts val="0"/>
              </a:spcBef>
              <a:spcAft>
                <a:spcPts val="0"/>
              </a:spcAft>
              <a:defRPr/>
            </a:pPr>
            <a:r>
              <a:rPr lang="en-AU" sz="2000" dirty="0">
                <a:solidFill>
                  <a:prstClr val="black"/>
                </a:solidFill>
                <a:latin typeface="Calibri"/>
              </a:rPr>
              <a:t> layer</a:t>
            </a:r>
          </a:p>
        </p:txBody>
      </p:sp>
      <p:sp>
        <p:nvSpPr>
          <p:cNvPr id="6" name="Rounded Rectangle 5"/>
          <p:cNvSpPr/>
          <p:nvPr/>
        </p:nvSpPr>
        <p:spPr>
          <a:xfrm>
            <a:off x="2538164" y="3541489"/>
            <a:ext cx="1584325" cy="936625"/>
          </a:xfrm>
          <a:prstGeom prst="roundRect">
            <a:avLst/>
          </a:prstGeom>
          <a:solidFill>
            <a:schemeClr val="accent5">
              <a:lumMod val="75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Non-linearity</a:t>
            </a:r>
          </a:p>
          <a:p>
            <a:pPr algn="ctr" eaLnBrk="1" fontAlgn="auto" hangingPunct="1">
              <a:spcBef>
                <a:spcPts val="0"/>
              </a:spcBef>
              <a:spcAft>
                <a:spcPts val="0"/>
              </a:spcAft>
              <a:defRPr/>
            </a:pPr>
            <a:r>
              <a:rPr lang="en-AU" sz="2000" dirty="0">
                <a:solidFill>
                  <a:prstClr val="black"/>
                </a:solidFill>
                <a:latin typeface="Calibri"/>
              </a:rPr>
              <a:t> layer</a:t>
            </a:r>
          </a:p>
        </p:txBody>
      </p:sp>
      <p:sp>
        <p:nvSpPr>
          <p:cNvPr id="7" name="Rounded Rectangle 8"/>
          <p:cNvSpPr>
            <a:spLocks noChangeArrowheads="1"/>
          </p:cNvSpPr>
          <p:nvPr/>
        </p:nvSpPr>
        <p:spPr bwMode="auto">
          <a:xfrm>
            <a:off x="4176464" y="3541489"/>
            <a:ext cx="1152525" cy="93662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sz="2400" b="1">
                <a:solidFill>
                  <a:schemeClr val="tx1"/>
                </a:solidFill>
                <a:latin typeface="Book Antiqua" panose="02040602050305030304" pitchFamily="18" charset="0"/>
              </a:defRPr>
            </a:lvl1pPr>
            <a:lvl2pPr marL="742950" indent="-285750">
              <a:defRPr sz="2400" b="1">
                <a:solidFill>
                  <a:schemeClr val="tx1"/>
                </a:solidFill>
                <a:latin typeface="Book Antiqua" panose="02040602050305030304" pitchFamily="18" charset="0"/>
              </a:defRPr>
            </a:lvl2pPr>
            <a:lvl3pPr marL="1143000" indent="-228600">
              <a:defRPr sz="2400" b="1">
                <a:solidFill>
                  <a:schemeClr val="tx1"/>
                </a:solidFill>
                <a:latin typeface="Book Antiqua" panose="02040602050305030304" pitchFamily="18" charset="0"/>
              </a:defRPr>
            </a:lvl3pPr>
            <a:lvl4pPr marL="1600200" indent="-228600">
              <a:defRPr sz="2400" b="1">
                <a:solidFill>
                  <a:schemeClr val="tx1"/>
                </a:solidFill>
                <a:latin typeface="Book Antiqua" panose="02040602050305030304" pitchFamily="18" charset="0"/>
              </a:defRPr>
            </a:lvl4pPr>
            <a:lvl5pPr marL="2057400" indent="-228600">
              <a:defRPr sz="2400" b="1">
                <a:solidFill>
                  <a:schemeClr val="tx1"/>
                </a:solidFill>
                <a:latin typeface="Book Antiqua" panose="02040602050305030304" pitchFamily="18" charset="0"/>
              </a:defRPr>
            </a:lvl5pPr>
            <a:lvl6pPr marL="2514600" indent="-228600" eaLnBrk="0" fontAlgn="base" hangingPunct="0">
              <a:spcBef>
                <a:spcPct val="0"/>
              </a:spcBef>
              <a:spcAft>
                <a:spcPct val="0"/>
              </a:spcAft>
              <a:defRPr sz="2400" b="1">
                <a:solidFill>
                  <a:schemeClr val="tx1"/>
                </a:solidFill>
                <a:latin typeface="Book Antiqua" panose="02040602050305030304" pitchFamily="18" charset="0"/>
              </a:defRPr>
            </a:lvl6pPr>
            <a:lvl7pPr marL="2971800" indent="-228600" eaLnBrk="0" fontAlgn="base" hangingPunct="0">
              <a:spcBef>
                <a:spcPct val="0"/>
              </a:spcBef>
              <a:spcAft>
                <a:spcPct val="0"/>
              </a:spcAft>
              <a:defRPr sz="2400" b="1">
                <a:solidFill>
                  <a:schemeClr val="tx1"/>
                </a:solidFill>
                <a:latin typeface="Book Antiqua" panose="02040602050305030304" pitchFamily="18" charset="0"/>
              </a:defRPr>
            </a:lvl7pPr>
            <a:lvl8pPr marL="3429000" indent="-228600" eaLnBrk="0" fontAlgn="base" hangingPunct="0">
              <a:spcBef>
                <a:spcPct val="0"/>
              </a:spcBef>
              <a:spcAft>
                <a:spcPct val="0"/>
              </a:spcAft>
              <a:defRPr sz="2400" b="1">
                <a:solidFill>
                  <a:schemeClr val="tx1"/>
                </a:solidFill>
                <a:latin typeface="Book Antiqua" panose="02040602050305030304" pitchFamily="18" charset="0"/>
              </a:defRPr>
            </a:lvl8pPr>
            <a:lvl9pPr marL="3886200" indent="-228600" eaLnBrk="0" fontAlgn="base" hangingPunct="0">
              <a:spcBef>
                <a:spcPct val="0"/>
              </a:spcBef>
              <a:spcAft>
                <a:spcPct val="0"/>
              </a:spcAft>
              <a:defRPr sz="2400" b="1">
                <a:solidFill>
                  <a:schemeClr val="tx1"/>
                </a:solidFill>
                <a:latin typeface="Book Antiqua" panose="02040602050305030304" pitchFamily="18" charset="0"/>
              </a:defRPr>
            </a:lvl9pPr>
          </a:lstStyle>
          <a:p>
            <a:pPr algn="ctr" eaLnBrk="1" hangingPunct="1"/>
            <a:r>
              <a:rPr lang="en-AU" altLang="en-US" sz="2000">
                <a:solidFill>
                  <a:srgbClr val="000000"/>
                </a:solidFill>
                <a:latin typeface="Calibri" panose="020F0502020204030204" pitchFamily="34" charset="0"/>
              </a:rPr>
              <a:t>Pooling</a:t>
            </a:r>
          </a:p>
          <a:p>
            <a:pPr algn="ctr" eaLnBrk="1" hangingPunct="1"/>
            <a:r>
              <a:rPr lang="en-AU" altLang="en-US" sz="2000">
                <a:solidFill>
                  <a:srgbClr val="000000"/>
                </a:solidFill>
                <a:latin typeface="Calibri" panose="020F0502020204030204" pitchFamily="34" charset="0"/>
              </a:rPr>
              <a:t> layer</a:t>
            </a:r>
          </a:p>
        </p:txBody>
      </p:sp>
      <p:sp>
        <p:nvSpPr>
          <p:cNvPr id="9" name="Rounded Rectangle 8"/>
          <p:cNvSpPr/>
          <p:nvPr/>
        </p:nvSpPr>
        <p:spPr>
          <a:xfrm>
            <a:off x="7951395" y="2851189"/>
            <a:ext cx="355652" cy="2313020"/>
          </a:xfrm>
          <a:prstGeom prst="roundRect">
            <a:avLst/>
          </a:prstGeom>
          <a:solidFill>
            <a:schemeClr val="accent2">
              <a:lumMod val="60000"/>
              <a:lumOff val="40000"/>
            </a:schemeClr>
          </a:solidFill>
        </p:spPr>
        <p:txBody>
          <a:bodyPr vert="vert270" lIns="0" tIns="0" rIns="0" bIns="0" anchor="ctr"/>
          <a:lstStyle/>
          <a:p>
            <a:pPr algn="ctr" eaLnBrk="1" fontAlgn="auto" hangingPunct="1">
              <a:spcBef>
                <a:spcPts val="0"/>
              </a:spcBef>
              <a:spcAft>
                <a:spcPts val="0"/>
              </a:spcAft>
              <a:defRPr/>
            </a:pPr>
            <a:r>
              <a:rPr lang="en-AU" sz="2000" dirty="0">
                <a:solidFill>
                  <a:prstClr val="black"/>
                </a:solidFill>
                <a:latin typeface="Calibri"/>
              </a:rPr>
              <a:t>Loss function</a:t>
            </a:r>
          </a:p>
        </p:txBody>
      </p:sp>
      <p:sp>
        <p:nvSpPr>
          <p:cNvPr id="13" name="TextBox 2"/>
          <p:cNvSpPr txBox="1">
            <a:spLocks noChangeArrowheads="1"/>
          </p:cNvSpPr>
          <p:nvPr/>
        </p:nvSpPr>
        <p:spPr bwMode="auto">
          <a:xfrm>
            <a:off x="6013102" y="3747864"/>
            <a:ext cx="719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Book Antiqua" panose="02040602050305030304" pitchFamily="18" charset="0"/>
              </a:defRPr>
            </a:lvl1pPr>
            <a:lvl2pPr marL="742950" indent="-285750">
              <a:defRPr sz="2400" b="1">
                <a:solidFill>
                  <a:schemeClr val="tx1"/>
                </a:solidFill>
                <a:latin typeface="Book Antiqua" panose="02040602050305030304" pitchFamily="18" charset="0"/>
              </a:defRPr>
            </a:lvl2pPr>
            <a:lvl3pPr marL="1143000" indent="-228600">
              <a:defRPr sz="2400" b="1">
                <a:solidFill>
                  <a:schemeClr val="tx1"/>
                </a:solidFill>
                <a:latin typeface="Book Antiqua" panose="02040602050305030304" pitchFamily="18" charset="0"/>
              </a:defRPr>
            </a:lvl3pPr>
            <a:lvl4pPr marL="1600200" indent="-228600">
              <a:defRPr sz="2400" b="1">
                <a:solidFill>
                  <a:schemeClr val="tx1"/>
                </a:solidFill>
                <a:latin typeface="Book Antiqua" panose="02040602050305030304" pitchFamily="18" charset="0"/>
              </a:defRPr>
            </a:lvl4pPr>
            <a:lvl5pPr marL="2057400" indent="-228600">
              <a:defRPr sz="2400" b="1">
                <a:solidFill>
                  <a:schemeClr val="tx1"/>
                </a:solidFill>
                <a:latin typeface="Book Antiqua" panose="02040602050305030304" pitchFamily="18" charset="0"/>
              </a:defRPr>
            </a:lvl5pPr>
            <a:lvl6pPr marL="2514600" indent="-228600" eaLnBrk="0" fontAlgn="base" hangingPunct="0">
              <a:spcBef>
                <a:spcPct val="0"/>
              </a:spcBef>
              <a:spcAft>
                <a:spcPct val="0"/>
              </a:spcAft>
              <a:defRPr sz="2400" b="1">
                <a:solidFill>
                  <a:schemeClr val="tx1"/>
                </a:solidFill>
                <a:latin typeface="Book Antiqua" panose="02040602050305030304" pitchFamily="18" charset="0"/>
              </a:defRPr>
            </a:lvl6pPr>
            <a:lvl7pPr marL="2971800" indent="-228600" eaLnBrk="0" fontAlgn="base" hangingPunct="0">
              <a:spcBef>
                <a:spcPct val="0"/>
              </a:spcBef>
              <a:spcAft>
                <a:spcPct val="0"/>
              </a:spcAft>
              <a:defRPr sz="2400" b="1">
                <a:solidFill>
                  <a:schemeClr val="tx1"/>
                </a:solidFill>
                <a:latin typeface="Book Antiqua" panose="02040602050305030304" pitchFamily="18" charset="0"/>
              </a:defRPr>
            </a:lvl7pPr>
            <a:lvl8pPr marL="3429000" indent="-228600" eaLnBrk="0" fontAlgn="base" hangingPunct="0">
              <a:spcBef>
                <a:spcPct val="0"/>
              </a:spcBef>
              <a:spcAft>
                <a:spcPct val="0"/>
              </a:spcAft>
              <a:defRPr sz="2400" b="1">
                <a:solidFill>
                  <a:schemeClr val="tx1"/>
                </a:solidFill>
                <a:latin typeface="Book Antiqua" panose="02040602050305030304" pitchFamily="18" charset="0"/>
              </a:defRPr>
            </a:lvl8pPr>
            <a:lvl9pPr marL="3886200" indent="-228600" eaLnBrk="0" fontAlgn="base" hangingPunct="0">
              <a:spcBef>
                <a:spcPct val="0"/>
              </a:spcBef>
              <a:spcAft>
                <a:spcPct val="0"/>
              </a:spcAft>
              <a:defRPr sz="2400" b="1">
                <a:solidFill>
                  <a:schemeClr val="tx1"/>
                </a:solidFill>
                <a:latin typeface="Book Antiqua" panose="02040602050305030304" pitchFamily="18" charset="0"/>
              </a:defRPr>
            </a:lvl9pPr>
          </a:lstStyle>
          <a:p>
            <a:pPr algn="ctr"/>
            <a:r>
              <a:rPr lang="en-AU" altLang="en-US" dirty="0"/>
              <a:t>…</a:t>
            </a:r>
            <a:endParaRPr lang="en-US" altLang="en-US" dirty="0"/>
          </a:p>
        </p:txBody>
      </p:sp>
      <p:sp>
        <p:nvSpPr>
          <p:cNvPr id="14" name="Rounded Rectangle 13"/>
          <p:cNvSpPr/>
          <p:nvPr/>
        </p:nvSpPr>
        <p:spPr>
          <a:xfrm>
            <a:off x="7514959" y="2220590"/>
            <a:ext cx="355652" cy="3303659"/>
          </a:xfrm>
          <a:prstGeom prst="roundRect">
            <a:avLst/>
          </a:prstGeom>
          <a:solidFill>
            <a:srgbClr val="0AEC04"/>
          </a:solidFill>
        </p:spPr>
        <p:txBody>
          <a:bodyPr vert="vert270" lIns="0" tIns="0" rIns="0" bIns="0" anchor="ctr"/>
          <a:lstStyle/>
          <a:p>
            <a:pPr algn="ctr" eaLnBrk="1" fontAlgn="auto" hangingPunct="1">
              <a:spcBef>
                <a:spcPts val="0"/>
              </a:spcBef>
              <a:spcAft>
                <a:spcPts val="0"/>
              </a:spcAft>
              <a:defRPr/>
            </a:pPr>
            <a:r>
              <a:rPr lang="en-AU" sz="2000" dirty="0">
                <a:solidFill>
                  <a:prstClr val="black"/>
                </a:solidFill>
                <a:latin typeface="Calibri"/>
              </a:rPr>
              <a:t>MLP</a:t>
            </a:r>
          </a:p>
        </p:txBody>
      </p:sp>
      <p:sp>
        <p:nvSpPr>
          <p:cNvPr id="15" name="Oval 14"/>
          <p:cNvSpPr/>
          <p:nvPr/>
        </p:nvSpPr>
        <p:spPr>
          <a:xfrm rot="16200000">
            <a:off x="-76448" y="3860576"/>
            <a:ext cx="1481138" cy="322263"/>
          </a:xfrm>
          <a:prstGeom prst="ellipse">
            <a:avLst/>
          </a:prstGeom>
          <a:solidFill>
            <a:schemeClr val="bg1">
              <a:lumMod val="85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Input</a:t>
            </a:r>
            <a:endParaRPr lang="en-US" sz="2000" dirty="0">
              <a:solidFill>
                <a:prstClr val="black"/>
              </a:solidFill>
              <a:latin typeface="Calibri"/>
            </a:endParaRPr>
          </a:p>
        </p:txBody>
      </p:sp>
    </p:spTree>
    <p:extLst>
      <p:ext uri="{BB962C8B-B14F-4D97-AF65-F5344CB8AC3E}">
        <p14:creationId xmlns:p14="http://schemas.microsoft.com/office/powerpoint/2010/main" val="360162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800" y="1905002"/>
            <a:ext cx="7124700" cy="4836366"/>
          </a:xfrm>
        </p:spPr>
        <p:txBody>
          <a:bodyPr>
            <a:normAutofit/>
          </a:bodyPr>
          <a:lstStyle/>
          <a:p>
            <a:pPr>
              <a:lnSpc>
                <a:spcPct val="90000"/>
              </a:lnSpc>
            </a:pPr>
            <a:r>
              <a:rPr lang="en-US" dirty="0"/>
              <a:t>Convolutional Neural Networks (CNN)</a:t>
            </a:r>
          </a:p>
          <a:p>
            <a:pPr lvl="1">
              <a:lnSpc>
                <a:spcPct val="90000"/>
              </a:lnSpc>
            </a:pPr>
            <a:r>
              <a:rPr lang="en-US" b="1" dirty="0"/>
              <a:t>Convolution Layer</a:t>
            </a:r>
          </a:p>
          <a:p>
            <a:pPr lvl="1">
              <a:lnSpc>
                <a:spcPct val="90000"/>
              </a:lnSpc>
            </a:pPr>
            <a:r>
              <a:rPr lang="en-US" dirty="0"/>
              <a:t>Activation Function</a:t>
            </a:r>
          </a:p>
          <a:p>
            <a:pPr lvl="1">
              <a:lnSpc>
                <a:spcPct val="90000"/>
              </a:lnSpc>
            </a:pPr>
            <a:r>
              <a:rPr lang="en-US" dirty="0"/>
              <a:t>Pooling Layer</a:t>
            </a:r>
          </a:p>
          <a:p>
            <a:pPr lvl="1">
              <a:lnSpc>
                <a:spcPct val="90000"/>
              </a:lnSpc>
            </a:pPr>
            <a:r>
              <a:rPr lang="en-US" dirty="0"/>
              <a:t>Transposed Convolution (</a:t>
            </a:r>
            <a:r>
              <a:rPr lang="en-US" dirty="0" err="1"/>
              <a:t>Deconv</a:t>
            </a:r>
            <a:r>
              <a:rPr lang="en-US" dirty="0"/>
              <a:t>)</a:t>
            </a:r>
          </a:p>
          <a:p>
            <a:pPr lvl="1">
              <a:lnSpc>
                <a:spcPct val="90000"/>
              </a:lnSpc>
            </a:pPr>
            <a:r>
              <a:rPr lang="en-US" dirty="0"/>
              <a:t>Un-pooling layer</a:t>
            </a:r>
          </a:p>
          <a:p>
            <a:pPr marL="457200" lvl="1" indent="0" eaLnBrk="1" hangingPunct="1">
              <a:lnSpc>
                <a:spcPct val="90000"/>
              </a:lnSpc>
              <a:buNone/>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3644602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Review: Maximum Likelihood</a:t>
            </a:r>
          </a:p>
        </p:txBody>
      </p:sp>
      <p:sp>
        <p:nvSpPr>
          <p:cNvPr id="39"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zh-TW" sz="2400" b="1" u="sng" dirty="0">
                <a:ea typeface="PMingLiU" pitchFamily="18" charset="-120"/>
              </a:rPr>
              <a:t>Step 1: </a:t>
            </a:r>
            <a:r>
              <a:rPr lang="en-US" altLang="zh-TW" sz="2400" u="sng" dirty="0">
                <a:ea typeface="PMingLiU" pitchFamily="18" charset="-120"/>
              </a:rPr>
              <a:t>Both probabilities have been shown for each sample for each model</a:t>
            </a:r>
          </a:p>
          <a:p>
            <a:pPr algn="just">
              <a:lnSpc>
                <a:spcPct val="90000"/>
              </a:lnSpc>
            </a:pPr>
            <a:r>
              <a:rPr lang="en-US" altLang="zh-TW" sz="2400" b="1" u="sng" dirty="0">
                <a:ea typeface="PMingLiU" pitchFamily="18" charset="-120"/>
              </a:rPr>
              <a:t>Step 2: </a:t>
            </a:r>
            <a:r>
              <a:rPr lang="en-US" altLang="zh-TW" sz="2400" u="sng" dirty="0">
                <a:ea typeface="PMingLiU" pitchFamily="18" charset="-120"/>
              </a:rPr>
              <a:t>Calculate the probability of all 6 samples are of the classes that they actually are</a:t>
            </a:r>
          </a:p>
          <a:p>
            <a:pPr algn="just">
              <a:lnSpc>
                <a:spcPct val="90000"/>
              </a:lnSpc>
            </a:pPr>
            <a:endParaRPr lang="en-US" altLang="zh-TW" sz="2400" u="sng" dirty="0">
              <a:ea typeface="PMingLiU" pitchFamily="18" charset="-120"/>
            </a:endParaRPr>
          </a:p>
          <a:p>
            <a:pPr algn="just">
              <a:lnSpc>
                <a:spcPct val="90000"/>
              </a:lnSpc>
            </a:pPr>
            <a:endParaRPr lang="en-US" altLang="zh-TW" sz="2400" u="sng" dirty="0">
              <a:ea typeface="PMingLiU" pitchFamily="18" charset="-120"/>
            </a:endParaRPr>
          </a:p>
        </p:txBody>
      </p:sp>
      <mc:AlternateContent xmlns:mc="http://schemas.openxmlformats.org/markup-compatibility/2006" xmlns:a14="http://schemas.microsoft.com/office/drawing/2010/main">
        <mc:Choice Requires="a14">
          <p:sp>
            <p:nvSpPr>
              <p:cNvPr id="3" name="TextBox 2"/>
              <p:cNvSpPr txBox="1"/>
              <p:nvPr/>
            </p:nvSpPr>
            <p:spPr>
              <a:xfrm>
                <a:off x="3576338" y="3647939"/>
                <a:ext cx="54790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70C0"/>
                          </a:solidFill>
                          <a:latin typeface="Cambria Math" panose="02040503050406030204" pitchFamily="18" charset="0"/>
                        </a:rPr>
                        <m:t>0.60</m:t>
                      </m:r>
                      <m:r>
                        <a:rPr lang="en-GB" b="0" i="1" smtClean="0">
                          <a:latin typeface="Cambria Math" panose="02040503050406030204" pitchFamily="18" charset="0"/>
                          <a:ea typeface="Cambria Math" panose="02040503050406030204" pitchFamily="18" charset="0"/>
                        </a:rPr>
                        <m:t>×</m:t>
                      </m:r>
                      <m:r>
                        <a:rPr lang="en-GB" b="0" i="1" smtClean="0">
                          <a:solidFill>
                            <a:srgbClr val="0070C0"/>
                          </a:solidFill>
                          <a:latin typeface="Cambria Math" panose="02040503050406030204" pitchFamily="18" charset="0"/>
                          <a:ea typeface="Cambria Math" panose="02040503050406030204" pitchFamily="18" charset="0"/>
                        </a:rPr>
                        <m:t>0.75</m:t>
                      </m:r>
                      <m:r>
                        <a:rPr lang="en-GB" i="1">
                          <a:latin typeface="Cambria Math" panose="02040503050406030204" pitchFamily="18" charset="0"/>
                          <a:ea typeface="Cambria Math" panose="02040503050406030204" pitchFamily="18" charset="0"/>
                        </a:rPr>
                        <m:t>×</m:t>
                      </m:r>
                      <m:r>
                        <a:rPr lang="en-GB" b="0" i="1" smtClean="0">
                          <a:solidFill>
                            <a:srgbClr val="0070C0"/>
                          </a:solidFill>
                          <a:latin typeface="Cambria Math" panose="02040503050406030204" pitchFamily="18" charset="0"/>
                          <a:ea typeface="Cambria Math" panose="02040503050406030204" pitchFamily="18" charset="0"/>
                        </a:rPr>
                        <m:t>0.65</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0.60</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0.75</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𝟎𝟗𝟐𝟏𝟑𝟕𝟓</m:t>
                      </m:r>
                    </m:oMath>
                  </m:oMathPara>
                </a14:m>
                <a:endParaRPr lang="en-GB" b="1" dirty="0"/>
              </a:p>
            </p:txBody>
          </p:sp>
        </mc:Choice>
        <mc:Fallback xmlns="">
          <p:sp>
            <p:nvSpPr>
              <p:cNvPr id="3" name="TextBox 2"/>
              <p:cNvSpPr txBox="1">
                <a:spLocks noRot="1" noChangeAspect="1" noMove="1" noResize="1" noEditPoints="1" noAdjustHandles="1" noChangeArrowheads="1" noChangeShapeType="1" noTextEdit="1"/>
              </p:cNvSpPr>
              <p:nvPr/>
            </p:nvSpPr>
            <p:spPr>
              <a:xfrm>
                <a:off x="3576338" y="3647939"/>
                <a:ext cx="5479064" cy="276999"/>
              </a:xfrm>
              <a:prstGeom prst="rect">
                <a:avLst/>
              </a:prstGeom>
              <a:blipFill>
                <a:blip r:embed="rId3"/>
                <a:stretch>
                  <a:fillRect l="-557" r="-780" b="-6522"/>
                </a:stretch>
              </a:blipFill>
            </p:spPr>
            <p:txBody>
              <a:bodyPr/>
              <a:lstStyle/>
              <a:p>
                <a:r>
                  <a:rPr lang="en-GB">
                    <a:noFill/>
                  </a:rPr>
                  <a:t> </a:t>
                </a:r>
              </a:p>
            </p:txBody>
          </p:sp>
        </mc:Fallback>
      </mc:AlternateContent>
      <p:sp>
        <p:nvSpPr>
          <p:cNvPr id="53" name="Rectangle 52">
            <a:extLst>
              <a:ext uri="{FF2B5EF4-FFF2-40B4-BE49-F238E27FC236}">
                <a16:creationId xmlns:a16="http://schemas.microsoft.com/office/drawing/2014/main" id="{C4B6CEBF-501C-402F-B22D-DB731D57DE22}"/>
              </a:ext>
            </a:extLst>
          </p:cNvPr>
          <p:cNvSpPr/>
          <p:nvPr/>
        </p:nvSpPr>
        <p:spPr>
          <a:xfrm>
            <a:off x="7121962" y="4597227"/>
            <a:ext cx="1749197" cy="646331"/>
          </a:xfrm>
          <a:prstGeom prst="rect">
            <a:avLst/>
          </a:prstGeom>
        </p:spPr>
        <p:txBody>
          <a:bodyPr wrap="none">
            <a:spAutoFit/>
          </a:bodyPr>
          <a:lstStyle/>
          <a:p>
            <a:r>
              <a:rPr kumimoji="1" lang="en-US" altLang="ko-KR" b="1" dirty="0">
                <a:latin typeface="Arial" charset="0"/>
                <a:ea typeface="굴림" charset="0"/>
                <a:cs typeface="굴림" charset="0"/>
              </a:rPr>
              <a:t>Probability for</a:t>
            </a:r>
          </a:p>
          <a:p>
            <a:pPr algn="ctr"/>
            <a:r>
              <a:rPr kumimoji="1" lang="en-US" altLang="ko-KR" b="1" dirty="0">
                <a:latin typeface="Arial" charset="0"/>
                <a:ea typeface="굴림" charset="0"/>
                <a:cs typeface="굴림" charset="0"/>
              </a:rPr>
              <a:t>Model 2</a:t>
            </a:r>
            <a:endParaRPr lang="en-AU" dirty="0"/>
          </a:p>
        </p:txBody>
      </p:sp>
      <p:cxnSp>
        <p:nvCxnSpPr>
          <p:cNvPr id="6" name="Straight Arrow Connector 5"/>
          <p:cNvCxnSpPr>
            <a:stCxn id="53" idx="0"/>
          </p:cNvCxnSpPr>
          <p:nvPr/>
        </p:nvCxnSpPr>
        <p:spPr>
          <a:xfrm flipV="1">
            <a:off x="7996561" y="3953108"/>
            <a:ext cx="387399" cy="64411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Line 3">
            <a:extLst>
              <a:ext uri="{FF2B5EF4-FFF2-40B4-BE49-F238E27FC236}">
                <a16:creationId xmlns:a16="http://schemas.microsoft.com/office/drawing/2014/main" id="{65CADAEA-2CFD-4219-8252-F34852E83CCF}"/>
              </a:ext>
            </a:extLst>
          </p:cNvPr>
          <p:cNvSpPr>
            <a:spLocks noChangeShapeType="1"/>
          </p:cNvSpPr>
          <p:nvPr/>
        </p:nvSpPr>
        <p:spPr bwMode="auto">
          <a:xfrm flipV="1">
            <a:off x="1388395" y="3882725"/>
            <a:ext cx="2729" cy="2979435"/>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2" name="Line 4">
            <a:extLst>
              <a:ext uri="{FF2B5EF4-FFF2-40B4-BE49-F238E27FC236}">
                <a16:creationId xmlns:a16="http://schemas.microsoft.com/office/drawing/2014/main" id="{85A8529E-F980-483C-BA1F-5CF7E44F934F}"/>
              </a:ext>
            </a:extLst>
          </p:cNvPr>
          <p:cNvSpPr>
            <a:spLocks noChangeShapeType="1"/>
          </p:cNvSpPr>
          <p:nvPr/>
        </p:nvSpPr>
        <p:spPr bwMode="auto">
          <a:xfrm>
            <a:off x="473996" y="6252561"/>
            <a:ext cx="3575967" cy="6424"/>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4967F65-A6CA-4914-BE35-4AA7FE079757}"/>
                  </a:ext>
                </a:extLst>
              </p:cNvPr>
              <p:cNvSpPr/>
              <p:nvPr/>
            </p:nvSpPr>
            <p:spPr>
              <a:xfrm>
                <a:off x="887069" y="3637336"/>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33" name="Rectangle 32">
                <a:extLst>
                  <a:ext uri="{FF2B5EF4-FFF2-40B4-BE49-F238E27FC236}">
                    <a16:creationId xmlns:a16="http://schemas.microsoft.com/office/drawing/2014/main" id="{94967F65-A6CA-4914-BE35-4AA7FE079757}"/>
                  </a:ext>
                </a:extLst>
              </p:cNvPr>
              <p:cNvSpPr>
                <a:spLocks noRot="1" noChangeAspect="1" noMove="1" noResize="1" noEditPoints="1" noAdjustHandles="1" noChangeArrowheads="1" noChangeShapeType="1" noTextEdit="1"/>
              </p:cNvSpPr>
              <p:nvPr/>
            </p:nvSpPr>
            <p:spPr>
              <a:xfrm>
                <a:off x="887069" y="3637336"/>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E77963D6-F51D-47A7-9256-796D5D0A04CB}"/>
                  </a:ext>
                </a:extLst>
              </p:cNvPr>
              <p:cNvSpPr/>
              <p:nvPr/>
            </p:nvSpPr>
            <p:spPr>
              <a:xfrm>
                <a:off x="3755170" y="6186977"/>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34" name="Rectangle 33">
                <a:extLst>
                  <a:ext uri="{FF2B5EF4-FFF2-40B4-BE49-F238E27FC236}">
                    <a16:creationId xmlns:a16="http://schemas.microsoft.com/office/drawing/2014/main" id="{E77963D6-F51D-47A7-9256-796D5D0A04CB}"/>
                  </a:ext>
                </a:extLst>
              </p:cNvPr>
              <p:cNvSpPr>
                <a:spLocks noRot="1" noChangeAspect="1" noMove="1" noResize="1" noEditPoints="1" noAdjustHandles="1" noChangeArrowheads="1" noChangeShapeType="1" noTextEdit="1"/>
              </p:cNvSpPr>
              <p:nvPr/>
            </p:nvSpPr>
            <p:spPr>
              <a:xfrm>
                <a:off x="3755170" y="6186977"/>
                <a:ext cx="589585" cy="492443"/>
              </a:xfrm>
              <a:prstGeom prst="rect">
                <a:avLst/>
              </a:prstGeom>
              <a:blipFill>
                <a:blip r:embed="rId5"/>
                <a:stretch>
                  <a:fillRect/>
                </a:stretch>
              </a:blipFill>
            </p:spPr>
            <p:txBody>
              <a:bodyPr/>
              <a:lstStyle/>
              <a:p>
                <a:r>
                  <a:rPr lang="en-GB">
                    <a:noFill/>
                  </a:rPr>
                  <a:t> </a:t>
                </a:r>
              </a:p>
            </p:txBody>
          </p:sp>
        </mc:Fallback>
      </mc:AlternateContent>
      <p:sp>
        <p:nvSpPr>
          <p:cNvPr id="35" name="Line 9">
            <a:extLst>
              <a:ext uri="{FF2B5EF4-FFF2-40B4-BE49-F238E27FC236}">
                <a16:creationId xmlns:a16="http://schemas.microsoft.com/office/drawing/2014/main" id="{A6FFCE64-220E-4F49-895F-61155073AA5D}"/>
              </a:ext>
            </a:extLst>
          </p:cNvPr>
          <p:cNvSpPr>
            <a:spLocks noChangeShapeType="1"/>
          </p:cNvSpPr>
          <p:nvPr/>
        </p:nvSpPr>
        <p:spPr bwMode="auto">
          <a:xfrm>
            <a:off x="323189" y="5054981"/>
            <a:ext cx="4169299" cy="293314"/>
          </a:xfrm>
          <a:prstGeom prst="line">
            <a:avLst/>
          </a:prstGeom>
          <a:noFill/>
          <a:ln w="25400">
            <a:solidFill>
              <a:srgbClr val="7030A0"/>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36" name="Oval 35">
            <a:extLst>
              <a:ext uri="{FF2B5EF4-FFF2-40B4-BE49-F238E27FC236}">
                <a16:creationId xmlns:a16="http://schemas.microsoft.com/office/drawing/2014/main" id="{C421E0B4-380F-4733-B358-BCFDB1902570}"/>
              </a:ext>
            </a:extLst>
          </p:cNvPr>
          <p:cNvSpPr/>
          <p:nvPr/>
        </p:nvSpPr>
        <p:spPr>
          <a:xfrm>
            <a:off x="3743958" y="465317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1E52F87-DB72-4C4B-A393-8A5744F97CD1}"/>
              </a:ext>
            </a:extLst>
          </p:cNvPr>
          <p:cNvSpPr/>
          <p:nvPr/>
        </p:nvSpPr>
        <p:spPr>
          <a:xfrm>
            <a:off x="876522" y="474039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F2C438B1-3957-4D88-B91B-DEDBD18034A9}"/>
              </a:ext>
            </a:extLst>
          </p:cNvPr>
          <p:cNvSpPr/>
          <p:nvPr/>
        </p:nvSpPr>
        <p:spPr>
          <a:xfrm>
            <a:off x="1994806" y="427716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902E3054-B1FA-4FB8-B3D4-A0EC54059AED}"/>
              </a:ext>
            </a:extLst>
          </p:cNvPr>
          <p:cNvSpPr/>
          <p:nvPr/>
        </p:nvSpPr>
        <p:spPr>
          <a:xfrm>
            <a:off x="751196" y="5295416"/>
            <a:ext cx="180000" cy="180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CDC8723D-BA35-4089-84C7-E99405627CA7}"/>
              </a:ext>
            </a:extLst>
          </p:cNvPr>
          <p:cNvSpPr/>
          <p:nvPr/>
        </p:nvSpPr>
        <p:spPr>
          <a:xfrm>
            <a:off x="1814806" y="5949769"/>
            <a:ext cx="180000" cy="180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F26D2597-A019-49E2-B896-2ED98D40039B}"/>
              </a:ext>
            </a:extLst>
          </p:cNvPr>
          <p:cNvSpPr/>
          <p:nvPr/>
        </p:nvSpPr>
        <p:spPr>
          <a:xfrm>
            <a:off x="3275547" y="5697538"/>
            <a:ext cx="180000" cy="180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008AA215-5711-462B-978D-BBB23BCA8F93}"/>
              </a:ext>
            </a:extLst>
          </p:cNvPr>
          <p:cNvSpPr/>
          <p:nvPr/>
        </p:nvSpPr>
        <p:spPr>
          <a:xfrm>
            <a:off x="1562073" y="3717032"/>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0.75 likely</a:t>
            </a:r>
            <a:endParaRPr lang="en-AU" dirty="0">
              <a:solidFill>
                <a:srgbClr val="0070C0"/>
              </a:solidFill>
            </a:endParaRPr>
          </a:p>
        </p:txBody>
      </p:sp>
      <p:sp>
        <p:nvSpPr>
          <p:cNvPr id="50" name="Rectangle 49">
            <a:extLst>
              <a:ext uri="{FF2B5EF4-FFF2-40B4-BE49-F238E27FC236}">
                <a16:creationId xmlns:a16="http://schemas.microsoft.com/office/drawing/2014/main" id="{C4B6CEBF-501C-402F-B22D-DB731D57DE22}"/>
              </a:ext>
            </a:extLst>
          </p:cNvPr>
          <p:cNvSpPr/>
          <p:nvPr/>
        </p:nvSpPr>
        <p:spPr>
          <a:xfrm>
            <a:off x="3225284" y="4830393"/>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0.65 likely</a:t>
            </a:r>
            <a:endParaRPr lang="en-AU" dirty="0">
              <a:solidFill>
                <a:srgbClr val="0070C0"/>
              </a:solidFill>
            </a:endParaRPr>
          </a:p>
        </p:txBody>
      </p:sp>
      <p:sp>
        <p:nvSpPr>
          <p:cNvPr id="51" name="Rectangle 50">
            <a:extLst>
              <a:ext uri="{FF2B5EF4-FFF2-40B4-BE49-F238E27FC236}">
                <a16:creationId xmlns:a16="http://schemas.microsoft.com/office/drawing/2014/main" id="{C09EB36E-24B9-4B66-B34C-FD4C0CA799AE}"/>
              </a:ext>
            </a:extLst>
          </p:cNvPr>
          <p:cNvSpPr/>
          <p:nvPr/>
        </p:nvSpPr>
        <p:spPr>
          <a:xfrm>
            <a:off x="405433" y="4221088"/>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0.60 likely</a:t>
            </a:r>
            <a:endParaRPr lang="en-AU" dirty="0">
              <a:solidFill>
                <a:srgbClr val="0070C0"/>
              </a:solidFill>
            </a:endParaRPr>
          </a:p>
        </p:txBody>
      </p:sp>
      <p:sp>
        <p:nvSpPr>
          <p:cNvPr id="52" name="Rectangle 51">
            <a:extLst>
              <a:ext uri="{FF2B5EF4-FFF2-40B4-BE49-F238E27FC236}">
                <a16:creationId xmlns:a16="http://schemas.microsoft.com/office/drawing/2014/main" id="{5D32BBEA-75FC-4594-8D2D-E4618687EFC9}"/>
              </a:ext>
            </a:extLst>
          </p:cNvPr>
          <p:cNvSpPr/>
          <p:nvPr/>
        </p:nvSpPr>
        <p:spPr>
          <a:xfrm>
            <a:off x="179203" y="5455327"/>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0.40 likely</a:t>
            </a:r>
            <a:endParaRPr lang="en-AU" dirty="0">
              <a:solidFill>
                <a:srgbClr val="0070C0"/>
              </a:solidFill>
            </a:endParaRPr>
          </a:p>
        </p:txBody>
      </p:sp>
      <p:sp>
        <p:nvSpPr>
          <p:cNvPr id="54" name="Rectangle 53">
            <a:extLst>
              <a:ext uri="{FF2B5EF4-FFF2-40B4-BE49-F238E27FC236}">
                <a16:creationId xmlns:a16="http://schemas.microsoft.com/office/drawing/2014/main" id="{0599428F-A62E-460D-8796-EF862B4434E8}"/>
              </a:ext>
            </a:extLst>
          </p:cNvPr>
          <p:cNvSpPr/>
          <p:nvPr/>
        </p:nvSpPr>
        <p:spPr>
          <a:xfrm>
            <a:off x="2860903" y="5832126"/>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0.30 likely</a:t>
            </a:r>
            <a:endParaRPr lang="en-AU" dirty="0">
              <a:solidFill>
                <a:srgbClr val="0070C0"/>
              </a:solidFill>
            </a:endParaRPr>
          </a:p>
        </p:txBody>
      </p:sp>
      <p:sp>
        <p:nvSpPr>
          <p:cNvPr id="55" name="Rectangle 54">
            <a:extLst>
              <a:ext uri="{FF2B5EF4-FFF2-40B4-BE49-F238E27FC236}">
                <a16:creationId xmlns:a16="http://schemas.microsoft.com/office/drawing/2014/main" id="{7A8DF1CF-3D3F-4A22-9F7D-C7979512A473}"/>
              </a:ext>
            </a:extLst>
          </p:cNvPr>
          <p:cNvSpPr/>
          <p:nvPr/>
        </p:nvSpPr>
        <p:spPr>
          <a:xfrm>
            <a:off x="1351040" y="6207968"/>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0.25 likely</a:t>
            </a:r>
            <a:endParaRPr lang="en-AU" dirty="0">
              <a:solidFill>
                <a:srgbClr val="0070C0"/>
              </a:solidFill>
            </a:endParaRPr>
          </a:p>
        </p:txBody>
      </p:sp>
      <p:sp>
        <p:nvSpPr>
          <p:cNvPr id="56" name="Rectangle 55"/>
          <p:cNvSpPr/>
          <p:nvPr/>
        </p:nvSpPr>
        <p:spPr>
          <a:xfrm>
            <a:off x="758566" y="3250609"/>
            <a:ext cx="1239442" cy="461665"/>
          </a:xfrm>
          <a:prstGeom prst="rect">
            <a:avLst/>
          </a:prstGeom>
        </p:spPr>
        <p:txBody>
          <a:bodyPr wrap="none">
            <a:spAutoFit/>
          </a:bodyPr>
          <a:lstStyle/>
          <a:p>
            <a:r>
              <a:rPr lang="en-US" altLang="zh-TW" sz="2400" b="1" dirty="0">
                <a:ea typeface="PMingLiU" pitchFamily="18" charset="-120"/>
              </a:rPr>
              <a:t>Model 2</a:t>
            </a:r>
            <a:endParaRPr lang="en-GB" sz="2400" b="1" dirty="0"/>
          </a:p>
        </p:txBody>
      </p:sp>
      <p:sp>
        <p:nvSpPr>
          <p:cNvPr id="57" name="Rectangle 56">
            <a:extLst>
              <a:ext uri="{FF2B5EF4-FFF2-40B4-BE49-F238E27FC236}">
                <a16:creationId xmlns:a16="http://schemas.microsoft.com/office/drawing/2014/main" id="{008AA215-5711-462B-978D-BBB23BCA8F93}"/>
              </a:ext>
            </a:extLst>
          </p:cNvPr>
          <p:cNvSpPr/>
          <p:nvPr/>
        </p:nvSpPr>
        <p:spPr>
          <a:xfrm>
            <a:off x="1562073" y="3953108"/>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0.25 likely</a:t>
            </a:r>
            <a:endParaRPr lang="en-AU" dirty="0">
              <a:solidFill>
                <a:srgbClr val="FF0000"/>
              </a:solidFill>
            </a:endParaRPr>
          </a:p>
        </p:txBody>
      </p:sp>
      <p:sp>
        <p:nvSpPr>
          <p:cNvPr id="58" name="Rectangle 57">
            <a:extLst>
              <a:ext uri="{FF2B5EF4-FFF2-40B4-BE49-F238E27FC236}">
                <a16:creationId xmlns:a16="http://schemas.microsoft.com/office/drawing/2014/main" id="{C4B6CEBF-501C-402F-B22D-DB731D57DE22}"/>
              </a:ext>
            </a:extLst>
          </p:cNvPr>
          <p:cNvSpPr/>
          <p:nvPr/>
        </p:nvSpPr>
        <p:spPr>
          <a:xfrm>
            <a:off x="3225284" y="5066469"/>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0.35 likely</a:t>
            </a:r>
            <a:endParaRPr lang="en-AU" dirty="0">
              <a:solidFill>
                <a:srgbClr val="FF0000"/>
              </a:solidFill>
            </a:endParaRPr>
          </a:p>
        </p:txBody>
      </p:sp>
      <p:sp>
        <p:nvSpPr>
          <p:cNvPr id="59" name="Rectangle 58">
            <a:extLst>
              <a:ext uri="{FF2B5EF4-FFF2-40B4-BE49-F238E27FC236}">
                <a16:creationId xmlns:a16="http://schemas.microsoft.com/office/drawing/2014/main" id="{C09EB36E-24B9-4B66-B34C-FD4C0CA799AE}"/>
              </a:ext>
            </a:extLst>
          </p:cNvPr>
          <p:cNvSpPr/>
          <p:nvPr/>
        </p:nvSpPr>
        <p:spPr>
          <a:xfrm>
            <a:off x="405433" y="4457164"/>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0.40 likely</a:t>
            </a:r>
            <a:endParaRPr lang="en-AU" dirty="0">
              <a:solidFill>
                <a:srgbClr val="FF0000"/>
              </a:solidFill>
            </a:endParaRPr>
          </a:p>
        </p:txBody>
      </p:sp>
      <p:sp>
        <p:nvSpPr>
          <p:cNvPr id="60" name="Rectangle 59">
            <a:extLst>
              <a:ext uri="{FF2B5EF4-FFF2-40B4-BE49-F238E27FC236}">
                <a16:creationId xmlns:a16="http://schemas.microsoft.com/office/drawing/2014/main" id="{5D32BBEA-75FC-4594-8D2D-E4618687EFC9}"/>
              </a:ext>
            </a:extLst>
          </p:cNvPr>
          <p:cNvSpPr/>
          <p:nvPr/>
        </p:nvSpPr>
        <p:spPr>
          <a:xfrm>
            <a:off x="179203" y="5691403"/>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0.60 likely</a:t>
            </a:r>
            <a:endParaRPr lang="en-AU" dirty="0">
              <a:solidFill>
                <a:srgbClr val="FF0000"/>
              </a:solidFill>
            </a:endParaRPr>
          </a:p>
        </p:txBody>
      </p:sp>
      <p:sp>
        <p:nvSpPr>
          <p:cNvPr id="61" name="Rectangle 60">
            <a:extLst>
              <a:ext uri="{FF2B5EF4-FFF2-40B4-BE49-F238E27FC236}">
                <a16:creationId xmlns:a16="http://schemas.microsoft.com/office/drawing/2014/main" id="{0599428F-A62E-460D-8796-EF862B4434E8}"/>
              </a:ext>
            </a:extLst>
          </p:cNvPr>
          <p:cNvSpPr/>
          <p:nvPr/>
        </p:nvSpPr>
        <p:spPr>
          <a:xfrm>
            <a:off x="2860903" y="6068202"/>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0.70 likely</a:t>
            </a:r>
            <a:endParaRPr lang="en-AU" dirty="0">
              <a:solidFill>
                <a:srgbClr val="FF0000"/>
              </a:solidFill>
            </a:endParaRPr>
          </a:p>
        </p:txBody>
      </p:sp>
      <p:sp>
        <p:nvSpPr>
          <p:cNvPr id="62" name="Rectangle 61">
            <a:extLst>
              <a:ext uri="{FF2B5EF4-FFF2-40B4-BE49-F238E27FC236}">
                <a16:creationId xmlns:a16="http://schemas.microsoft.com/office/drawing/2014/main" id="{7A8DF1CF-3D3F-4A22-9F7D-C7979512A473}"/>
              </a:ext>
            </a:extLst>
          </p:cNvPr>
          <p:cNvSpPr/>
          <p:nvPr/>
        </p:nvSpPr>
        <p:spPr>
          <a:xfrm>
            <a:off x="1351040" y="6444044"/>
            <a:ext cx="1274708"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0.75 likely</a:t>
            </a:r>
            <a:endParaRPr lang="en-AU" dirty="0">
              <a:solidFill>
                <a:srgbClr val="FF0000"/>
              </a:solidFill>
            </a:endParaRPr>
          </a:p>
        </p:txBody>
      </p:sp>
      <p:sp>
        <p:nvSpPr>
          <p:cNvPr id="40" name="Slide Number Placeholder 3">
            <a:extLst>
              <a:ext uri="{FF2B5EF4-FFF2-40B4-BE49-F238E27FC236}">
                <a16:creationId xmlns:a16="http://schemas.microsoft.com/office/drawing/2014/main" id="{E80B8B3B-D75E-F388-FC18-75BCC83FBAF7}"/>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4</a:t>
            </a:fld>
            <a:endParaRPr lang="en-GB" sz="2400" dirty="0"/>
          </a:p>
        </p:txBody>
      </p:sp>
    </p:spTree>
    <p:extLst>
      <p:ext uri="{BB962C8B-B14F-4D97-AF65-F5344CB8AC3E}">
        <p14:creationId xmlns:p14="http://schemas.microsoft.com/office/powerpoint/2010/main" val="339963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3" grpId="0"/>
      <p:bldP spid="52" grpId="0"/>
      <p:bldP spid="54" grpId="0"/>
      <p:bldP spid="55" grpId="0"/>
      <p:bldP spid="57" grpId="0"/>
      <p:bldP spid="58" grpId="0"/>
      <p:bldP spid="5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Convolution Layer </a:t>
            </a:r>
          </a:p>
          <a:p>
            <a:r>
              <a:rPr lang="en-US" altLang="zh-TW" dirty="0">
                <a:ea typeface="PMingLiU" pitchFamily="18" charset="-120"/>
              </a:rPr>
              <a:t>(Gray images) </a:t>
            </a:r>
            <a:endParaRPr lang="en-US" dirty="0"/>
          </a:p>
        </p:txBody>
      </p:sp>
      <mc:AlternateContent xmlns:mc="http://schemas.openxmlformats.org/markup-compatibility/2006" xmlns:a14="http://schemas.microsoft.com/office/drawing/2010/main">
        <mc:Choice Requires="a14">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AU" altLang="en-US" sz="2800" dirty="0"/>
                  <a:t>Given a </a:t>
                </a:r>
                <a:r>
                  <a:rPr lang="en-AU" altLang="en-US" sz="2800" dirty="0" err="1"/>
                  <a:t>gray</a:t>
                </a:r>
                <a:r>
                  <a:rPr lang="en-AU" altLang="en-US" sz="2800" dirty="0"/>
                  <a:t>-scale </a:t>
                </a:r>
                <a:r>
                  <a:rPr lang="en-US" altLang="en-US" sz="2800" dirty="0"/>
                  <a:t>input image </a:t>
                </a:r>
                <a14:m>
                  <m:oMath xmlns:m="http://schemas.openxmlformats.org/officeDocument/2006/math">
                    <m:r>
                      <a:rPr lang="en-AU" altLang="en-US" sz="2800" i="1">
                        <a:latin typeface="Cambria Math" panose="02040503050406030204" pitchFamily="18" charset="0"/>
                      </a:rPr>
                      <m:t>𝐼</m:t>
                    </m:r>
                  </m:oMath>
                </a14:m>
                <a:r>
                  <a:rPr lang="en-US" altLang="en-US" sz="2800" dirty="0"/>
                  <a:t>and a filter/kernel </a:t>
                </a:r>
                <a14:m>
                  <m:oMath xmlns:m="http://schemas.openxmlformats.org/officeDocument/2006/math">
                    <m:sSub>
                      <m:sSubPr>
                        <m:ctrlPr>
                          <a:rPr lang="en-US" altLang="en-US" sz="2800" i="1" dirty="0">
                            <a:latin typeface="Cambria Math" panose="02040503050406030204" pitchFamily="18" charset="0"/>
                          </a:rPr>
                        </m:ctrlPr>
                      </m:sSubPr>
                      <m:e>
                        <m:r>
                          <a:rPr lang="en-AU" altLang="en-US" sz="2800" i="1" dirty="0">
                            <a:latin typeface="Cambria Math" panose="02040503050406030204" pitchFamily="18" charset="0"/>
                          </a:rPr>
                          <m:t>𝐾</m:t>
                        </m:r>
                      </m:e>
                      <m:sub>
                        <m:r>
                          <a:rPr lang="en-AU" altLang="en-US" sz="2800" i="1" dirty="0">
                            <a:latin typeface="Cambria Math" panose="02040503050406030204" pitchFamily="18" charset="0"/>
                          </a:rPr>
                          <m:t>0</m:t>
                        </m:r>
                      </m:sub>
                    </m:sSub>
                  </m:oMath>
                </a14:m>
                <a:r>
                  <a:rPr lang="en-US" altLang="en-US" sz="2800" dirty="0"/>
                  <a:t>, </a:t>
                </a:r>
              </a:p>
              <a:p>
                <a:pPr marL="0" indent="0" algn="just">
                  <a:lnSpc>
                    <a:spcPct val="90000"/>
                  </a:lnSpc>
                  <a:buNone/>
                </a:pPr>
                <a:endParaRPr lang="en-US" sz="2000" dirty="0">
                  <a:latin typeface="Arial" panose="020B0604020202020204" pitchFamily="34" charset="0"/>
                </a:endParaRPr>
              </a:p>
            </p:txBody>
          </p:sp>
        </mc:Choice>
        <mc:Fallback xmlns="">
          <p:sp>
            <p:nvSpPr>
              <p:cNvPr id="67" name="Rectangle 3"/>
              <p:cNvSpPr txBox="1">
                <a:spLocks noRot="1" noChangeAspect="1" noMove="1" noResize="1" noEditPoints="1" noAdjustHandles="1" noChangeArrowheads="1" noChangeShapeType="1" noTextEdit="1"/>
              </p:cNvSpPr>
              <p:nvPr/>
            </p:nvSpPr>
            <p:spPr>
              <a:xfrm>
                <a:off x="611560" y="1772816"/>
                <a:ext cx="7772400" cy="5085184"/>
              </a:xfrm>
              <a:prstGeom prst="rect">
                <a:avLst/>
              </a:prstGeom>
              <a:blipFill>
                <a:blip r:embed="rId3"/>
                <a:stretch>
                  <a:fillRect l="-1412" t="-2038" r="-1647"/>
                </a:stretch>
              </a:blipFill>
            </p:spPr>
            <p:txBody>
              <a:bodyPr/>
              <a:lstStyle/>
              <a:p>
                <a:r>
                  <a:rPr lang="en-GB">
                    <a:noFill/>
                  </a:rPr>
                  <a:t> </a:t>
                </a:r>
              </a:p>
            </p:txBody>
          </p:sp>
        </mc:Fallback>
      </mc:AlternateContent>
      <p:graphicFrame>
        <p:nvGraphicFramePr>
          <p:cNvPr id="12" name="Table 11"/>
          <p:cNvGraphicFramePr>
            <a:graphicFrameLocks noGrp="1"/>
          </p:cNvGraphicFramePr>
          <p:nvPr/>
        </p:nvGraphicFramePr>
        <p:xfrm>
          <a:off x="5335514" y="347560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nvGraphicFramePr>
        <p:xfrm>
          <a:off x="7714953" y="370353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4" name="TextBox 13"/>
              <p:cNvSpPr txBox="1"/>
              <p:nvPr/>
            </p:nvSpPr>
            <p:spPr>
              <a:xfrm>
                <a:off x="4518077" y="2985441"/>
                <a:ext cx="3366291" cy="461665"/>
              </a:xfrm>
              <a:prstGeom prst="rect">
                <a:avLst/>
              </a:prstGeom>
              <a:noFill/>
            </p:spPr>
            <p:txBody>
              <a:bodyPr wrap="square" rtlCol="0">
                <a:spAutoFit/>
              </a:bodyPr>
              <a:lstStyle/>
              <a:p>
                <a:pPr algn="ctr"/>
                <a:r>
                  <a:rPr lang="en-AU" b="0" dirty="0"/>
                  <a:t>Input image  I</a:t>
                </a:r>
                <a14:m>
                  <m:oMath xmlns:m="http://schemas.openxmlformats.org/officeDocument/2006/math">
                    <m:r>
                      <a:rPr lang="en-AU" b="0" i="1" smtClean="0">
                        <a:latin typeface="Cambria Math" panose="02040503050406030204" pitchFamily="18" charset="0"/>
                      </a:rPr>
                      <m:t>(5,5)</m:t>
                    </m:r>
                  </m:oMath>
                </a14:m>
                <a:endParaRPr lang="en-US" b="0" dirty="0"/>
              </a:p>
            </p:txBody>
          </p:sp>
        </mc:Choice>
        <mc:Fallback xmlns="">
          <p:sp>
            <p:nvSpPr>
              <p:cNvPr id="14" name="TextBox 13"/>
              <p:cNvSpPr txBox="1">
                <a:spLocks noRot="1" noChangeAspect="1" noMove="1" noResize="1" noEditPoints="1" noAdjustHandles="1" noChangeArrowheads="1" noChangeShapeType="1" noTextEdit="1"/>
              </p:cNvSpPr>
              <p:nvPr/>
            </p:nvSpPr>
            <p:spPr>
              <a:xfrm>
                <a:off x="4518077" y="2985441"/>
                <a:ext cx="3366291" cy="461665"/>
              </a:xfrm>
              <a:prstGeom prst="rect">
                <a:avLst/>
              </a:prstGeom>
              <a:blipFill>
                <a:blip r:embed="rId4"/>
                <a:stretch>
                  <a:fillRect t="-8000" b="-1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922865" y="3228208"/>
                <a:ext cx="2617687" cy="461665"/>
              </a:xfrm>
              <a:prstGeom prst="rect">
                <a:avLst/>
              </a:prstGeom>
              <a:noFill/>
            </p:spPr>
            <p:txBody>
              <a:bodyPr wrap="square" rtlCol="0">
                <a:spAutoFit/>
              </a:bodyPr>
              <a:lstStyle/>
              <a:p>
                <a:pPr algn="ctr"/>
                <a:r>
                  <a:rPr lang="en-AU" b="0" dirty="0"/>
                  <a:t>Filter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𝐾</m:t>
                        </m:r>
                      </m:e>
                      <m:sub>
                        <m:r>
                          <a:rPr lang="en-AU" b="0" i="1" smtClean="0">
                            <a:latin typeface="Cambria Math" panose="02040503050406030204" pitchFamily="18" charset="0"/>
                          </a:rPr>
                          <m:t>0</m:t>
                        </m:r>
                      </m:sub>
                    </m:sSub>
                    <m:r>
                      <a:rPr lang="en-AU" b="0" i="1" smtClean="0">
                        <a:latin typeface="Cambria Math" panose="02040503050406030204" pitchFamily="18" charset="0"/>
                      </a:rPr>
                      <m:t>(3,3)</m:t>
                    </m:r>
                  </m:oMath>
                </a14:m>
                <a:endParaRPr lang="en-US" b="0" dirty="0"/>
              </a:p>
            </p:txBody>
          </p:sp>
        </mc:Choice>
        <mc:Fallback xmlns="">
          <p:sp>
            <p:nvSpPr>
              <p:cNvPr id="15" name="TextBox 14"/>
              <p:cNvSpPr txBox="1">
                <a:spLocks noRot="1" noChangeAspect="1" noMove="1" noResize="1" noEditPoints="1" noAdjustHandles="1" noChangeArrowheads="1" noChangeShapeType="1" noTextEdit="1"/>
              </p:cNvSpPr>
              <p:nvPr/>
            </p:nvSpPr>
            <p:spPr>
              <a:xfrm>
                <a:off x="6922865" y="3228208"/>
                <a:ext cx="2617687" cy="461665"/>
              </a:xfrm>
              <a:prstGeom prst="rect">
                <a:avLst/>
              </a:prstGeom>
              <a:blipFill>
                <a:blip r:embed="rId5"/>
                <a:stretch>
                  <a:fillRect t="-8000" b="-1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4" name="Table 63"/>
              <p:cNvGraphicFramePr>
                <a:graphicFrameLocks noGrp="1"/>
              </p:cNvGraphicFramePr>
              <p:nvPr/>
            </p:nvGraphicFramePr>
            <p:xfrm>
              <a:off x="7714953" y="3707272"/>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14:m>
                            <m:oMathPara xmlns:m="http://schemas.openxmlformats.org/officeDocument/2006/math">
                              <m:oMathParaPr>
                                <m:jc m:val="centerGroup"/>
                              </m:oMathParaPr>
                              <m:oMath xmlns:m="http://schemas.openxmlformats.org/officeDocument/2006/math">
                                <m:sSub>
                                  <m:sSubPr>
                                    <m:ctrlPr>
                                      <a:rPr lang="en-GB" sz="1400" i="1" smtClean="0">
                                        <a:solidFill>
                                          <a:srgbClr val="FF0000"/>
                                        </a:solidFill>
                                        <a:latin typeface="Cambria Math" panose="02040503050406030204" pitchFamily="18" charset="0"/>
                                      </a:rPr>
                                    </m:ctrlPr>
                                  </m:sSubPr>
                                  <m:e>
                                    <m:r>
                                      <a:rPr lang="en-GB" sz="1400" b="0" i="1" smtClean="0">
                                        <a:solidFill>
                                          <a:srgbClr val="FF0000"/>
                                        </a:solidFill>
                                        <a:latin typeface="Cambria Math" panose="02040503050406030204" pitchFamily="18" charset="0"/>
                                      </a:rPr>
                                      <m:t>𝑤</m:t>
                                    </m:r>
                                  </m:e>
                                  <m:sub>
                                    <m:r>
                                      <a:rPr lang="en-GB" sz="1400" b="0" i="1" smtClean="0">
                                        <a:solidFill>
                                          <a:srgbClr val="FF0000"/>
                                        </a:solidFill>
                                        <a:latin typeface="Cambria Math" panose="02040503050406030204" pitchFamily="18" charset="0"/>
                                      </a:rPr>
                                      <m:t>1</m:t>
                                    </m:r>
                                  </m:sub>
                                </m:sSub>
                              </m:oMath>
                            </m:oMathPara>
                          </a14:m>
                          <a:endParaRPr lang="en-GB" sz="1400" dirty="0">
                            <a:solidFill>
                              <a:srgbClr val="FF0000"/>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sz="1400" i="1" smtClean="0">
                                        <a:solidFill>
                                          <a:srgbClr val="FF0000"/>
                                        </a:solidFill>
                                        <a:latin typeface="Cambria Math" panose="02040503050406030204" pitchFamily="18" charset="0"/>
                                      </a:rPr>
                                    </m:ctrlPr>
                                  </m:sSubPr>
                                  <m:e>
                                    <m:r>
                                      <a:rPr lang="en-GB" sz="1400" b="0" i="1" smtClean="0">
                                        <a:solidFill>
                                          <a:srgbClr val="FF0000"/>
                                        </a:solidFill>
                                        <a:latin typeface="Cambria Math" panose="02040503050406030204" pitchFamily="18" charset="0"/>
                                      </a:rPr>
                                      <m:t>𝑤</m:t>
                                    </m:r>
                                  </m:e>
                                  <m:sub>
                                    <m:r>
                                      <a:rPr lang="en-GB" sz="1400" b="0" i="1" smtClean="0">
                                        <a:solidFill>
                                          <a:srgbClr val="FF0000"/>
                                        </a:solidFill>
                                        <a:latin typeface="Cambria Math" panose="02040503050406030204" pitchFamily="18" charset="0"/>
                                      </a:rPr>
                                      <m:t>2</m:t>
                                    </m:r>
                                  </m:sub>
                                </m:sSub>
                              </m:oMath>
                            </m:oMathPara>
                          </a14:m>
                          <a:endParaRPr lang="en-GB" sz="1400" dirty="0">
                            <a:solidFill>
                              <a:srgbClr val="FF0000"/>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sz="1400" i="1" smtClean="0">
                                        <a:solidFill>
                                          <a:srgbClr val="FF0000"/>
                                        </a:solidFill>
                                        <a:latin typeface="Cambria Math" panose="02040503050406030204" pitchFamily="18" charset="0"/>
                                      </a:rPr>
                                    </m:ctrlPr>
                                  </m:sSubPr>
                                  <m:e>
                                    <m:r>
                                      <a:rPr lang="en-GB" sz="1400" b="0" i="1" smtClean="0">
                                        <a:solidFill>
                                          <a:srgbClr val="FF0000"/>
                                        </a:solidFill>
                                        <a:latin typeface="Cambria Math" panose="02040503050406030204" pitchFamily="18" charset="0"/>
                                      </a:rPr>
                                      <m:t>𝑤</m:t>
                                    </m:r>
                                  </m:e>
                                  <m:sub>
                                    <m:r>
                                      <a:rPr lang="en-GB" sz="1400" b="0" i="1" smtClean="0">
                                        <a:solidFill>
                                          <a:srgbClr val="FF0000"/>
                                        </a:solidFill>
                                        <a:latin typeface="Cambria Math" panose="02040503050406030204" pitchFamily="18" charset="0"/>
                                      </a:rPr>
                                      <m:t>3</m:t>
                                    </m:r>
                                  </m:sub>
                                </m:sSub>
                              </m:oMath>
                            </m:oMathPara>
                          </a14:m>
                          <a:endParaRPr lang="en-GB" sz="1400" dirty="0">
                            <a:solidFill>
                              <a:srgbClr val="FF0000"/>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0"/>
                      </a:ext>
                    </a:extLst>
                  </a:tr>
                  <a:tr h="338667">
                    <a:tc>
                      <a:txBody>
                        <a:bodyPr/>
                        <a:lstStyle/>
                        <a:p>
                          <a:pPr/>
                          <a14:m>
                            <m:oMathPara xmlns:m="http://schemas.openxmlformats.org/officeDocument/2006/math">
                              <m:oMathParaPr>
                                <m:jc m:val="centerGroup"/>
                              </m:oMathParaPr>
                              <m:oMath xmlns:m="http://schemas.openxmlformats.org/officeDocument/2006/math">
                                <m:sSub>
                                  <m:sSubPr>
                                    <m:ctrlPr>
                                      <a:rPr lang="en-GB" sz="1400" i="1" smtClean="0">
                                        <a:solidFill>
                                          <a:srgbClr val="FF0000"/>
                                        </a:solidFill>
                                        <a:latin typeface="Cambria Math" panose="02040503050406030204" pitchFamily="18" charset="0"/>
                                      </a:rPr>
                                    </m:ctrlPr>
                                  </m:sSubPr>
                                  <m:e>
                                    <m:r>
                                      <a:rPr lang="en-GB" sz="1400" b="0" i="1" smtClean="0">
                                        <a:solidFill>
                                          <a:srgbClr val="FF0000"/>
                                        </a:solidFill>
                                        <a:latin typeface="Cambria Math" panose="02040503050406030204" pitchFamily="18" charset="0"/>
                                      </a:rPr>
                                      <m:t>𝑤</m:t>
                                    </m:r>
                                  </m:e>
                                  <m:sub>
                                    <m:r>
                                      <a:rPr lang="en-GB" sz="1400" b="0" i="1" smtClean="0">
                                        <a:solidFill>
                                          <a:srgbClr val="FF0000"/>
                                        </a:solidFill>
                                        <a:latin typeface="Cambria Math" panose="02040503050406030204" pitchFamily="18" charset="0"/>
                                      </a:rPr>
                                      <m:t>4</m:t>
                                    </m:r>
                                  </m:sub>
                                </m:sSub>
                              </m:oMath>
                            </m:oMathPara>
                          </a14:m>
                          <a:endParaRPr lang="en-GB" sz="1400" dirty="0">
                            <a:solidFill>
                              <a:srgbClr val="FF0000"/>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sz="1400" i="1" smtClean="0">
                                        <a:solidFill>
                                          <a:srgbClr val="FF0000"/>
                                        </a:solidFill>
                                        <a:latin typeface="Cambria Math" panose="02040503050406030204" pitchFamily="18" charset="0"/>
                                      </a:rPr>
                                    </m:ctrlPr>
                                  </m:sSubPr>
                                  <m:e>
                                    <m:r>
                                      <a:rPr lang="en-GB" sz="1400" b="0" i="1" smtClean="0">
                                        <a:solidFill>
                                          <a:srgbClr val="FF0000"/>
                                        </a:solidFill>
                                        <a:latin typeface="Cambria Math" panose="02040503050406030204" pitchFamily="18" charset="0"/>
                                      </a:rPr>
                                      <m:t>𝑤</m:t>
                                    </m:r>
                                  </m:e>
                                  <m:sub>
                                    <m:r>
                                      <a:rPr lang="en-GB" sz="1400" b="0" i="1" smtClean="0">
                                        <a:solidFill>
                                          <a:srgbClr val="FF0000"/>
                                        </a:solidFill>
                                        <a:latin typeface="Cambria Math" panose="02040503050406030204" pitchFamily="18" charset="0"/>
                                      </a:rPr>
                                      <m:t>5</m:t>
                                    </m:r>
                                  </m:sub>
                                </m:sSub>
                              </m:oMath>
                            </m:oMathPara>
                          </a14:m>
                          <a:endParaRPr lang="en-GB" sz="1400" dirty="0">
                            <a:solidFill>
                              <a:srgbClr val="FF0000"/>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sz="1400" i="1" smtClean="0">
                                        <a:solidFill>
                                          <a:srgbClr val="FF0000"/>
                                        </a:solidFill>
                                        <a:latin typeface="Cambria Math" panose="02040503050406030204" pitchFamily="18" charset="0"/>
                                      </a:rPr>
                                    </m:ctrlPr>
                                  </m:sSubPr>
                                  <m:e>
                                    <m:r>
                                      <a:rPr lang="en-GB" sz="1400" b="0" i="1" smtClean="0">
                                        <a:solidFill>
                                          <a:srgbClr val="FF0000"/>
                                        </a:solidFill>
                                        <a:latin typeface="Cambria Math" panose="02040503050406030204" pitchFamily="18" charset="0"/>
                                      </a:rPr>
                                      <m:t>𝑤</m:t>
                                    </m:r>
                                  </m:e>
                                  <m:sub>
                                    <m:r>
                                      <a:rPr lang="en-GB" sz="1400" b="0" i="1" smtClean="0">
                                        <a:solidFill>
                                          <a:srgbClr val="FF0000"/>
                                        </a:solidFill>
                                        <a:latin typeface="Cambria Math" panose="02040503050406030204" pitchFamily="18" charset="0"/>
                                      </a:rPr>
                                      <m:t>6</m:t>
                                    </m:r>
                                  </m:sub>
                                </m:sSub>
                              </m:oMath>
                            </m:oMathPara>
                          </a14:m>
                          <a:endParaRPr lang="en-GB" sz="1400" dirty="0">
                            <a:solidFill>
                              <a:srgbClr val="FF0000"/>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1"/>
                      </a:ext>
                    </a:extLst>
                  </a:tr>
                  <a:tr h="338667">
                    <a:tc>
                      <a:txBody>
                        <a:bodyPr/>
                        <a:lstStyle/>
                        <a:p>
                          <a:pPr/>
                          <a14:m>
                            <m:oMathPara xmlns:m="http://schemas.openxmlformats.org/officeDocument/2006/math">
                              <m:oMathParaPr>
                                <m:jc m:val="centerGroup"/>
                              </m:oMathParaPr>
                              <m:oMath xmlns:m="http://schemas.openxmlformats.org/officeDocument/2006/math">
                                <m:sSub>
                                  <m:sSubPr>
                                    <m:ctrlPr>
                                      <a:rPr lang="en-GB" sz="1400" i="1" smtClean="0">
                                        <a:solidFill>
                                          <a:srgbClr val="FF0000"/>
                                        </a:solidFill>
                                        <a:latin typeface="Cambria Math" panose="02040503050406030204" pitchFamily="18" charset="0"/>
                                      </a:rPr>
                                    </m:ctrlPr>
                                  </m:sSubPr>
                                  <m:e>
                                    <m:r>
                                      <a:rPr lang="en-GB" sz="1400" b="0" i="1" smtClean="0">
                                        <a:solidFill>
                                          <a:srgbClr val="FF0000"/>
                                        </a:solidFill>
                                        <a:latin typeface="Cambria Math" panose="02040503050406030204" pitchFamily="18" charset="0"/>
                                      </a:rPr>
                                      <m:t>𝑤</m:t>
                                    </m:r>
                                  </m:e>
                                  <m:sub>
                                    <m:r>
                                      <a:rPr lang="en-GB" sz="1400" b="0" i="1" smtClean="0">
                                        <a:solidFill>
                                          <a:srgbClr val="FF0000"/>
                                        </a:solidFill>
                                        <a:latin typeface="Cambria Math" panose="02040503050406030204" pitchFamily="18" charset="0"/>
                                      </a:rPr>
                                      <m:t>7</m:t>
                                    </m:r>
                                  </m:sub>
                                </m:sSub>
                              </m:oMath>
                            </m:oMathPara>
                          </a14:m>
                          <a:endParaRPr lang="en-GB" sz="1400" dirty="0">
                            <a:solidFill>
                              <a:srgbClr val="FF0000"/>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sz="1400" i="1" smtClean="0">
                                        <a:solidFill>
                                          <a:srgbClr val="FF0000"/>
                                        </a:solidFill>
                                        <a:latin typeface="Cambria Math" panose="02040503050406030204" pitchFamily="18" charset="0"/>
                                      </a:rPr>
                                    </m:ctrlPr>
                                  </m:sSubPr>
                                  <m:e>
                                    <m:r>
                                      <a:rPr lang="en-GB" sz="1400" b="0" i="1" smtClean="0">
                                        <a:solidFill>
                                          <a:srgbClr val="FF0000"/>
                                        </a:solidFill>
                                        <a:latin typeface="Cambria Math" panose="02040503050406030204" pitchFamily="18" charset="0"/>
                                      </a:rPr>
                                      <m:t>𝑤</m:t>
                                    </m:r>
                                  </m:e>
                                  <m:sub>
                                    <m:r>
                                      <a:rPr lang="en-GB" sz="1400" b="0" i="1" smtClean="0">
                                        <a:solidFill>
                                          <a:srgbClr val="FF0000"/>
                                        </a:solidFill>
                                        <a:latin typeface="Cambria Math" panose="02040503050406030204" pitchFamily="18" charset="0"/>
                                      </a:rPr>
                                      <m:t>8</m:t>
                                    </m:r>
                                  </m:sub>
                                </m:sSub>
                              </m:oMath>
                            </m:oMathPara>
                          </a14:m>
                          <a:endParaRPr lang="en-GB" sz="1400" dirty="0">
                            <a:solidFill>
                              <a:srgbClr val="FF0000"/>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sz="1400" i="1" smtClean="0">
                                        <a:solidFill>
                                          <a:srgbClr val="FF0000"/>
                                        </a:solidFill>
                                        <a:latin typeface="Cambria Math" panose="02040503050406030204" pitchFamily="18" charset="0"/>
                                      </a:rPr>
                                    </m:ctrlPr>
                                  </m:sSubPr>
                                  <m:e>
                                    <m:r>
                                      <a:rPr lang="en-GB" sz="1400" b="0" i="1" smtClean="0">
                                        <a:solidFill>
                                          <a:srgbClr val="FF0000"/>
                                        </a:solidFill>
                                        <a:latin typeface="Cambria Math" panose="02040503050406030204" pitchFamily="18" charset="0"/>
                                      </a:rPr>
                                      <m:t>𝑤</m:t>
                                    </m:r>
                                  </m:e>
                                  <m:sub>
                                    <m:r>
                                      <a:rPr lang="en-GB" sz="1400" b="0" i="1" smtClean="0">
                                        <a:solidFill>
                                          <a:srgbClr val="FF0000"/>
                                        </a:solidFill>
                                        <a:latin typeface="Cambria Math" panose="02040503050406030204" pitchFamily="18" charset="0"/>
                                      </a:rPr>
                                      <m:t>9</m:t>
                                    </m:r>
                                  </m:sub>
                                </m:sSub>
                              </m:oMath>
                            </m:oMathPara>
                          </a14:m>
                          <a:endParaRPr lang="en-GB" sz="1400" dirty="0">
                            <a:solidFill>
                              <a:srgbClr val="FF0000"/>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64" name="Table 63"/>
              <p:cNvGraphicFramePr>
                <a:graphicFrameLocks noGrp="1"/>
              </p:cNvGraphicFramePr>
              <p:nvPr>
                <p:extLst>
                  <p:ext uri="{D42A27DB-BD31-4B8C-83A1-F6EECF244321}">
                    <p14:modId xmlns:p14="http://schemas.microsoft.com/office/powerpoint/2010/main" val="611315436"/>
                  </p:ext>
                </p:extLst>
              </p:nvPr>
            </p:nvGraphicFramePr>
            <p:xfrm>
              <a:off x="7714953" y="3707272"/>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724" t="-1786" r="-201724"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3509" t="-1786" r="-105263"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200000" t="-1786" r="-3448" b="-201786"/>
                          </a:stretch>
                        </a:blipFill>
                      </a:tcPr>
                    </a:tc>
                    <a:extLst>
                      <a:ext uri="{0D108BD9-81ED-4DB2-BD59-A6C34878D82A}">
                        <a16:rowId xmlns:a16="http://schemas.microsoft.com/office/drawing/2014/main" val="10000"/>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724" t="-103636" r="-201724"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3509" t="-103636" r="-105263"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200000" t="-103636" r="-3448" b="-105455"/>
                          </a:stretch>
                        </a:blipFill>
                      </a:tcPr>
                    </a:tc>
                    <a:extLst>
                      <a:ext uri="{0D108BD9-81ED-4DB2-BD59-A6C34878D82A}">
                        <a16:rowId xmlns:a16="http://schemas.microsoft.com/office/drawing/2014/main" val="10001"/>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724" t="-200000" r="-201724"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3509" t="-200000" r="-105263"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200000" t="-200000" r="-3448" b="-3571"/>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211196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Convolution Layer </a:t>
            </a:r>
          </a:p>
          <a:p>
            <a:r>
              <a:rPr lang="en-US" altLang="zh-TW" dirty="0">
                <a:ea typeface="PMingLiU" pitchFamily="18" charset="-120"/>
              </a:rPr>
              <a:t>(Gray images) </a:t>
            </a:r>
            <a:endParaRPr lang="en-US" dirty="0"/>
          </a:p>
        </p:txBody>
      </p:sp>
      <p:graphicFrame>
        <p:nvGraphicFramePr>
          <p:cNvPr id="9" name="Table 8"/>
          <p:cNvGraphicFramePr>
            <a:graphicFrameLocks noGrp="1"/>
          </p:cNvGraphicFramePr>
          <p:nvPr/>
        </p:nvGraphicFramePr>
        <p:xfrm>
          <a:off x="1339255" y="1988840"/>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3915767" y="2380952"/>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nvGraphicFramePr>
        <p:xfrm>
          <a:off x="1347192" y="1988840"/>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7" name="Table 16"/>
          <p:cNvGraphicFramePr>
            <a:graphicFrameLocks noGrp="1"/>
          </p:cNvGraphicFramePr>
          <p:nvPr/>
        </p:nvGraphicFramePr>
        <p:xfrm>
          <a:off x="1691680" y="1988840"/>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nvGraphicFramePr>
        <p:xfrm>
          <a:off x="1348780" y="234920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9" name="Table 18"/>
          <p:cNvGraphicFramePr>
            <a:graphicFrameLocks noGrp="1"/>
          </p:cNvGraphicFramePr>
          <p:nvPr/>
        </p:nvGraphicFramePr>
        <p:xfrm>
          <a:off x="1691680" y="234920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20" name="Table 19"/>
          <p:cNvGraphicFramePr>
            <a:graphicFrameLocks noGrp="1"/>
          </p:cNvGraphicFramePr>
          <p:nvPr/>
        </p:nvGraphicFramePr>
        <p:xfrm>
          <a:off x="1340842" y="2700040"/>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nvGraphicFramePr>
        <p:xfrm>
          <a:off x="1688505" y="2709565"/>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nvGraphicFramePr>
        <p:xfrm>
          <a:off x="1345605" y="2341265"/>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23" name="Table 22"/>
          <p:cNvGraphicFramePr>
            <a:graphicFrameLocks noGrp="1"/>
          </p:cNvGraphicFramePr>
          <p:nvPr/>
        </p:nvGraphicFramePr>
        <p:xfrm>
          <a:off x="6785967" y="2343932"/>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785967" y="2340757"/>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5" name="Table 24"/>
          <p:cNvGraphicFramePr>
            <a:graphicFrameLocks noGrp="1"/>
          </p:cNvGraphicFramePr>
          <p:nvPr/>
        </p:nvGraphicFramePr>
        <p:xfrm>
          <a:off x="7141567" y="2340757"/>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6" name="Table 25"/>
          <p:cNvGraphicFramePr>
            <a:graphicFrameLocks noGrp="1"/>
          </p:cNvGraphicFramePr>
          <p:nvPr/>
        </p:nvGraphicFramePr>
        <p:xfrm>
          <a:off x="7493992" y="2340757"/>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6779617" y="2666194"/>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8" name="Table 27"/>
          <p:cNvGraphicFramePr>
            <a:graphicFrameLocks noGrp="1"/>
          </p:cNvGraphicFramePr>
          <p:nvPr/>
        </p:nvGraphicFramePr>
        <p:xfrm>
          <a:off x="7136805" y="2666194"/>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9" name="Table 28"/>
          <p:cNvGraphicFramePr>
            <a:graphicFrameLocks noGrp="1"/>
          </p:cNvGraphicFramePr>
          <p:nvPr/>
        </p:nvGraphicFramePr>
        <p:xfrm>
          <a:off x="7489230" y="2666194"/>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30" name="Table 29"/>
          <p:cNvGraphicFramePr>
            <a:graphicFrameLocks noGrp="1"/>
          </p:cNvGraphicFramePr>
          <p:nvPr/>
        </p:nvGraphicFramePr>
        <p:xfrm>
          <a:off x="6785967" y="3009094"/>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31" name="Table 30"/>
          <p:cNvGraphicFramePr>
            <a:graphicFrameLocks noGrp="1"/>
          </p:cNvGraphicFramePr>
          <p:nvPr/>
        </p:nvGraphicFramePr>
        <p:xfrm>
          <a:off x="7141567" y="3009094"/>
          <a:ext cx="350838" cy="339725"/>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827" marR="91827"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32" name="Table 31"/>
          <p:cNvGraphicFramePr>
            <a:graphicFrameLocks noGrp="1"/>
          </p:cNvGraphicFramePr>
          <p:nvPr/>
        </p:nvGraphicFramePr>
        <p:xfrm>
          <a:off x="7493992" y="3009094"/>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33" name="TextBox 32"/>
              <p:cNvSpPr txBox="1"/>
              <p:nvPr/>
            </p:nvSpPr>
            <p:spPr>
              <a:xfrm rot="16200000">
                <a:off x="157826" y="2688897"/>
                <a:ext cx="1944216" cy="400110"/>
              </a:xfrm>
              <a:prstGeom prst="rect">
                <a:avLst/>
              </a:prstGeom>
              <a:noFill/>
            </p:spPr>
            <p:txBody>
              <a:bodyPr wrap="square" rtlCol="0">
                <a:spAutoFit/>
              </a:bodyPr>
              <a:lstStyle/>
              <a:p>
                <a:pPr algn="ctr"/>
                <a:r>
                  <a:rPr lang="en-AU" sz="2000" b="0" dirty="0"/>
                  <a:t>Input I</a:t>
                </a:r>
                <a14:m>
                  <m:oMath xmlns:m="http://schemas.openxmlformats.org/officeDocument/2006/math">
                    <m:r>
                      <a:rPr lang="en-AU" sz="2000" b="0" i="1" dirty="0" smtClean="0">
                        <a:latin typeface="Cambria Math" panose="02040503050406030204" pitchFamily="18" charset="0"/>
                      </a:rPr>
                      <m:t>(:,:)</m:t>
                    </m:r>
                  </m:oMath>
                </a14:m>
                <a:endParaRPr lang="en-US" sz="2000" b="0" dirty="0"/>
              </a:p>
            </p:txBody>
          </p:sp>
        </mc:Choice>
        <mc:Fallback xmlns="">
          <p:sp>
            <p:nvSpPr>
              <p:cNvPr id="33" name="TextBox 32"/>
              <p:cNvSpPr txBox="1">
                <a:spLocks noRot="1" noChangeAspect="1" noMove="1" noResize="1" noEditPoints="1" noAdjustHandles="1" noChangeArrowheads="1" noChangeShapeType="1" noTextEdit="1"/>
              </p:cNvSpPr>
              <p:nvPr/>
            </p:nvSpPr>
            <p:spPr>
              <a:xfrm rot="16200000">
                <a:off x="157826" y="2688897"/>
                <a:ext cx="1944216" cy="400110"/>
              </a:xfrm>
              <a:prstGeom prst="rect">
                <a:avLst/>
              </a:prstGeom>
              <a:blipFill>
                <a:blip r:embed="rId3"/>
                <a:stretch>
                  <a:fillRect l="-9231" r="-2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459212" y="1982996"/>
                <a:ext cx="1944216"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dirty="0" smtClean="0">
                            <a:latin typeface="Cambria Math" panose="02040503050406030204" pitchFamily="18" charset="0"/>
                          </a:rPr>
                        </m:ctrlPr>
                      </m:sSubPr>
                      <m:e>
                        <m:r>
                          <a:rPr lang="en-AU" sz="2000" b="0" i="1" dirty="0" smtClean="0">
                            <a:latin typeface="Cambria Math" panose="02040503050406030204" pitchFamily="18" charset="0"/>
                          </a:rPr>
                          <m:t>𝐾</m:t>
                        </m:r>
                      </m:e>
                      <m:sub>
                        <m:r>
                          <a:rPr lang="en-AU" sz="2000" b="0" i="1" dirty="0" smtClean="0">
                            <a:latin typeface="Cambria Math" panose="02040503050406030204" pitchFamily="18" charset="0"/>
                          </a:rPr>
                          <m:t>0</m:t>
                        </m:r>
                      </m:sub>
                    </m:sSub>
                    <m:r>
                      <a:rPr lang="en-AU" sz="2000" b="0" i="1" dirty="0" smtClean="0">
                        <a:latin typeface="Cambria Math" panose="02040503050406030204" pitchFamily="18" charset="0"/>
                      </a:rPr>
                      <m:t>(:,:)</m:t>
                    </m:r>
                  </m:oMath>
                </a14:m>
                <a:endParaRPr lang="en-US" sz="2000" b="0" dirty="0"/>
              </a:p>
            </p:txBody>
          </p:sp>
        </mc:Choice>
        <mc:Fallback xmlns="">
          <p:sp>
            <p:nvSpPr>
              <p:cNvPr id="34" name="TextBox 33"/>
              <p:cNvSpPr txBox="1">
                <a:spLocks noRot="1" noChangeAspect="1" noMove="1" noResize="1" noEditPoints="1" noAdjustHandles="1" noChangeArrowheads="1" noChangeShapeType="1" noTextEdit="1"/>
              </p:cNvSpPr>
              <p:nvPr/>
            </p:nvSpPr>
            <p:spPr>
              <a:xfrm>
                <a:off x="3459212" y="1982996"/>
                <a:ext cx="1944216" cy="400110"/>
              </a:xfrm>
              <a:prstGeom prst="rect">
                <a:avLst/>
              </a:prstGeom>
              <a:blipFill>
                <a:blip r:embed="rId4"/>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339532" y="1902071"/>
                <a:ext cx="1944216"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dirty="0" smtClean="0">
                            <a:latin typeface="Cambria Math" panose="02040503050406030204" pitchFamily="18" charset="0"/>
                          </a:rPr>
                        </m:ctrlPr>
                      </m:sSubPr>
                      <m:e>
                        <m:r>
                          <a:rPr lang="en-AU" sz="2000" b="0" i="1" dirty="0" smtClean="0">
                            <a:latin typeface="Cambria Math" panose="02040503050406030204" pitchFamily="18" charset="0"/>
                          </a:rPr>
                          <m:t>𝑜</m:t>
                        </m:r>
                      </m:e>
                      <m:sub>
                        <m:r>
                          <a:rPr lang="en-AU" sz="2000" b="0" i="1" dirty="0" smtClean="0">
                            <a:latin typeface="Cambria Math" panose="02040503050406030204" pitchFamily="18" charset="0"/>
                          </a:rPr>
                          <m:t>0</m:t>
                        </m:r>
                      </m:sub>
                    </m:sSub>
                    <m:r>
                      <a:rPr lang="en-AU" sz="2000" b="0" i="1" dirty="0" smtClean="0">
                        <a:latin typeface="Cambria Math" panose="02040503050406030204" pitchFamily="18" charset="0"/>
                      </a:rPr>
                      <m:t>(:,:)</m:t>
                    </m:r>
                  </m:oMath>
                </a14:m>
                <a:endParaRPr lang="en-US" sz="2000" b="0" dirty="0"/>
              </a:p>
            </p:txBody>
          </p:sp>
        </mc:Choice>
        <mc:Fallback xmlns="">
          <p:sp>
            <p:nvSpPr>
              <p:cNvPr id="35" name="TextBox 34"/>
              <p:cNvSpPr txBox="1">
                <a:spLocks noRot="1" noChangeAspect="1" noMove="1" noResize="1" noEditPoints="1" noAdjustHandles="1" noChangeArrowheads="1" noChangeShapeType="1" noTextEdit="1"/>
              </p:cNvSpPr>
              <p:nvPr/>
            </p:nvSpPr>
            <p:spPr>
              <a:xfrm>
                <a:off x="6339532" y="1902071"/>
                <a:ext cx="1944216" cy="400110"/>
              </a:xfrm>
              <a:prstGeom prst="rect">
                <a:avLst/>
              </a:prstGeom>
              <a:blipFill>
                <a:blip r:embed="rId5"/>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6" name="Table 35"/>
              <p:cNvGraphicFramePr>
                <a:graphicFrameLocks noGrp="1"/>
              </p:cNvGraphicFramePr>
              <p:nvPr/>
            </p:nvGraphicFramePr>
            <p:xfrm>
              <a:off x="2283057" y="461535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extLst>
                      <a:ext uri="{0D108BD9-81ED-4DB2-BD59-A6C34878D82A}">
                        <a16:rowId xmlns:a16="http://schemas.microsoft.com/office/drawing/2014/main" val="10000"/>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𝟏</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extLst>
                      <a:ext uri="{0D108BD9-81ED-4DB2-BD59-A6C34878D82A}">
                        <a16:rowId xmlns:a16="http://schemas.microsoft.com/office/drawing/2014/main" val="10001"/>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36" name="Table 35"/>
              <p:cNvGraphicFramePr>
                <a:graphicFrameLocks noGrp="1"/>
              </p:cNvGraphicFramePr>
              <p:nvPr>
                <p:extLst>
                  <p:ext uri="{D42A27DB-BD31-4B8C-83A1-F6EECF244321}">
                    <p14:modId xmlns:p14="http://schemas.microsoft.com/office/powerpoint/2010/main" val="2408628160"/>
                  </p:ext>
                </p:extLst>
              </p:nvPr>
            </p:nvGraphicFramePr>
            <p:xfrm>
              <a:off x="2283057" y="461535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75" t="-1786" r="-2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775" t="-1786" r="-1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775" t="-1786" r="-1550" b="-201786"/>
                          </a:stretch>
                        </a:blipFill>
                      </a:tcPr>
                    </a:tc>
                    <a:extLst>
                      <a:ext uri="{0D108BD9-81ED-4DB2-BD59-A6C34878D82A}">
                        <a16:rowId xmlns:a16="http://schemas.microsoft.com/office/drawing/2014/main" val="10000"/>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75" t="-103636" r="-2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775" t="-103636" r="-1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775" t="-103636" r="-1550" b="-105455"/>
                          </a:stretch>
                        </a:blipFill>
                      </a:tcPr>
                    </a:tc>
                    <a:extLst>
                      <a:ext uri="{0D108BD9-81ED-4DB2-BD59-A6C34878D82A}">
                        <a16:rowId xmlns:a16="http://schemas.microsoft.com/office/drawing/2014/main" val="10001"/>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75" t="-200000" r="-2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775" t="-200000" r="-1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775" t="-200000" r="-1550" b="-3571"/>
                          </a:stretch>
                        </a:blipFill>
                      </a:tcPr>
                    </a:tc>
                    <a:extLst>
                      <a:ext uri="{0D108BD9-81ED-4DB2-BD59-A6C34878D82A}">
                        <a16:rowId xmlns:a16="http://schemas.microsoft.com/office/drawing/2014/main" val="10002"/>
                      </a:ext>
                    </a:extLst>
                  </a:tr>
                </a:tbl>
              </a:graphicData>
            </a:graphic>
          </p:graphicFrame>
        </mc:Fallback>
      </mc:AlternateContent>
      <p:cxnSp>
        <p:nvCxnSpPr>
          <p:cNvPr id="37" name="Straight Arrow Connector 36"/>
          <p:cNvCxnSpPr>
            <a:endCxn id="36" idx="0"/>
          </p:cNvCxnSpPr>
          <p:nvPr/>
        </p:nvCxnSpPr>
        <p:spPr bwMode="auto">
          <a:xfrm>
            <a:off x="2397324" y="3083421"/>
            <a:ext cx="1061887" cy="1531933"/>
          </a:xfrm>
          <a:prstGeom prst="straightConnector1">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p:cNvCxnSpPr/>
          <p:nvPr/>
        </p:nvCxnSpPr>
        <p:spPr bwMode="auto">
          <a:xfrm flipH="1">
            <a:off x="3573478" y="3396953"/>
            <a:ext cx="342289" cy="1218401"/>
          </a:xfrm>
          <a:prstGeom prst="straightConnector1">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Rectangle 38"/>
          <p:cNvSpPr/>
          <p:nvPr/>
        </p:nvSpPr>
        <p:spPr>
          <a:xfrm>
            <a:off x="2063529" y="3930473"/>
            <a:ext cx="3470822" cy="400110"/>
          </a:xfrm>
          <a:prstGeom prst="rect">
            <a:avLst/>
          </a:prstGeom>
        </p:spPr>
        <p:txBody>
          <a:bodyPr wrap="none">
            <a:spAutoFit/>
          </a:bodyPr>
          <a:lstStyle/>
          <a:p>
            <a:r>
              <a:rPr lang="en-US" sz="2000" dirty="0"/>
              <a:t>Element wise multiplication</a:t>
            </a:r>
          </a:p>
        </p:txBody>
      </p:sp>
      <mc:AlternateContent xmlns:mc="http://schemas.openxmlformats.org/markup-compatibility/2006" xmlns:a14="http://schemas.microsoft.com/office/drawing/2010/main">
        <mc:Choice Requires="a14">
          <p:graphicFrame>
            <p:nvGraphicFramePr>
              <p:cNvPr id="40" name="Table 39"/>
              <p:cNvGraphicFramePr>
                <a:graphicFrameLocks noGrp="1"/>
              </p:cNvGraphicFramePr>
              <p:nvPr/>
            </p:nvGraphicFramePr>
            <p:xfrm>
              <a:off x="2288422" y="461535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extLst>
                      <a:ext uri="{0D108BD9-81ED-4DB2-BD59-A6C34878D82A}">
                        <a16:rowId xmlns:a16="http://schemas.microsoft.com/office/drawing/2014/main" val="10000"/>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extLst>
                      <a:ext uri="{0D108BD9-81ED-4DB2-BD59-A6C34878D82A}">
                        <a16:rowId xmlns:a16="http://schemas.microsoft.com/office/drawing/2014/main" val="10001"/>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40" name="Table 39"/>
              <p:cNvGraphicFramePr>
                <a:graphicFrameLocks noGrp="1"/>
              </p:cNvGraphicFramePr>
              <p:nvPr>
                <p:extLst>
                  <p:ext uri="{D42A27DB-BD31-4B8C-83A1-F6EECF244321}">
                    <p14:modId xmlns:p14="http://schemas.microsoft.com/office/powerpoint/2010/main" val="3062716164"/>
                  </p:ext>
                </p:extLst>
              </p:nvPr>
            </p:nvGraphicFramePr>
            <p:xfrm>
              <a:off x="2288422" y="461535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775" t="-1786" r="-2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75" t="-1786" r="-1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775" t="-1786" r="-1550" b="-201786"/>
                          </a:stretch>
                        </a:blipFill>
                      </a:tcPr>
                    </a:tc>
                    <a:extLst>
                      <a:ext uri="{0D108BD9-81ED-4DB2-BD59-A6C34878D82A}">
                        <a16:rowId xmlns:a16="http://schemas.microsoft.com/office/drawing/2014/main" val="10000"/>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775" t="-103636" r="-2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75" t="-103636" r="-1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775" t="-103636" r="-1550" b="-105455"/>
                          </a:stretch>
                        </a:blipFill>
                      </a:tcPr>
                    </a:tc>
                    <a:extLst>
                      <a:ext uri="{0D108BD9-81ED-4DB2-BD59-A6C34878D82A}">
                        <a16:rowId xmlns:a16="http://schemas.microsoft.com/office/drawing/2014/main" val="10001"/>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775" t="-200000" r="-2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75" t="-200000" r="-1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775" t="-200000" r="-1550" b="-3571"/>
                          </a:stretch>
                        </a:blipFill>
                      </a:tcPr>
                    </a:tc>
                    <a:extLst>
                      <a:ext uri="{0D108BD9-81ED-4DB2-BD59-A6C34878D82A}">
                        <a16:rowId xmlns:a16="http://schemas.microsoft.com/office/drawing/2014/main" val="10002"/>
                      </a:ext>
                    </a:extLst>
                  </a:tr>
                </a:tbl>
              </a:graphicData>
            </a:graphic>
          </p:graphicFrame>
        </mc:Fallback>
      </mc:AlternateContent>
      <p:sp>
        <p:nvSpPr>
          <p:cNvPr id="41" name="Rectangle 40"/>
          <p:cNvSpPr/>
          <p:nvPr/>
        </p:nvSpPr>
        <p:spPr>
          <a:xfrm>
            <a:off x="3675236" y="5597272"/>
            <a:ext cx="726481" cy="400110"/>
          </a:xfrm>
          <a:prstGeom prst="rect">
            <a:avLst/>
          </a:prstGeom>
        </p:spPr>
        <p:txBody>
          <a:bodyPr wrap="none">
            <a:spAutoFit/>
          </a:bodyPr>
          <a:lstStyle/>
          <a:p>
            <a:r>
              <a:rPr lang="en-US" sz="2000" dirty="0"/>
              <a:t>Sum</a:t>
            </a:r>
          </a:p>
        </p:txBody>
      </p:sp>
      <mc:AlternateContent xmlns:mc="http://schemas.openxmlformats.org/markup-compatibility/2006" xmlns:a14="http://schemas.microsoft.com/office/drawing/2010/main">
        <mc:Choice Requires="a14">
          <p:sp>
            <p:nvSpPr>
              <p:cNvPr id="42" name="TextBox 41"/>
              <p:cNvSpPr txBox="1"/>
              <p:nvPr/>
            </p:nvSpPr>
            <p:spPr>
              <a:xfrm>
                <a:off x="2493454" y="5975420"/>
                <a:ext cx="62184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1" i="1" smtClean="0">
                          <a:latin typeface="Cambria Math" panose="02040503050406030204" pitchFamily="18" charset="0"/>
                        </a:rPr>
                        <m:t>𝟎</m:t>
                      </m:r>
                      <m:r>
                        <a:rPr lang="en-AU" b="1" i="1" smtClean="0">
                          <a:latin typeface="Cambria Math" panose="02040503050406030204" pitchFamily="18" charset="0"/>
                        </a:rPr>
                        <m:t>+</m:t>
                      </m:r>
                      <m:r>
                        <a:rPr lang="en-AU" b="1" i="1" smtClean="0">
                          <a:latin typeface="Cambria Math" panose="02040503050406030204" pitchFamily="18" charset="0"/>
                        </a:rPr>
                        <m:t>𝟎</m:t>
                      </m:r>
                      <m:r>
                        <a:rPr lang="en-AU" b="1" i="1" smtClean="0">
                          <a:latin typeface="Cambria Math" panose="02040503050406030204" pitchFamily="18" charset="0"/>
                        </a:rPr>
                        <m:t>+</m:t>
                      </m:r>
                      <m:r>
                        <a:rPr lang="en-AU" b="1" i="1" smtClean="0">
                          <a:latin typeface="Cambria Math" panose="02040503050406030204" pitchFamily="18" charset="0"/>
                        </a:rPr>
                        <m:t>𝟎</m:t>
                      </m:r>
                      <m:r>
                        <a:rPr lang="en-AU" b="1" i="1" smtClean="0">
                          <a:latin typeface="Cambria Math" panose="02040503050406030204" pitchFamily="18" charset="0"/>
                        </a:rPr>
                        <m:t>+</m:t>
                      </m:r>
                      <m:r>
                        <a:rPr lang="en-AU" b="1" i="1" smtClean="0">
                          <a:latin typeface="Cambria Math" panose="02040503050406030204" pitchFamily="18" charset="0"/>
                        </a:rPr>
                        <m:t>𝟐</m:t>
                      </m:r>
                      <m:r>
                        <a:rPr lang="en-AU" b="1" i="1" smtClean="0">
                          <a:latin typeface="Cambria Math" panose="02040503050406030204" pitchFamily="18" charset="0"/>
                        </a:rPr>
                        <m:t>+</m:t>
                      </m:r>
                      <m:r>
                        <a:rPr lang="en-AU" b="1" i="1" smtClean="0">
                          <a:latin typeface="Cambria Math" panose="02040503050406030204" pitchFamily="18" charset="0"/>
                        </a:rPr>
                        <m:t>𝟏</m:t>
                      </m:r>
                      <m:r>
                        <a:rPr lang="en-AU" b="1" i="1" smtClean="0">
                          <a:latin typeface="Cambria Math" panose="02040503050406030204" pitchFamily="18" charset="0"/>
                        </a:rPr>
                        <m:t>+</m:t>
                      </m:r>
                      <m:d>
                        <m:dPr>
                          <m:ctrlPr>
                            <a:rPr lang="en-AU" b="1" i="1" smtClean="0">
                              <a:latin typeface="Cambria Math" panose="02040503050406030204" pitchFamily="18" charset="0"/>
                            </a:rPr>
                          </m:ctrlPr>
                        </m:dPr>
                        <m:e>
                          <m:r>
                            <a:rPr lang="en-AU" b="1" i="1" smtClean="0">
                              <a:latin typeface="Cambria Math" panose="02040503050406030204" pitchFamily="18" charset="0"/>
                            </a:rPr>
                            <m:t>−</m:t>
                          </m:r>
                          <m:r>
                            <a:rPr lang="en-AU" b="1" i="1" smtClean="0">
                              <a:latin typeface="Cambria Math" panose="02040503050406030204" pitchFamily="18" charset="0"/>
                            </a:rPr>
                            <m:t>𝟐</m:t>
                          </m:r>
                        </m:e>
                      </m:d>
                      <m:r>
                        <a:rPr lang="en-AU" b="1" i="1" smtClean="0">
                          <a:latin typeface="Cambria Math" panose="02040503050406030204" pitchFamily="18" charset="0"/>
                        </a:rPr>
                        <m:t>+</m:t>
                      </m:r>
                      <m:r>
                        <a:rPr lang="en-AU" b="1" i="1" smtClean="0">
                          <a:latin typeface="Cambria Math" panose="02040503050406030204" pitchFamily="18" charset="0"/>
                        </a:rPr>
                        <m:t>𝟐</m:t>
                      </m:r>
                      <m:r>
                        <a:rPr lang="en-AU" b="1" i="1" smtClean="0">
                          <a:latin typeface="Cambria Math" panose="02040503050406030204" pitchFamily="18" charset="0"/>
                        </a:rPr>
                        <m:t>+</m:t>
                      </m:r>
                      <m:r>
                        <a:rPr lang="en-AU" b="1" i="1" smtClean="0">
                          <a:latin typeface="Cambria Math" panose="02040503050406030204" pitchFamily="18" charset="0"/>
                        </a:rPr>
                        <m:t>𝟎</m:t>
                      </m:r>
                      <m:r>
                        <a:rPr lang="en-AU" b="1" i="1" smtClean="0">
                          <a:latin typeface="Cambria Math" panose="02040503050406030204" pitchFamily="18" charset="0"/>
                        </a:rPr>
                        <m:t>+</m:t>
                      </m:r>
                      <m:d>
                        <m:dPr>
                          <m:ctrlPr>
                            <a:rPr lang="en-AU" b="1" i="1" smtClean="0">
                              <a:latin typeface="Cambria Math" panose="02040503050406030204" pitchFamily="18" charset="0"/>
                            </a:rPr>
                          </m:ctrlPr>
                        </m:dPr>
                        <m:e>
                          <m:r>
                            <a:rPr lang="en-AU" b="1" i="1" smtClean="0">
                              <a:latin typeface="Cambria Math" panose="02040503050406030204" pitchFamily="18" charset="0"/>
                            </a:rPr>
                            <m:t>−</m:t>
                          </m:r>
                          <m:r>
                            <a:rPr lang="en-AU" b="1" i="1" smtClean="0">
                              <a:latin typeface="Cambria Math" panose="02040503050406030204" pitchFamily="18" charset="0"/>
                            </a:rPr>
                            <m:t>𝟐</m:t>
                          </m:r>
                        </m:e>
                      </m:d>
                      <m:r>
                        <a:rPr lang="en-AU" b="1" i="1" smtClean="0">
                          <a:latin typeface="Cambria Math" panose="02040503050406030204" pitchFamily="18" charset="0"/>
                        </a:rPr>
                        <m:t>=</m:t>
                      </m:r>
                      <m:r>
                        <a:rPr lang="en-AU" b="1" i="1" smtClean="0">
                          <a:latin typeface="Cambria Math" panose="02040503050406030204" pitchFamily="18" charset="0"/>
                        </a:rPr>
                        <m:t>𝟏</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2493454" y="5975420"/>
                <a:ext cx="6218434" cy="369332"/>
              </a:xfrm>
              <a:prstGeom prst="rect">
                <a:avLst/>
              </a:prstGeom>
              <a:blipFill>
                <a:blip r:embed="rId8"/>
                <a:stretch>
                  <a:fillRect/>
                </a:stretch>
              </a:blipFill>
            </p:spPr>
            <p:txBody>
              <a:bodyPr/>
              <a:lstStyle/>
              <a:p>
                <a:r>
                  <a:rPr lang="en-GB">
                    <a:noFill/>
                  </a:rPr>
                  <a:t> </a:t>
                </a:r>
              </a:p>
            </p:txBody>
          </p:sp>
        </mc:Fallback>
      </mc:AlternateContent>
      <p:cxnSp>
        <p:nvCxnSpPr>
          <p:cNvPr id="43" name="Straight Arrow Connector 42"/>
          <p:cNvCxnSpPr>
            <a:stCxn id="40" idx="2"/>
          </p:cNvCxnSpPr>
          <p:nvPr/>
        </p:nvCxnSpPr>
        <p:spPr bwMode="auto">
          <a:xfrm>
            <a:off x="3464576" y="5631355"/>
            <a:ext cx="209474" cy="300608"/>
          </a:xfrm>
          <a:prstGeom prst="straightConnector1">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4" name="Table 43"/>
          <p:cNvGraphicFramePr>
            <a:graphicFrameLocks noGrp="1"/>
          </p:cNvGraphicFramePr>
          <p:nvPr/>
        </p:nvGraphicFramePr>
        <p:xfrm>
          <a:off x="7686568" y="5971952"/>
          <a:ext cx="349250" cy="304694"/>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0">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45" name="Elbow Connector 44"/>
          <p:cNvCxnSpPr>
            <a:endCxn id="24" idx="1"/>
          </p:cNvCxnSpPr>
          <p:nvPr/>
        </p:nvCxnSpPr>
        <p:spPr bwMode="auto">
          <a:xfrm rot="16200000" flipV="1">
            <a:off x="5597979" y="3697813"/>
            <a:ext cx="3433252" cy="1057275"/>
          </a:xfrm>
          <a:prstGeom prst="bentConnector4">
            <a:avLst>
              <a:gd name="adj1" fmla="val 47538"/>
              <a:gd name="adj2" fmla="val 121622"/>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1590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par>
                          <p:cTn id="37" fill="hold">
                            <p:stCondLst>
                              <p:cond delay="0"/>
                            </p:stCondLst>
                            <p:childTnLst>
                              <p:par>
                                <p:cTn id="38" presetID="53" presetClass="entr" presetSubtype="16"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nodeType="clickEffect">
                                  <p:stCondLst>
                                    <p:cond delay="0"/>
                                  </p:stCondLst>
                                  <p:childTnLst>
                                    <p:animMotion origin="layout" path="M -0.0007 0.00162 L 0.03837 0.00278 " pathEditMode="relative" rAng="0" ptsTypes="AA">
                                      <p:cBhvr>
                                        <p:cTn id="68" dur="2000" fill="hold"/>
                                        <p:tgtEl>
                                          <p:spTgt spid="11"/>
                                        </p:tgtEl>
                                        <p:attrNameLst>
                                          <p:attrName>ppt_x</p:attrName>
                                          <p:attrName>ppt_y</p:attrName>
                                        </p:attrNameLst>
                                      </p:cBhvr>
                                      <p:rCtr x="1944" y="46"/>
                                    </p:animMotion>
                                  </p:childTnLst>
                                </p:cTn>
                              </p:par>
                            </p:childTnLst>
                          </p:cTn>
                        </p:par>
                        <p:par>
                          <p:cTn id="69" fill="hold">
                            <p:stCondLst>
                              <p:cond delay="2000"/>
                            </p:stCondLst>
                            <p:childTnLst>
                              <p:par>
                                <p:cTn id="70" presetID="53" presetClass="entr" presetSubtype="16" fill="hold"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childTnLst>
                          </p:cTn>
                        </p:par>
                        <p:par>
                          <p:cTn id="75" fill="hold">
                            <p:stCondLst>
                              <p:cond delay="2500"/>
                            </p:stCondLst>
                            <p:childTnLst>
                              <p:par>
                                <p:cTn id="76" presetID="1" presetClass="exit" presetSubtype="0" fill="hold" nodeType="afterEffect">
                                  <p:stCondLst>
                                    <p:cond delay="0"/>
                                  </p:stCondLst>
                                  <p:childTnLst>
                                    <p:set>
                                      <p:cBhvr>
                                        <p:cTn id="77" dur="1" fill="hold">
                                          <p:stCondLst>
                                            <p:cond delay="0"/>
                                          </p:stCondLst>
                                        </p:cTn>
                                        <p:tgtEl>
                                          <p:spTgt spid="11"/>
                                        </p:tgtEl>
                                        <p:attrNameLst>
                                          <p:attrName>style.visibility</p:attrName>
                                        </p:attrNameLst>
                                      </p:cBhvr>
                                      <p:to>
                                        <p:strVal val="hidden"/>
                                      </p:to>
                                    </p:set>
                                  </p:childTnLst>
                                </p:cTn>
                              </p:par>
                            </p:childTnLst>
                          </p:cTn>
                        </p:par>
                        <p:par>
                          <p:cTn id="78" fill="hold">
                            <p:stCondLst>
                              <p:cond delay="2500"/>
                            </p:stCondLst>
                            <p:childTnLst>
                              <p:par>
                                <p:cTn id="79" presetID="1" presetClass="entr" presetSubtype="0" fill="hold" nodeType="after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par>
                          <p:cTn id="81" fill="hold">
                            <p:stCondLst>
                              <p:cond delay="2500"/>
                            </p:stCondLst>
                            <p:childTnLst>
                              <p:par>
                                <p:cTn id="82" presetID="0" presetClass="path" presetSubtype="0" accel="50000" decel="50000" fill="hold" nodeType="afterEffect">
                                  <p:stCondLst>
                                    <p:cond delay="0"/>
                                  </p:stCondLst>
                                  <p:childTnLst>
                                    <p:animMotion origin="layout" path="M -0.00069 0.00162 L 0.03837 0.00278 " pathEditMode="relative" rAng="0" ptsTypes="AA">
                                      <p:cBhvr>
                                        <p:cTn id="83" dur="2000" fill="hold"/>
                                        <p:tgtEl>
                                          <p:spTgt spid="17"/>
                                        </p:tgtEl>
                                        <p:attrNameLst>
                                          <p:attrName>ppt_x</p:attrName>
                                          <p:attrName>ppt_y</p:attrName>
                                        </p:attrNameLst>
                                      </p:cBhvr>
                                      <p:rCtr x="1944" y="46"/>
                                    </p:animMotion>
                                  </p:childTnLst>
                                </p:cTn>
                              </p:par>
                            </p:childTnLst>
                          </p:cTn>
                        </p:par>
                        <p:par>
                          <p:cTn id="84" fill="hold">
                            <p:stCondLst>
                              <p:cond delay="4500"/>
                            </p:stCondLst>
                            <p:childTnLst>
                              <p:par>
                                <p:cTn id="85" presetID="53" presetClass="entr" presetSubtype="16"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fltVal val="0"/>
                                          </p:val>
                                        </p:tav>
                                        <p:tav tm="100000">
                                          <p:val>
                                            <p:strVal val="#ppt_h"/>
                                          </p:val>
                                        </p:tav>
                                      </p:tavLst>
                                    </p:anim>
                                    <p:animEffect transition="in" filter="fade">
                                      <p:cBhvr>
                                        <p:cTn id="89" dur="500"/>
                                        <p:tgtEl>
                                          <p:spTgt spid="26"/>
                                        </p:tgtEl>
                                      </p:cBhvr>
                                    </p:animEffect>
                                  </p:childTnLst>
                                </p:cTn>
                              </p:par>
                            </p:childTnLst>
                          </p:cTn>
                        </p:par>
                        <p:par>
                          <p:cTn id="90" fill="hold">
                            <p:stCondLst>
                              <p:cond delay="5000"/>
                            </p:stCondLst>
                            <p:childTnLst>
                              <p:par>
                                <p:cTn id="91" presetID="1" presetClass="exit" presetSubtype="0" fill="hold" nodeType="afterEffect">
                                  <p:stCondLst>
                                    <p:cond delay="0"/>
                                  </p:stCondLst>
                                  <p:childTnLst>
                                    <p:set>
                                      <p:cBhvr>
                                        <p:cTn id="92" dur="1" fill="hold">
                                          <p:stCondLst>
                                            <p:cond delay="0"/>
                                          </p:stCondLst>
                                        </p:cTn>
                                        <p:tgtEl>
                                          <p:spTgt spid="17"/>
                                        </p:tgtEl>
                                        <p:attrNameLst>
                                          <p:attrName>style.visibility</p:attrName>
                                        </p:attrNameLst>
                                      </p:cBhvr>
                                      <p:to>
                                        <p:strVal val="hidden"/>
                                      </p:to>
                                    </p:set>
                                  </p:childTnLst>
                                </p:cTn>
                              </p:par>
                            </p:childTnLst>
                          </p:cTn>
                        </p:par>
                        <p:par>
                          <p:cTn id="93" fill="hold">
                            <p:stCondLst>
                              <p:cond delay="5000"/>
                            </p:stCondLst>
                            <p:childTnLst>
                              <p:par>
                                <p:cTn id="94" presetID="1" presetClass="entr" presetSubtype="0" fill="hold" nodeType="afterEffect">
                                  <p:stCondLst>
                                    <p:cond delay="0"/>
                                  </p:stCondLst>
                                  <p:childTnLst>
                                    <p:set>
                                      <p:cBhvr>
                                        <p:cTn id="95" dur="1" fill="hold">
                                          <p:stCondLst>
                                            <p:cond delay="0"/>
                                          </p:stCondLst>
                                        </p:cTn>
                                        <p:tgtEl>
                                          <p:spTgt spid="18"/>
                                        </p:tgtEl>
                                        <p:attrNameLst>
                                          <p:attrName>style.visibility</p:attrName>
                                        </p:attrNameLst>
                                      </p:cBhvr>
                                      <p:to>
                                        <p:strVal val="visible"/>
                                      </p:to>
                                    </p:set>
                                  </p:childTnLst>
                                </p:cTn>
                              </p:par>
                              <p:par>
                                <p:cTn id="96" presetID="0" presetClass="path" presetSubtype="0" accel="50000" decel="50000" fill="hold" nodeType="withEffect">
                                  <p:stCondLst>
                                    <p:cond delay="0"/>
                                  </p:stCondLst>
                                  <p:childTnLst>
                                    <p:animMotion origin="layout" path="M 0.07778 -0.04976 L -1.11111E-6 -3.7037E-6 " pathEditMode="relative" rAng="0" ptsTypes="AA">
                                      <p:cBhvr>
                                        <p:cTn id="97" dur="2000" fill="hold"/>
                                        <p:tgtEl>
                                          <p:spTgt spid="18"/>
                                        </p:tgtEl>
                                        <p:attrNameLst>
                                          <p:attrName>ppt_x</p:attrName>
                                          <p:attrName>ppt_y</p:attrName>
                                        </p:attrNameLst>
                                      </p:cBhvr>
                                      <p:rCtr x="-3889" y="2477"/>
                                    </p:animMotion>
                                  </p:childTnLst>
                                </p:cTn>
                              </p:par>
                            </p:childTnLst>
                          </p:cTn>
                        </p:par>
                        <p:par>
                          <p:cTn id="98" fill="hold">
                            <p:stCondLst>
                              <p:cond delay="7000"/>
                            </p:stCondLst>
                            <p:childTnLst>
                              <p:par>
                                <p:cTn id="99" presetID="53" presetClass="entr" presetSubtype="16" fill="hold" nodeType="afterEffect">
                                  <p:stCondLst>
                                    <p:cond delay="0"/>
                                  </p:stCondLst>
                                  <p:childTnLst>
                                    <p:set>
                                      <p:cBhvr>
                                        <p:cTn id="100" dur="1" fill="hold">
                                          <p:stCondLst>
                                            <p:cond delay="0"/>
                                          </p:stCondLst>
                                        </p:cTn>
                                        <p:tgtEl>
                                          <p:spTgt spid="27"/>
                                        </p:tgtEl>
                                        <p:attrNameLst>
                                          <p:attrName>style.visibility</p:attrName>
                                        </p:attrNameLst>
                                      </p:cBhvr>
                                      <p:to>
                                        <p:strVal val="visible"/>
                                      </p:to>
                                    </p:set>
                                    <p:anim calcmode="lin" valueType="num">
                                      <p:cBhvr>
                                        <p:cTn id="101" dur="500" fill="hold"/>
                                        <p:tgtEl>
                                          <p:spTgt spid="27"/>
                                        </p:tgtEl>
                                        <p:attrNameLst>
                                          <p:attrName>ppt_w</p:attrName>
                                        </p:attrNameLst>
                                      </p:cBhvr>
                                      <p:tavLst>
                                        <p:tav tm="0">
                                          <p:val>
                                            <p:fltVal val="0"/>
                                          </p:val>
                                        </p:tav>
                                        <p:tav tm="100000">
                                          <p:val>
                                            <p:strVal val="#ppt_w"/>
                                          </p:val>
                                        </p:tav>
                                      </p:tavLst>
                                    </p:anim>
                                    <p:anim calcmode="lin" valueType="num">
                                      <p:cBhvr>
                                        <p:cTn id="102" dur="500" fill="hold"/>
                                        <p:tgtEl>
                                          <p:spTgt spid="27"/>
                                        </p:tgtEl>
                                        <p:attrNameLst>
                                          <p:attrName>ppt_h</p:attrName>
                                        </p:attrNameLst>
                                      </p:cBhvr>
                                      <p:tavLst>
                                        <p:tav tm="0">
                                          <p:val>
                                            <p:fltVal val="0"/>
                                          </p:val>
                                        </p:tav>
                                        <p:tav tm="100000">
                                          <p:val>
                                            <p:strVal val="#ppt_h"/>
                                          </p:val>
                                        </p:tav>
                                      </p:tavLst>
                                    </p:anim>
                                    <p:animEffect transition="in" filter="fade">
                                      <p:cBhvr>
                                        <p:cTn id="103" dur="500"/>
                                        <p:tgtEl>
                                          <p:spTgt spid="27"/>
                                        </p:tgtEl>
                                      </p:cBhvr>
                                    </p:animEffect>
                                  </p:childTnLst>
                                </p:cTn>
                              </p:par>
                            </p:childTnLst>
                          </p:cTn>
                        </p:par>
                        <p:par>
                          <p:cTn id="104" fill="hold">
                            <p:stCondLst>
                              <p:cond delay="7500"/>
                            </p:stCondLst>
                            <p:childTnLst>
                              <p:par>
                                <p:cTn id="105" presetID="1" presetClass="exit" presetSubtype="0" fill="hold" nodeType="afterEffect">
                                  <p:stCondLst>
                                    <p:cond delay="0"/>
                                  </p:stCondLst>
                                  <p:childTnLst>
                                    <p:set>
                                      <p:cBhvr>
                                        <p:cTn id="106" dur="1" fill="hold">
                                          <p:stCondLst>
                                            <p:cond delay="0"/>
                                          </p:stCondLst>
                                        </p:cTn>
                                        <p:tgtEl>
                                          <p:spTgt spid="18"/>
                                        </p:tgtEl>
                                        <p:attrNameLst>
                                          <p:attrName>style.visibility</p:attrName>
                                        </p:attrNameLst>
                                      </p:cBhvr>
                                      <p:to>
                                        <p:strVal val="hidden"/>
                                      </p:to>
                                    </p:set>
                                  </p:childTnLst>
                                </p:cTn>
                              </p:par>
                            </p:childTnLst>
                          </p:cTn>
                        </p:par>
                        <p:par>
                          <p:cTn id="107" fill="hold">
                            <p:stCondLst>
                              <p:cond delay="7500"/>
                            </p:stCondLst>
                            <p:childTnLst>
                              <p:par>
                                <p:cTn id="108" presetID="1" presetClass="entr" presetSubtype="0" fill="hold" nodeType="afterEffect">
                                  <p:stCondLst>
                                    <p:cond delay="0"/>
                                  </p:stCondLst>
                                  <p:childTnLst>
                                    <p:set>
                                      <p:cBhvr>
                                        <p:cTn id="109" dur="1" fill="hold">
                                          <p:stCondLst>
                                            <p:cond delay="0"/>
                                          </p:stCondLst>
                                        </p:cTn>
                                        <p:tgtEl>
                                          <p:spTgt spid="22"/>
                                        </p:tgtEl>
                                        <p:attrNameLst>
                                          <p:attrName>style.visibility</p:attrName>
                                        </p:attrNameLst>
                                      </p:cBhvr>
                                      <p:to>
                                        <p:strVal val="visible"/>
                                      </p:to>
                                    </p:set>
                                  </p:childTnLst>
                                </p:cTn>
                              </p:par>
                            </p:childTnLst>
                          </p:cTn>
                        </p:par>
                        <p:par>
                          <p:cTn id="110" fill="hold">
                            <p:stCondLst>
                              <p:cond delay="7500"/>
                            </p:stCondLst>
                            <p:childTnLst>
                              <p:par>
                                <p:cTn id="111" presetID="0" presetClass="path" presetSubtype="0" accel="50000" decel="50000" fill="hold" nodeType="afterEffect">
                                  <p:stCondLst>
                                    <p:cond delay="0"/>
                                  </p:stCondLst>
                                  <p:childTnLst>
                                    <p:animMotion origin="layout" path="M -0.00069 0.00162 L 0.03837 0.00277 " pathEditMode="relative" rAng="0" ptsTypes="AA">
                                      <p:cBhvr>
                                        <p:cTn id="112" dur="2000" fill="hold"/>
                                        <p:tgtEl>
                                          <p:spTgt spid="22"/>
                                        </p:tgtEl>
                                        <p:attrNameLst>
                                          <p:attrName>ppt_x</p:attrName>
                                          <p:attrName>ppt_y</p:attrName>
                                        </p:attrNameLst>
                                      </p:cBhvr>
                                      <p:rCtr x="1944" y="46"/>
                                    </p:animMotion>
                                  </p:childTnLst>
                                </p:cTn>
                              </p:par>
                            </p:childTnLst>
                          </p:cTn>
                        </p:par>
                        <p:par>
                          <p:cTn id="113" fill="hold">
                            <p:stCondLst>
                              <p:cond delay="9500"/>
                            </p:stCondLst>
                            <p:childTnLst>
                              <p:par>
                                <p:cTn id="114" presetID="53" presetClass="entr" presetSubtype="16" fill="hold"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childTnLst>
                          </p:cTn>
                        </p:par>
                        <p:par>
                          <p:cTn id="119" fill="hold">
                            <p:stCondLst>
                              <p:cond delay="10000"/>
                            </p:stCondLst>
                            <p:childTnLst>
                              <p:par>
                                <p:cTn id="120" presetID="1" presetClass="exit" presetSubtype="0" fill="hold" nodeType="afterEffect">
                                  <p:stCondLst>
                                    <p:cond delay="0"/>
                                  </p:stCondLst>
                                  <p:childTnLst>
                                    <p:set>
                                      <p:cBhvr>
                                        <p:cTn id="121" dur="1" fill="hold">
                                          <p:stCondLst>
                                            <p:cond delay="0"/>
                                          </p:stCondLst>
                                        </p:cTn>
                                        <p:tgtEl>
                                          <p:spTgt spid="22"/>
                                        </p:tgtEl>
                                        <p:attrNameLst>
                                          <p:attrName>style.visibility</p:attrName>
                                        </p:attrNameLst>
                                      </p:cBhvr>
                                      <p:to>
                                        <p:strVal val="hidden"/>
                                      </p:to>
                                    </p:set>
                                  </p:childTnLst>
                                </p:cTn>
                              </p:par>
                            </p:childTnLst>
                          </p:cTn>
                        </p:par>
                        <p:par>
                          <p:cTn id="122" fill="hold">
                            <p:stCondLst>
                              <p:cond delay="10000"/>
                            </p:stCondLst>
                            <p:childTnLst>
                              <p:par>
                                <p:cTn id="123" presetID="1" presetClass="entr" presetSubtype="0" fill="hold" nodeType="afterEffect">
                                  <p:stCondLst>
                                    <p:cond delay="0"/>
                                  </p:stCondLst>
                                  <p:childTnLst>
                                    <p:set>
                                      <p:cBhvr>
                                        <p:cTn id="124" dur="1" fill="hold">
                                          <p:stCondLst>
                                            <p:cond delay="0"/>
                                          </p:stCondLst>
                                        </p:cTn>
                                        <p:tgtEl>
                                          <p:spTgt spid="19"/>
                                        </p:tgtEl>
                                        <p:attrNameLst>
                                          <p:attrName>style.visibility</p:attrName>
                                        </p:attrNameLst>
                                      </p:cBhvr>
                                      <p:to>
                                        <p:strVal val="visible"/>
                                      </p:to>
                                    </p:set>
                                  </p:childTnLst>
                                </p:cTn>
                              </p:par>
                              <p:par>
                                <p:cTn id="125" presetID="0" presetClass="path" presetSubtype="0" accel="50000" decel="50000" fill="hold" nodeType="withEffect">
                                  <p:stCondLst>
                                    <p:cond delay="0"/>
                                  </p:stCondLst>
                                  <p:childTnLst>
                                    <p:animMotion origin="layout" path="M -0.00069 0.00162 L 0.03837 0.00278 " pathEditMode="relative" rAng="0" ptsTypes="AA">
                                      <p:cBhvr>
                                        <p:cTn id="126" dur="2000" fill="hold"/>
                                        <p:tgtEl>
                                          <p:spTgt spid="19"/>
                                        </p:tgtEl>
                                        <p:attrNameLst>
                                          <p:attrName>ppt_x</p:attrName>
                                          <p:attrName>ppt_y</p:attrName>
                                        </p:attrNameLst>
                                      </p:cBhvr>
                                      <p:rCtr x="1944" y="46"/>
                                    </p:animMotion>
                                  </p:childTnLst>
                                </p:cTn>
                              </p:par>
                            </p:childTnLst>
                          </p:cTn>
                        </p:par>
                        <p:par>
                          <p:cTn id="127" fill="hold">
                            <p:stCondLst>
                              <p:cond delay="12000"/>
                            </p:stCondLst>
                            <p:childTnLst>
                              <p:par>
                                <p:cTn id="128" presetID="53" presetClass="entr" presetSubtype="16" fill="hold" nodeType="afterEffect">
                                  <p:stCondLst>
                                    <p:cond delay="0"/>
                                  </p:stCondLst>
                                  <p:childTnLst>
                                    <p:set>
                                      <p:cBhvr>
                                        <p:cTn id="129" dur="1" fill="hold">
                                          <p:stCondLst>
                                            <p:cond delay="0"/>
                                          </p:stCondLst>
                                        </p:cTn>
                                        <p:tgtEl>
                                          <p:spTgt spid="29"/>
                                        </p:tgtEl>
                                        <p:attrNameLst>
                                          <p:attrName>style.visibility</p:attrName>
                                        </p:attrNameLst>
                                      </p:cBhvr>
                                      <p:to>
                                        <p:strVal val="visible"/>
                                      </p:to>
                                    </p:set>
                                    <p:anim calcmode="lin" valueType="num">
                                      <p:cBhvr>
                                        <p:cTn id="130" dur="500" fill="hold"/>
                                        <p:tgtEl>
                                          <p:spTgt spid="29"/>
                                        </p:tgtEl>
                                        <p:attrNameLst>
                                          <p:attrName>ppt_w</p:attrName>
                                        </p:attrNameLst>
                                      </p:cBhvr>
                                      <p:tavLst>
                                        <p:tav tm="0">
                                          <p:val>
                                            <p:fltVal val="0"/>
                                          </p:val>
                                        </p:tav>
                                        <p:tav tm="100000">
                                          <p:val>
                                            <p:strVal val="#ppt_w"/>
                                          </p:val>
                                        </p:tav>
                                      </p:tavLst>
                                    </p:anim>
                                    <p:anim calcmode="lin" valueType="num">
                                      <p:cBhvr>
                                        <p:cTn id="131" dur="500" fill="hold"/>
                                        <p:tgtEl>
                                          <p:spTgt spid="29"/>
                                        </p:tgtEl>
                                        <p:attrNameLst>
                                          <p:attrName>ppt_h</p:attrName>
                                        </p:attrNameLst>
                                      </p:cBhvr>
                                      <p:tavLst>
                                        <p:tav tm="0">
                                          <p:val>
                                            <p:fltVal val="0"/>
                                          </p:val>
                                        </p:tav>
                                        <p:tav tm="100000">
                                          <p:val>
                                            <p:strVal val="#ppt_h"/>
                                          </p:val>
                                        </p:tav>
                                      </p:tavLst>
                                    </p:anim>
                                    <p:animEffect transition="in" filter="fade">
                                      <p:cBhvr>
                                        <p:cTn id="132" dur="500"/>
                                        <p:tgtEl>
                                          <p:spTgt spid="29"/>
                                        </p:tgtEl>
                                      </p:cBhvr>
                                    </p:animEffect>
                                  </p:childTnLst>
                                </p:cTn>
                              </p:par>
                            </p:childTnLst>
                          </p:cTn>
                        </p:par>
                        <p:par>
                          <p:cTn id="133" fill="hold">
                            <p:stCondLst>
                              <p:cond delay="12500"/>
                            </p:stCondLst>
                            <p:childTnLst>
                              <p:par>
                                <p:cTn id="134" presetID="1" presetClass="exit" presetSubtype="0" fill="hold" nodeType="afterEffect">
                                  <p:stCondLst>
                                    <p:cond delay="0"/>
                                  </p:stCondLst>
                                  <p:childTnLst>
                                    <p:set>
                                      <p:cBhvr>
                                        <p:cTn id="135" dur="1" fill="hold">
                                          <p:stCondLst>
                                            <p:cond delay="0"/>
                                          </p:stCondLst>
                                        </p:cTn>
                                        <p:tgtEl>
                                          <p:spTgt spid="19"/>
                                        </p:tgtEl>
                                        <p:attrNameLst>
                                          <p:attrName>style.visibility</p:attrName>
                                        </p:attrNameLst>
                                      </p:cBhvr>
                                      <p:to>
                                        <p:strVal val="hidden"/>
                                      </p:to>
                                    </p:set>
                                  </p:childTnLst>
                                </p:cTn>
                              </p:par>
                            </p:childTnLst>
                          </p:cTn>
                        </p:par>
                        <p:par>
                          <p:cTn id="136" fill="hold">
                            <p:stCondLst>
                              <p:cond delay="12500"/>
                            </p:stCondLst>
                            <p:childTnLst>
                              <p:par>
                                <p:cTn id="137" presetID="1" presetClass="entr" presetSubtype="0" fill="hold" nodeType="afterEffect">
                                  <p:stCondLst>
                                    <p:cond delay="0"/>
                                  </p:stCondLst>
                                  <p:childTnLst>
                                    <p:set>
                                      <p:cBhvr>
                                        <p:cTn id="138" dur="1" fill="hold">
                                          <p:stCondLst>
                                            <p:cond delay="0"/>
                                          </p:stCondLst>
                                        </p:cTn>
                                        <p:tgtEl>
                                          <p:spTgt spid="20"/>
                                        </p:tgtEl>
                                        <p:attrNameLst>
                                          <p:attrName>style.visibility</p:attrName>
                                        </p:attrNameLst>
                                      </p:cBhvr>
                                      <p:to>
                                        <p:strVal val="visible"/>
                                      </p:to>
                                    </p:set>
                                  </p:childTnLst>
                                </p:cTn>
                              </p:par>
                              <p:par>
                                <p:cTn id="139" presetID="0" presetClass="path" presetSubtype="0" accel="50000" decel="50000" fill="hold" nodeType="withEffect">
                                  <p:stCondLst>
                                    <p:cond delay="0"/>
                                  </p:stCondLst>
                                  <p:childTnLst>
                                    <p:animMotion origin="layout" path="M 0.07778 -0.04977 L -3.05556E-6 -1.11111E-6 " pathEditMode="relative" rAng="0" ptsTypes="AA">
                                      <p:cBhvr>
                                        <p:cTn id="140" dur="2000" fill="hold"/>
                                        <p:tgtEl>
                                          <p:spTgt spid="20"/>
                                        </p:tgtEl>
                                        <p:attrNameLst>
                                          <p:attrName>ppt_x</p:attrName>
                                          <p:attrName>ppt_y</p:attrName>
                                        </p:attrNameLst>
                                      </p:cBhvr>
                                      <p:rCtr x="-3889" y="2477"/>
                                    </p:animMotion>
                                  </p:childTnLst>
                                </p:cTn>
                              </p:par>
                            </p:childTnLst>
                          </p:cTn>
                        </p:par>
                        <p:par>
                          <p:cTn id="141" fill="hold">
                            <p:stCondLst>
                              <p:cond delay="14500"/>
                            </p:stCondLst>
                            <p:childTnLst>
                              <p:par>
                                <p:cTn id="142" presetID="53" presetClass="entr" presetSubtype="16" fill="hold" nodeType="afterEffect">
                                  <p:stCondLst>
                                    <p:cond delay="0"/>
                                  </p:stCondLst>
                                  <p:childTnLst>
                                    <p:set>
                                      <p:cBhvr>
                                        <p:cTn id="143" dur="1" fill="hold">
                                          <p:stCondLst>
                                            <p:cond delay="0"/>
                                          </p:stCondLst>
                                        </p:cTn>
                                        <p:tgtEl>
                                          <p:spTgt spid="30"/>
                                        </p:tgtEl>
                                        <p:attrNameLst>
                                          <p:attrName>style.visibility</p:attrName>
                                        </p:attrNameLst>
                                      </p:cBhvr>
                                      <p:to>
                                        <p:strVal val="visible"/>
                                      </p:to>
                                    </p:set>
                                    <p:anim calcmode="lin" valueType="num">
                                      <p:cBhvr>
                                        <p:cTn id="144" dur="500" fill="hold"/>
                                        <p:tgtEl>
                                          <p:spTgt spid="30"/>
                                        </p:tgtEl>
                                        <p:attrNameLst>
                                          <p:attrName>ppt_w</p:attrName>
                                        </p:attrNameLst>
                                      </p:cBhvr>
                                      <p:tavLst>
                                        <p:tav tm="0">
                                          <p:val>
                                            <p:fltVal val="0"/>
                                          </p:val>
                                        </p:tav>
                                        <p:tav tm="100000">
                                          <p:val>
                                            <p:strVal val="#ppt_w"/>
                                          </p:val>
                                        </p:tav>
                                      </p:tavLst>
                                    </p:anim>
                                    <p:anim calcmode="lin" valueType="num">
                                      <p:cBhvr>
                                        <p:cTn id="145" dur="500" fill="hold"/>
                                        <p:tgtEl>
                                          <p:spTgt spid="30"/>
                                        </p:tgtEl>
                                        <p:attrNameLst>
                                          <p:attrName>ppt_h</p:attrName>
                                        </p:attrNameLst>
                                      </p:cBhvr>
                                      <p:tavLst>
                                        <p:tav tm="0">
                                          <p:val>
                                            <p:fltVal val="0"/>
                                          </p:val>
                                        </p:tav>
                                        <p:tav tm="100000">
                                          <p:val>
                                            <p:strVal val="#ppt_h"/>
                                          </p:val>
                                        </p:tav>
                                      </p:tavLst>
                                    </p:anim>
                                    <p:animEffect transition="in" filter="fade">
                                      <p:cBhvr>
                                        <p:cTn id="146" dur="500"/>
                                        <p:tgtEl>
                                          <p:spTgt spid="30"/>
                                        </p:tgtEl>
                                      </p:cBhvr>
                                    </p:animEffect>
                                  </p:childTnLst>
                                </p:cTn>
                              </p:par>
                            </p:childTnLst>
                          </p:cTn>
                        </p:par>
                        <p:par>
                          <p:cTn id="147" fill="hold">
                            <p:stCondLst>
                              <p:cond delay="15000"/>
                            </p:stCondLst>
                            <p:childTnLst>
                              <p:par>
                                <p:cTn id="148" presetID="1" presetClass="exit" presetSubtype="0" fill="hold" nodeType="afterEffect">
                                  <p:stCondLst>
                                    <p:cond delay="0"/>
                                  </p:stCondLst>
                                  <p:childTnLst>
                                    <p:set>
                                      <p:cBhvr>
                                        <p:cTn id="149" dur="1" fill="hold">
                                          <p:stCondLst>
                                            <p:cond delay="0"/>
                                          </p:stCondLst>
                                        </p:cTn>
                                        <p:tgtEl>
                                          <p:spTgt spid="20"/>
                                        </p:tgtEl>
                                        <p:attrNameLst>
                                          <p:attrName>style.visibility</p:attrName>
                                        </p:attrNameLst>
                                      </p:cBhvr>
                                      <p:to>
                                        <p:strVal val="hidden"/>
                                      </p:to>
                                    </p:set>
                                  </p:childTnLst>
                                </p:cTn>
                              </p:par>
                            </p:childTnLst>
                          </p:cTn>
                        </p:par>
                        <p:par>
                          <p:cTn id="150" fill="hold">
                            <p:stCondLst>
                              <p:cond delay="15000"/>
                            </p:stCondLst>
                            <p:childTnLst>
                              <p:par>
                                <p:cTn id="151" presetID="53" presetClass="entr" presetSubtype="16" fill="hold" nodeType="afterEffect">
                                  <p:stCondLst>
                                    <p:cond delay="0"/>
                                  </p:stCondLst>
                                  <p:childTnLst>
                                    <p:set>
                                      <p:cBhvr>
                                        <p:cTn id="152" dur="1" fill="hold">
                                          <p:stCondLst>
                                            <p:cond delay="0"/>
                                          </p:stCondLst>
                                        </p:cTn>
                                        <p:tgtEl>
                                          <p:spTgt spid="31"/>
                                        </p:tgtEl>
                                        <p:attrNameLst>
                                          <p:attrName>style.visibility</p:attrName>
                                        </p:attrNameLst>
                                      </p:cBhvr>
                                      <p:to>
                                        <p:strVal val="visible"/>
                                      </p:to>
                                    </p:set>
                                    <p:anim calcmode="lin" valueType="num">
                                      <p:cBhvr>
                                        <p:cTn id="153" dur="500" fill="hold"/>
                                        <p:tgtEl>
                                          <p:spTgt spid="31"/>
                                        </p:tgtEl>
                                        <p:attrNameLst>
                                          <p:attrName>ppt_w</p:attrName>
                                        </p:attrNameLst>
                                      </p:cBhvr>
                                      <p:tavLst>
                                        <p:tav tm="0">
                                          <p:val>
                                            <p:fltVal val="0"/>
                                          </p:val>
                                        </p:tav>
                                        <p:tav tm="100000">
                                          <p:val>
                                            <p:strVal val="#ppt_w"/>
                                          </p:val>
                                        </p:tav>
                                      </p:tavLst>
                                    </p:anim>
                                    <p:anim calcmode="lin" valueType="num">
                                      <p:cBhvr>
                                        <p:cTn id="154" dur="500" fill="hold"/>
                                        <p:tgtEl>
                                          <p:spTgt spid="31"/>
                                        </p:tgtEl>
                                        <p:attrNameLst>
                                          <p:attrName>ppt_h</p:attrName>
                                        </p:attrNameLst>
                                      </p:cBhvr>
                                      <p:tavLst>
                                        <p:tav tm="0">
                                          <p:val>
                                            <p:fltVal val="0"/>
                                          </p:val>
                                        </p:tav>
                                        <p:tav tm="100000">
                                          <p:val>
                                            <p:strVal val="#ppt_h"/>
                                          </p:val>
                                        </p:tav>
                                      </p:tavLst>
                                    </p:anim>
                                    <p:animEffect transition="in" filter="fade">
                                      <p:cBhvr>
                                        <p:cTn id="155" dur="500"/>
                                        <p:tgtEl>
                                          <p:spTgt spid="31"/>
                                        </p:tgtEl>
                                      </p:cBhvr>
                                    </p:animEffect>
                                  </p:childTnLst>
                                </p:cTn>
                              </p:par>
                            </p:childTnLst>
                          </p:cTn>
                        </p:par>
                        <p:par>
                          <p:cTn id="156" fill="hold">
                            <p:stCondLst>
                              <p:cond delay="15500"/>
                            </p:stCondLst>
                            <p:childTnLst>
                              <p:par>
                                <p:cTn id="157" presetID="1" presetClass="entr" presetSubtype="0" fill="hold" nodeType="afterEffect">
                                  <p:stCondLst>
                                    <p:cond delay="0"/>
                                  </p:stCondLst>
                                  <p:childTnLst>
                                    <p:set>
                                      <p:cBhvr>
                                        <p:cTn id="158" dur="1" fill="hold">
                                          <p:stCondLst>
                                            <p:cond delay="0"/>
                                          </p:stCondLst>
                                        </p:cTn>
                                        <p:tgtEl>
                                          <p:spTgt spid="21"/>
                                        </p:tgtEl>
                                        <p:attrNameLst>
                                          <p:attrName>style.visibility</p:attrName>
                                        </p:attrNameLst>
                                      </p:cBhvr>
                                      <p:to>
                                        <p:strVal val="visible"/>
                                      </p:to>
                                    </p:set>
                                  </p:childTnLst>
                                </p:cTn>
                              </p:par>
                              <p:par>
                                <p:cTn id="159" presetID="0" presetClass="path" presetSubtype="0" accel="50000" decel="50000" fill="hold" nodeType="withEffect">
                                  <p:stCondLst>
                                    <p:cond delay="0"/>
                                  </p:stCondLst>
                                  <p:childTnLst>
                                    <p:animMotion origin="layout" path="M -0.00069 0.00162 L 0.03837 0.00278 " pathEditMode="relative" rAng="0" ptsTypes="AA">
                                      <p:cBhvr>
                                        <p:cTn id="160" dur="2000" fill="hold"/>
                                        <p:tgtEl>
                                          <p:spTgt spid="21"/>
                                        </p:tgtEl>
                                        <p:attrNameLst>
                                          <p:attrName>ppt_x</p:attrName>
                                          <p:attrName>ppt_y</p:attrName>
                                        </p:attrNameLst>
                                      </p:cBhvr>
                                      <p:rCtr x="1944" y="46"/>
                                    </p:animMotion>
                                  </p:childTnLst>
                                </p:cTn>
                              </p:par>
                            </p:childTnLst>
                          </p:cTn>
                        </p:par>
                        <p:par>
                          <p:cTn id="161" fill="hold">
                            <p:stCondLst>
                              <p:cond delay="17500"/>
                            </p:stCondLst>
                            <p:childTnLst>
                              <p:par>
                                <p:cTn id="162" presetID="53" presetClass="entr" presetSubtype="16" fill="hold" nodeType="afterEffect">
                                  <p:stCondLst>
                                    <p:cond delay="0"/>
                                  </p:stCondLst>
                                  <p:childTnLst>
                                    <p:set>
                                      <p:cBhvr>
                                        <p:cTn id="163" dur="1" fill="hold">
                                          <p:stCondLst>
                                            <p:cond delay="0"/>
                                          </p:stCondLst>
                                        </p:cTn>
                                        <p:tgtEl>
                                          <p:spTgt spid="32"/>
                                        </p:tgtEl>
                                        <p:attrNameLst>
                                          <p:attrName>style.visibility</p:attrName>
                                        </p:attrNameLst>
                                      </p:cBhvr>
                                      <p:to>
                                        <p:strVal val="visible"/>
                                      </p:to>
                                    </p:set>
                                    <p:anim calcmode="lin" valueType="num">
                                      <p:cBhvr>
                                        <p:cTn id="164" dur="500" fill="hold"/>
                                        <p:tgtEl>
                                          <p:spTgt spid="32"/>
                                        </p:tgtEl>
                                        <p:attrNameLst>
                                          <p:attrName>ppt_w</p:attrName>
                                        </p:attrNameLst>
                                      </p:cBhvr>
                                      <p:tavLst>
                                        <p:tav tm="0">
                                          <p:val>
                                            <p:fltVal val="0"/>
                                          </p:val>
                                        </p:tav>
                                        <p:tav tm="100000">
                                          <p:val>
                                            <p:strVal val="#ppt_w"/>
                                          </p:val>
                                        </p:tav>
                                      </p:tavLst>
                                    </p:anim>
                                    <p:anim calcmode="lin" valueType="num">
                                      <p:cBhvr>
                                        <p:cTn id="165" dur="500" fill="hold"/>
                                        <p:tgtEl>
                                          <p:spTgt spid="32"/>
                                        </p:tgtEl>
                                        <p:attrNameLst>
                                          <p:attrName>ppt_h</p:attrName>
                                        </p:attrNameLst>
                                      </p:cBhvr>
                                      <p:tavLst>
                                        <p:tav tm="0">
                                          <p:val>
                                            <p:fltVal val="0"/>
                                          </p:val>
                                        </p:tav>
                                        <p:tav tm="100000">
                                          <p:val>
                                            <p:strVal val="#ppt_h"/>
                                          </p:val>
                                        </p:tav>
                                      </p:tavLst>
                                    </p:anim>
                                    <p:animEffect transition="in" filter="fade">
                                      <p:cBhvr>
                                        <p:cTn id="166" dur="500"/>
                                        <p:tgtEl>
                                          <p:spTgt spid="32"/>
                                        </p:tgtEl>
                                      </p:cBhvr>
                                    </p:animEffect>
                                  </p:childTnLst>
                                </p:cTn>
                              </p:par>
                            </p:childTnLst>
                          </p:cTn>
                        </p:par>
                        <p:par>
                          <p:cTn id="167" fill="hold">
                            <p:stCondLst>
                              <p:cond delay="18000"/>
                            </p:stCondLst>
                            <p:childTnLst>
                              <p:par>
                                <p:cTn id="168" presetID="1" presetClass="exit" presetSubtype="0" fill="hold" nodeType="afterEffect">
                                  <p:stCondLst>
                                    <p:cond delay="0"/>
                                  </p:stCondLst>
                                  <p:childTnLst>
                                    <p:set>
                                      <p:cBhvr>
                                        <p:cTn id="169"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1" grpId="0"/>
      <p:bldP spid="41" grpId="1"/>
      <p:bldP spid="42" grpId="0"/>
      <p:bldP spid="4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Convolution Layer </a:t>
            </a:r>
          </a:p>
          <a:p>
            <a:r>
              <a:rPr lang="en-US" altLang="zh-TW" dirty="0">
                <a:ea typeface="PMingLiU" pitchFamily="18" charset="-120"/>
              </a:rPr>
              <a:t>(RGB images) </a:t>
            </a:r>
            <a:endParaRPr lang="en-US" dirty="0"/>
          </a:p>
        </p:txBody>
      </p:sp>
      <mc:AlternateContent xmlns:mc="http://schemas.openxmlformats.org/markup-compatibility/2006" xmlns:a14="http://schemas.microsoft.com/office/drawing/2010/main">
        <mc:Choice Requires="a14">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AU" altLang="en-US" sz="2800" dirty="0"/>
                  <a:t>Given an RGB </a:t>
                </a:r>
                <a:r>
                  <a:rPr lang="en-US" altLang="en-US" sz="2800" dirty="0"/>
                  <a:t>input image </a:t>
                </a:r>
                <a14:m>
                  <m:oMath xmlns:m="http://schemas.openxmlformats.org/officeDocument/2006/math">
                    <m:r>
                      <a:rPr lang="en-AU" altLang="en-US" sz="2800" i="1">
                        <a:latin typeface="Cambria Math" panose="02040503050406030204" pitchFamily="18" charset="0"/>
                      </a:rPr>
                      <m:t>𝐼</m:t>
                    </m:r>
                  </m:oMath>
                </a14:m>
                <a:r>
                  <a:rPr lang="en-US" altLang="en-US" sz="2800" dirty="0"/>
                  <a:t>and a filter/kernel </a:t>
                </a:r>
                <a14:m>
                  <m:oMath xmlns:m="http://schemas.openxmlformats.org/officeDocument/2006/math">
                    <m:sSub>
                      <m:sSubPr>
                        <m:ctrlPr>
                          <a:rPr lang="en-US" altLang="en-US" sz="2800" i="1" dirty="0">
                            <a:latin typeface="Cambria Math" panose="02040503050406030204" pitchFamily="18" charset="0"/>
                          </a:rPr>
                        </m:ctrlPr>
                      </m:sSubPr>
                      <m:e>
                        <m:r>
                          <a:rPr lang="en-AU" altLang="en-US" sz="2800" i="1" dirty="0">
                            <a:latin typeface="Cambria Math" panose="02040503050406030204" pitchFamily="18" charset="0"/>
                          </a:rPr>
                          <m:t>𝐾</m:t>
                        </m:r>
                      </m:e>
                      <m:sub>
                        <m:r>
                          <a:rPr lang="en-AU" altLang="en-US" sz="2800" i="1" dirty="0">
                            <a:latin typeface="Cambria Math" panose="02040503050406030204" pitchFamily="18" charset="0"/>
                          </a:rPr>
                          <m:t>0</m:t>
                        </m:r>
                      </m:sub>
                    </m:sSub>
                  </m:oMath>
                </a14:m>
                <a:r>
                  <a:rPr lang="en-US" altLang="en-US" sz="2800" dirty="0"/>
                  <a:t>, </a:t>
                </a:r>
              </a:p>
              <a:p>
                <a:pPr marL="0" indent="0" algn="just">
                  <a:lnSpc>
                    <a:spcPct val="90000"/>
                  </a:lnSpc>
                  <a:buNone/>
                </a:pPr>
                <a:endParaRPr lang="en-US" sz="2000" dirty="0">
                  <a:latin typeface="Arial" panose="020B0604020202020204" pitchFamily="34" charset="0"/>
                </a:endParaRPr>
              </a:p>
            </p:txBody>
          </p:sp>
        </mc:Choice>
        <mc:Fallback xmlns="">
          <p:sp>
            <p:nvSpPr>
              <p:cNvPr id="67" name="Rectangle 3"/>
              <p:cNvSpPr txBox="1">
                <a:spLocks noRot="1" noChangeAspect="1" noMove="1" noResize="1" noEditPoints="1" noAdjustHandles="1" noChangeArrowheads="1" noChangeShapeType="1" noTextEdit="1"/>
              </p:cNvSpPr>
              <p:nvPr/>
            </p:nvSpPr>
            <p:spPr>
              <a:xfrm>
                <a:off x="611560" y="1772816"/>
                <a:ext cx="7772400" cy="5085184"/>
              </a:xfrm>
              <a:prstGeom prst="rect">
                <a:avLst/>
              </a:prstGeom>
              <a:blipFill>
                <a:blip r:embed="rId3"/>
                <a:stretch>
                  <a:fillRect l="-1412" t="-2038" r="-78"/>
                </a:stretch>
              </a:blipFill>
            </p:spPr>
            <p:txBody>
              <a:bodyPr/>
              <a:lstStyle/>
              <a:p>
                <a:r>
                  <a:rPr lang="en-GB">
                    <a:noFill/>
                  </a:rPr>
                  <a:t> </a:t>
                </a:r>
              </a:p>
            </p:txBody>
          </p:sp>
        </mc:Fallback>
      </mc:AlternateContent>
      <p:graphicFrame>
        <p:nvGraphicFramePr>
          <p:cNvPr id="9" name="Table 8"/>
          <p:cNvGraphicFramePr>
            <a:graphicFrameLocks noGrp="1"/>
          </p:cNvGraphicFramePr>
          <p:nvPr/>
        </p:nvGraphicFramePr>
        <p:xfrm>
          <a:off x="6454076" y="370353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nvGraphicFramePr>
        <p:xfrm>
          <a:off x="6804618" y="404070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nvGraphicFramePr>
        <p:xfrm>
          <a:off x="7164288" y="439000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8" name="TextBox 17"/>
              <p:cNvSpPr txBox="1"/>
              <p:nvPr/>
            </p:nvSpPr>
            <p:spPr>
              <a:xfrm>
                <a:off x="5855444" y="2832183"/>
                <a:ext cx="2617687" cy="461665"/>
              </a:xfrm>
              <a:prstGeom prst="rect">
                <a:avLst/>
              </a:prstGeom>
              <a:noFill/>
            </p:spPr>
            <p:txBody>
              <a:bodyPr wrap="square" rtlCol="0">
                <a:spAutoFit/>
              </a:bodyPr>
              <a:lstStyle/>
              <a:p>
                <a:pPr algn="ctr"/>
                <a:r>
                  <a:rPr lang="en-AU" b="0" dirty="0"/>
                  <a:t>Filter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𝐾</m:t>
                        </m:r>
                      </m:e>
                      <m:sub>
                        <m:r>
                          <a:rPr lang="en-AU" b="0" i="1" smtClean="0">
                            <a:latin typeface="Cambria Math" panose="02040503050406030204" pitchFamily="18" charset="0"/>
                          </a:rPr>
                          <m:t>0</m:t>
                        </m:r>
                      </m:sub>
                    </m:sSub>
                    <m:r>
                      <a:rPr lang="en-AU" b="0" i="1" smtClean="0">
                        <a:latin typeface="Cambria Math" panose="02040503050406030204" pitchFamily="18" charset="0"/>
                      </a:rPr>
                      <m:t>(3,3,3)</m:t>
                    </m:r>
                  </m:oMath>
                </a14:m>
                <a:endParaRPr lang="en-US" b="0" dirty="0"/>
              </a:p>
            </p:txBody>
          </p:sp>
        </mc:Choice>
        <mc:Fallback xmlns="">
          <p:sp>
            <p:nvSpPr>
              <p:cNvPr id="18" name="TextBox 17"/>
              <p:cNvSpPr txBox="1">
                <a:spLocks noRot="1" noChangeAspect="1" noMove="1" noResize="1" noEditPoints="1" noAdjustHandles="1" noChangeArrowheads="1" noChangeShapeType="1" noTextEdit="1"/>
              </p:cNvSpPr>
              <p:nvPr/>
            </p:nvSpPr>
            <p:spPr>
              <a:xfrm>
                <a:off x="5855444" y="2832183"/>
                <a:ext cx="2617687" cy="461665"/>
              </a:xfrm>
              <a:prstGeom prst="rect">
                <a:avLst/>
              </a:prstGeom>
              <a:blipFill>
                <a:blip r:embed="rId4"/>
                <a:stretch>
                  <a:fillRect t="-8000" b="-1333"/>
                </a:stretch>
              </a:blipFill>
            </p:spPr>
            <p:txBody>
              <a:bodyPr/>
              <a:lstStyle/>
              <a:p>
                <a:r>
                  <a:rPr lang="en-GB">
                    <a:noFill/>
                  </a:rPr>
                  <a:t> </a:t>
                </a:r>
              </a:p>
            </p:txBody>
          </p:sp>
        </mc:Fallback>
      </mc:AlternateContent>
      <p:graphicFrame>
        <p:nvGraphicFramePr>
          <p:cNvPr id="12" name="Table 11"/>
          <p:cNvGraphicFramePr>
            <a:graphicFrameLocks noGrp="1"/>
          </p:cNvGraphicFramePr>
          <p:nvPr/>
        </p:nvGraphicFramePr>
        <p:xfrm>
          <a:off x="1602030" y="347560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nvGraphicFramePr>
        <p:xfrm>
          <a:off x="1950982" y="3830563"/>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14" name="Table 13"/>
          <p:cNvGraphicFramePr>
            <a:graphicFrameLocks noGrp="1"/>
          </p:cNvGraphicFramePr>
          <p:nvPr/>
        </p:nvGraphicFramePr>
        <p:xfrm>
          <a:off x="2306882" y="41924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5" name="TextBox 14"/>
              <p:cNvSpPr txBox="1"/>
              <p:nvPr/>
            </p:nvSpPr>
            <p:spPr>
              <a:xfrm>
                <a:off x="1216641" y="2835213"/>
                <a:ext cx="3366291" cy="461665"/>
              </a:xfrm>
              <a:prstGeom prst="rect">
                <a:avLst/>
              </a:prstGeom>
              <a:noFill/>
            </p:spPr>
            <p:txBody>
              <a:bodyPr wrap="square" rtlCol="0">
                <a:spAutoFit/>
              </a:bodyPr>
              <a:lstStyle/>
              <a:p>
                <a:pPr algn="ctr"/>
                <a:r>
                  <a:rPr lang="en-AU" b="0" dirty="0"/>
                  <a:t>Input image  </a:t>
                </a:r>
                <a14:m>
                  <m:oMath xmlns:m="http://schemas.openxmlformats.org/officeDocument/2006/math">
                    <m:r>
                      <a:rPr lang="en-AU" b="0" i="1" smtClean="0">
                        <a:latin typeface="Cambria Math" panose="02040503050406030204" pitchFamily="18" charset="0"/>
                      </a:rPr>
                      <m:t>𝐼</m:t>
                    </m:r>
                    <m:r>
                      <a:rPr lang="en-AU" b="0" i="1" smtClean="0">
                        <a:latin typeface="Cambria Math" panose="02040503050406030204" pitchFamily="18" charset="0"/>
                      </a:rPr>
                      <m:t>(5,5,3)</m:t>
                    </m:r>
                  </m:oMath>
                </a14:m>
                <a:endParaRPr lang="en-US" b="0" dirty="0"/>
              </a:p>
            </p:txBody>
          </p:sp>
        </mc:Choice>
        <mc:Fallback xmlns="">
          <p:sp>
            <p:nvSpPr>
              <p:cNvPr id="15" name="TextBox 14"/>
              <p:cNvSpPr txBox="1">
                <a:spLocks noRot="1" noChangeAspect="1" noMove="1" noResize="1" noEditPoints="1" noAdjustHandles="1" noChangeArrowheads="1" noChangeShapeType="1" noTextEdit="1"/>
              </p:cNvSpPr>
              <p:nvPr/>
            </p:nvSpPr>
            <p:spPr>
              <a:xfrm>
                <a:off x="1216641" y="2835213"/>
                <a:ext cx="3366291" cy="461665"/>
              </a:xfrm>
              <a:prstGeom prst="rect">
                <a:avLst/>
              </a:prstGeom>
              <a:blipFill>
                <a:blip r:embed="rId5"/>
                <a:stretch>
                  <a:fillRect t="-6579"/>
                </a:stretch>
              </a:blipFill>
            </p:spPr>
            <p:txBody>
              <a:bodyPr/>
              <a:lstStyle/>
              <a:p>
                <a:r>
                  <a:rPr lang="en-GB">
                    <a:noFill/>
                  </a:rPr>
                  <a:t> </a:t>
                </a:r>
              </a:p>
            </p:txBody>
          </p:sp>
        </mc:Fallback>
      </mc:AlternateContent>
      <p:sp>
        <p:nvSpPr>
          <p:cNvPr id="16" name="TextBox 15"/>
          <p:cNvSpPr txBox="1"/>
          <p:nvPr/>
        </p:nvSpPr>
        <p:spPr>
          <a:xfrm>
            <a:off x="3180007" y="3231925"/>
            <a:ext cx="704873" cy="461665"/>
          </a:xfrm>
          <a:prstGeom prst="rect">
            <a:avLst/>
          </a:prstGeom>
          <a:noFill/>
        </p:spPr>
        <p:txBody>
          <a:bodyPr wrap="square" rtlCol="0">
            <a:spAutoFit/>
          </a:bodyPr>
          <a:lstStyle/>
          <a:p>
            <a:pPr algn="ctr"/>
            <a:r>
              <a:rPr lang="en-AU" dirty="0">
                <a:solidFill>
                  <a:srgbClr val="E52A0B"/>
                </a:solidFill>
              </a:rPr>
              <a:t>R</a:t>
            </a:r>
            <a:endParaRPr lang="en-US" dirty="0">
              <a:solidFill>
                <a:srgbClr val="E52A0B"/>
              </a:solidFill>
            </a:endParaRPr>
          </a:p>
        </p:txBody>
      </p:sp>
      <p:sp>
        <p:nvSpPr>
          <p:cNvPr id="21" name="TextBox 20"/>
          <p:cNvSpPr txBox="1"/>
          <p:nvPr/>
        </p:nvSpPr>
        <p:spPr>
          <a:xfrm>
            <a:off x="3533248" y="3549860"/>
            <a:ext cx="704873" cy="461665"/>
          </a:xfrm>
          <a:prstGeom prst="rect">
            <a:avLst/>
          </a:prstGeom>
          <a:noFill/>
        </p:spPr>
        <p:txBody>
          <a:bodyPr wrap="square" rtlCol="0">
            <a:spAutoFit/>
          </a:bodyPr>
          <a:lstStyle/>
          <a:p>
            <a:pPr algn="ctr"/>
            <a:r>
              <a:rPr lang="en-AU" dirty="0">
                <a:solidFill>
                  <a:srgbClr val="00B050"/>
                </a:solidFill>
              </a:rPr>
              <a:t>G</a:t>
            </a:r>
            <a:endParaRPr lang="en-US" dirty="0">
              <a:solidFill>
                <a:srgbClr val="00B050"/>
              </a:solidFill>
            </a:endParaRPr>
          </a:p>
        </p:txBody>
      </p:sp>
      <p:sp>
        <p:nvSpPr>
          <p:cNvPr id="22" name="TextBox 21"/>
          <p:cNvSpPr txBox="1"/>
          <p:nvPr/>
        </p:nvSpPr>
        <p:spPr>
          <a:xfrm>
            <a:off x="3924570" y="3928343"/>
            <a:ext cx="704873" cy="461665"/>
          </a:xfrm>
          <a:prstGeom prst="rect">
            <a:avLst/>
          </a:prstGeom>
          <a:noFill/>
        </p:spPr>
        <p:txBody>
          <a:bodyPr wrap="square" rtlCol="0">
            <a:spAutoFit/>
          </a:bodyPr>
          <a:lstStyle/>
          <a:p>
            <a:pPr algn="ctr"/>
            <a:r>
              <a:rPr lang="en-AU" dirty="0">
                <a:solidFill>
                  <a:schemeClr val="accent6">
                    <a:lumMod val="75000"/>
                    <a:lumOff val="25000"/>
                  </a:schemeClr>
                </a:solidFill>
              </a:rPr>
              <a:t>B</a:t>
            </a:r>
            <a:endParaRPr lang="en-US" dirty="0">
              <a:solidFill>
                <a:schemeClr val="accent6">
                  <a:lumMod val="75000"/>
                  <a:lumOff val="25000"/>
                </a:schemeClr>
              </a:solidFill>
            </a:endParaRPr>
          </a:p>
        </p:txBody>
      </p:sp>
    </p:spTree>
    <p:extLst>
      <p:ext uri="{BB962C8B-B14F-4D97-AF65-F5344CB8AC3E}">
        <p14:creationId xmlns:p14="http://schemas.microsoft.com/office/powerpoint/2010/main" val="400457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Convolution Layer </a:t>
            </a:r>
          </a:p>
          <a:p>
            <a:r>
              <a:rPr lang="en-US" altLang="zh-TW" dirty="0">
                <a:ea typeface="PMingLiU" pitchFamily="18" charset="-120"/>
              </a:rPr>
              <a:t>(RGB images) </a:t>
            </a:r>
            <a:endParaRPr lang="en-US" dirty="0"/>
          </a:p>
        </p:txBody>
      </p:sp>
      <p:graphicFrame>
        <p:nvGraphicFramePr>
          <p:cNvPr id="17" name="Table 16"/>
          <p:cNvGraphicFramePr>
            <a:graphicFrameLocks noGrp="1"/>
          </p:cNvGraphicFramePr>
          <p:nvPr/>
        </p:nvGraphicFramePr>
        <p:xfrm>
          <a:off x="916291" y="1153701"/>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3492803" y="195757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0" name="Table 19"/>
          <p:cNvGraphicFramePr>
            <a:graphicFrameLocks noGrp="1"/>
          </p:cNvGraphicFramePr>
          <p:nvPr/>
        </p:nvGraphicFramePr>
        <p:xfrm>
          <a:off x="924228" y="1153701"/>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23" name="Table 22"/>
          <p:cNvGraphicFramePr>
            <a:graphicFrameLocks noGrp="1"/>
          </p:cNvGraphicFramePr>
          <p:nvPr/>
        </p:nvGraphicFramePr>
        <p:xfrm>
          <a:off x="908353" y="3069813"/>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nvGraphicFramePr>
        <p:xfrm>
          <a:off x="917878" y="3069813"/>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25" name="Table 24"/>
          <p:cNvGraphicFramePr>
            <a:graphicFrameLocks noGrp="1"/>
          </p:cNvGraphicFramePr>
          <p:nvPr/>
        </p:nvGraphicFramePr>
        <p:xfrm>
          <a:off x="900416" y="5004976"/>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26" name="Table 25"/>
          <p:cNvGraphicFramePr>
            <a:graphicFrameLocks noGrp="1"/>
          </p:cNvGraphicFramePr>
          <p:nvPr/>
        </p:nvGraphicFramePr>
        <p:xfrm>
          <a:off x="908353" y="5004976"/>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27" name="Table 26"/>
          <p:cNvGraphicFramePr>
            <a:graphicFrameLocks noGrp="1"/>
          </p:cNvGraphicFramePr>
          <p:nvPr/>
        </p:nvGraphicFramePr>
        <p:xfrm>
          <a:off x="3492803" y="38721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8" name="Table 27"/>
          <p:cNvGraphicFramePr>
            <a:graphicFrameLocks noGrp="1"/>
          </p:cNvGraphicFramePr>
          <p:nvPr/>
        </p:nvGraphicFramePr>
        <p:xfrm>
          <a:off x="3492803" y="58088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29" name="Table 28"/>
              <p:cNvGraphicFramePr>
                <a:graphicFrameLocks noGrp="1"/>
              </p:cNvGraphicFramePr>
              <p:nvPr/>
            </p:nvGraphicFramePr>
            <p:xfrm>
              <a:off x="5046213" y="1957575"/>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𝟏</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bl>
              </a:graphicData>
            </a:graphic>
          </p:graphicFrame>
        </mc:Choice>
        <mc:Fallback xmlns="">
          <p:graphicFrame>
            <p:nvGraphicFramePr>
              <p:cNvPr id="29" name="Table 28"/>
              <p:cNvGraphicFramePr>
                <a:graphicFrameLocks noGrp="1"/>
              </p:cNvGraphicFramePr>
              <p:nvPr>
                <p:extLst>
                  <p:ext uri="{D42A27DB-BD31-4B8C-83A1-F6EECF244321}">
                    <p14:modId xmlns:p14="http://schemas.microsoft.com/office/powerpoint/2010/main" val="1075673675"/>
                  </p:ext>
                </p:extLst>
              </p:nvPr>
            </p:nvGraphicFramePr>
            <p:xfrm>
              <a:off x="5046213" y="1957575"/>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5" t="-1786" r="-2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775" t="-1786" r="-1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775" t="-1786" r="-1550" b="-201786"/>
                          </a:stretch>
                        </a:blipFill>
                      </a:tcPr>
                    </a:tc>
                    <a:extLst>
                      <a:ext uri="{0D108BD9-81ED-4DB2-BD59-A6C34878D82A}">
                        <a16:rowId xmlns:a16="http://schemas.microsoft.com/office/drawing/2014/main" val="10000"/>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5" t="-103636" r="-2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775" t="-103636" r="-1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775" t="-103636" r="-1550" b="-105455"/>
                          </a:stretch>
                        </a:blipFill>
                      </a:tcPr>
                    </a:tc>
                    <a:extLst>
                      <a:ext uri="{0D108BD9-81ED-4DB2-BD59-A6C34878D82A}">
                        <a16:rowId xmlns:a16="http://schemas.microsoft.com/office/drawing/2014/main" val="10001"/>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5" t="-200000" r="-2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775" t="-200000" r="-1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775" t="-200000" r="-1550" b="-3571"/>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Table 29"/>
              <p:cNvGraphicFramePr>
                <a:graphicFrameLocks noGrp="1"/>
              </p:cNvGraphicFramePr>
              <p:nvPr/>
            </p:nvGraphicFramePr>
            <p:xfrm>
              <a:off x="5048614" y="3865848"/>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𝟏</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𝟏</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𝟏</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bl>
              </a:graphicData>
            </a:graphic>
          </p:graphicFrame>
        </mc:Choice>
        <mc:Fallback xmlns="">
          <p:graphicFrame>
            <p:nvGraphicFramePr>
              <p:cNvPr id="30" name="Table 29"/>
              <p:cNvGraphicFramePr>
                <a:graphicFrameLocks noGrp="1"/>
              </p:cNvGraphicFramePr>
              <p:nvPr>
                <p:extLst>
                  <p:ext uri="{D42A27DB-BD31-4B8C-83A1-F6EECF244321}">
                    <p14:modId xmlns:p14="http://schemas.microsoft.com/office/powerpoint/2010/main" val="3654910080"/>
                  </p:ext>
                </p:extLst>
              </p:nvPr>
            </p:nvGraphicFramePr>
            <p:xfrm>
              <a:off x="5048614" y="3865848"/>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75" t="-1786" r="-2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775" t="-1786" r="-1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775" t="-1786" r="-1550" b="-201786"/>
                          </a:stretch>
                        </a:blipFill>
                      </a:tcPr>
                    </a:tc>
                    <a:extLst>
                      <a:ext uri="{0D108BD9-81ED-4DB2-BD59-A6C34878D82A}">
                        <a16:rowId xmlns:a16="http://schemas.microsoft.com/office/drawing/2014/main" val="10000"/>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75" t="-103636" r="-2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775" t="-103636" r="-1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775" t="-103636" r="-1550" b="-105455"/>
                          </a:stretch>
                        </a:blipFill>
                      </a:tcPr>
                    </a:tc>
                    <a:extLst>
                      <a:ext uri="{0D108BD9-81ED-4DB2-BD59-A6C34878D82A}">
                        <a16:rowId xmlns:a16="http://schemas.microsoft.com/office/drawing/2014/main" val="10001"/>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75" t="-200000" r="-2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775" t="-200000" r="-1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775" t="-200000" r="-1550" b="-3571"/>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Table 30"/>
              <p:cNvGraphicFramePr>
                <a:graphicFrameLocks noGrp="1"/>
              </p:cNvGraphicFramePr>
              <p:nvPr/>
            </p:nvGraphicFramePr>
            <p:xfrm>
              <a:off x="5062528" y="5808849"/>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𝟏</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𝟏</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ea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𝟏</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bl>
              </a:graphicData>
            </a:graphic>
          </p:graphicFrame>
        </mc:Choice>
        <mc:Fallback xmlns="">
          <p:graphicFrame>
            <p:nvGraphicFramePr>
              <p:cNvPr id="31" name="Table 30"/>
              <p:cNvGraphicFramePr>
                <a:graphicFrameLocks noGrp="1"/>
              </p:cNvGraphicFramePr>
              <p:nvPr>
                <p:extLst>
                  <p:ext uri="{D42A27DB-BD31-4B8C-83A1-F6EECF244321}">
                    <p14:modId xmlns:p14="http://schemas.microsoft.com/office/powerpoint/2010/main" val="985523191"/>
                  </p:ext>
                </p:extLst>
              </p:nvPr>
            </p:nvGraphicFramePr>
            <p:xfrm>
              <a:off x="5062528" y="5808849"/>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75" t="-1786" r="-201550" b="-2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775" t="-1786" r="-101550" b="-2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775" t="-1786" r="-1550" b="-203571"/>
                          </a:stretch>
                        </a:blipFill>
                      </a:tcPr>
                    </a:tc>
                    <a:extLst>
                      <a:ext uri="{0D108BD9-81ED-4DB2-BD59-A6C34878D82A}">
                        <a16:rowId xmlns:a16="http://schemas.microsoft.com/office/drawing/2014/main" val="10000"/>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75" t="-101786" r="-201550" b="-1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775" t="-101786" r="-101550" b="-1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775" t="-101786" r="-1550" b="-103571"/>
                          </a:stretch>
                        </a:blipFill>
                      </a:tcPr>
                    </a:tc>
                    <a:extLst>
                      <a:ext uri="{0D108BD9-81ED-4DB2-BD59-A6C34878D82A}">
                        <a16:rowId xmlns:a16="http://schemas.microsoft.com/office/drawing/2014/main" val="10001"/>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75" t="-201786" r="-2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775" t="-201786" r="-1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775" t="-201786" r="-1550" b="-3571"/>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le 31"/>
              <p:cNvGraphicFramePr>
                <a:graphicFrameLocks noGrp="1"/>
              </p:cNvGraphicFramePr>
              <p:nvPr/>
            </p:nvGraphicFramePr>
            <p:xfrm>
              <a:off x="5052472" y="195757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bl>
              </a:graphicData>
            </a:graphic>
          </p:graphicFrame>
        </mc:Choice>
        <mc:Fallback xmlns="">
          <p:graphicFrame>
            <p:nvGraphicFramePr>
              <p:cNvPr id="32" name="Table 31"/>
              <p:cNvGraphicFramePr>
                <a:graphicFrameLocks noGrp="1"/>
              </p:cNvGraphicFramePr>
              <p:nvPr>
                <p:extLst>
                  <p:ext uri="{D42A27DB-BD31-4B8C-83A1-F6EECF244321}">
                    <p14:modId xmlns:p14="http://schemas.microsoft.com/office/powerpoint/2010/main" val="850160936"/>
                  </p:ext>
                </p:extLst>
              </p:nvPr>
            </p:nvGraphicFramePr>
            <p:xfrm>
              <a:off x="5052472" y="195757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75" t="-1786" r="-2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775" t="-1786" r="-1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775" t="-1786" r="-1550" b="-201786"/>
                          </a:stretch>
                        </a:blipFill>
                      </a:tcPr>
                    </a:tc>
                    <a:extLst>
                      <a:ext uri="{0D108BD9-81ED-4DB2-BD59-A6C34878D82A}">
                        <a16:rowId xmlns:a16="http://schemas.microsoft.com/office/drawing/2014/main" val="10000"/>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75" t="-103636" r="-2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775" t="-103636" r="-1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775" t="-103636" r="-1550" b="-105455"/>
                          </a:stretch>
                        </a:blipFill>
                      </a:tcPr>
                    </a:tc>
                    <a:extLst>
                      <a:ext uri="{0D108BD9-81ED-4DB2-BD59-A6C34878D82A}">
                        <a16:rowId xmlns:a16="http://schemas.microsoft.com/office/drawing/2014/main" val="10001"/>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75" t="-200000" r="-2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775" t="-200000" r="-1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775" t="-200000" r="-1550" b="-3571"/>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3" name="Table 32"/>
              <p:cNvGraphicFramePr>
                <a:graphicFrameLocks noGrp="1"/>
              </p:cNvGraphicFramePr>
              <p:nvPr/>
            </p:nvGraphicFramePr>
            <p:xfrm>
              <a:off x="5052472" y="387427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bl>
              </a:graphicData>
            </a:graphic>
          </p:graphicFrame>
        </mc:Choice>
        <mc:Fallback xmlns="">
          <p:graphicFrame>
            <p:nvGraphicFramePr>
              <p:cNvPr id="33" name="Table 32"/>
              <p:cNvGraphicFramePr>
                <a:graphicFrameLocks noGrp="1"/>
              </p:cNvGraphicFramePr>
              <p:nvPr>
                <p:extLst>
                  <p:ext uri="{D42A27DB-BD31-4B8C-83A1-F6EECF244321}">
                    <p14:modId xmlns:p14="http://schemas.microsoft.com/office/powerpoint/2010/main" val="1441477610"/>
                  </p:ext>
                </p:extLst>
              </p:nvPr>
            </p:nvGraphicFramePr>
            <p:xfrm>
              <a:off x="5052472" y="387427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775" t="-1786" r="-201550" b="-2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75" t="-1786" r="-101550" b="-2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775" t="-1786" r="-1550" b="-203571"/>
                          </a:stretch>
                        </a:blipFill>
                      </a:tcPr>
                    </a:tc>
                    <a:extLst>
                      <a:ext uri="{0D108BD9-81ED-4DB2-BD59-A6C34878D82A}">
                        <a16:rowId xmlns:a16="http://schemas.microsoft.com/office/drawing/2014/main" val="10000"/>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775" t="-101786" r="-201550" b="-1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75" t="-101786" r="-101550" b="-1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775" t="-101786" r="-1550" b="-103571"/>
                          </a:stretch>
                        </a:blipFill>
                      </a:tcPr>
                    </a:tc>
                    <a:extLst>
                      <a:ext uri="{0D108BD9-81ED-4DB2-BD59-A6C34878D82A}">
                        <a16:rowId xmlns:a16="http://schemas.microsoft.com/office/drawing/2014/main" val="10001"/>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775" t="-201786" r="-2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75" t="-201786" r="-1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775" t="-201786" r="-1550" b="-3571"/>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nvGraphicFramePr>
            <p:xfrm>
              <a:off x="5052472" y="5807043"/>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ea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ea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ea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ea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ea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3524501213"/>
                  </p:ext>
                </p:extLst>
              </p:nvPr>
            </p:nvGraphicFramePr>
            <p:xfrm>
              <a:off x="5052472" y="5807043"/>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775" t="-1786" r="-201550" b="-2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775" t="-1786" r="-101550" b="-2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00775" t="-1786" r="-1550" b="-203571"/>
                          </a:stretch>
                        </a:blipFill>
                      </a:tcPr>
                    </a:tc>
                    <a:extLst>
                      <a:ext uri="{0D108BD9-81ED-4DB2-BD59-A6C34878D82A}">
                        <a16:rowId xmlns:a16="http://schemas.microsoft.com/office/drawing/2014/main" val="10000"/>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775" t="-101786" r="-201550" b="-1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775" t="-101786" r="-101550" b="-10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00775" t="-101786" r="-1550" b="-103571"/>
                          </a:stretch>
                        </a:blipFill>
                      </a:tcPr>
                    </a:tc>
                    <a:extLst>
                      <a:ext uri="{0D108BD9-81ED-4DB2-BD59-A6C34878D82A}">
                        <a16:rowId xmlns:a16="http://schemas.microsoft.com/office/drawing/2014/main" val="10001"/>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775" t="-201786" r="-2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775" t="-201786" r="-1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00775" t="-201786" r="-1550" b="-3571"/>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35" name="TextBox 34"/>
              <p:cNvSpPr txBox="1"/>
              <p:nvPr/>
            </p:nvSpPr>
            <p:spPr>
              <a:xfrm>
                <a:off x="7445653" y="2138985"/>
                <a:ext cx="714619"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600" i="1" smtClean="0">
                              <a:latin typeface="Cambria Math" panose="02040503050406030204" pitchFamily="18" charset="0"/>
                            </a:rPr>
                          </m:ctrlPr>
                        </m:naryPr>
                        <m:sub/>
                        <m:sup/>
                        <m:e>
                          <m:r>
                            <a:rPr lang="en-AU" sz="1600" b="1" i="1" smtClean="0">
                              <a:latin typeface="Cambria Math" panose="02040503050406030204" pitchFamily="18" charset="0"/>
                            </a:rPr>
                            <m:t>=</m:t>
                          </m:r>
                          <m:r>
                            <a:rPr lang="en-AU" sz="1600" b="1" i="1" smtClean="0">
                              <a:latin typeface="Cambria Math" panose="02040503050406030204" pitchFamily="18" charset="0"/>
                            </a:rPr>
                            <m:t>𝟏</m:t>
                          </m:r>
                        </m:e>
                      </m:nary>
                    </m:oMath>
                  </m:oMathPara>
                </a14:m>
                <a:endParaRPr lang="en-US" sz="1600" dirty="0"/>
              </a:p>
            </p:txBody>
          </p:sp>
        </mc:Choice>
        <mc:Fallback xmlns="">
          <p:sp>
            <p:nvSpPr>
              <p:cNvPr id="35" name="TextBox 34"/>
              <p:cNvSpPr txBox="1">
                <a:spLocks noRot="1" noChangeAspect="1" noMove="1" noResize="1" noEditPoints="1" noAdjustHandles="1" noChangeArrowheads="1" noChangeShapeType="1" noTextEdit="1"/>
              </p:cNvSpPr>
              <p:nvPr/>
            </p:nvSpPr>
            <p:spPr>
              <a:xfrm>
                <a:off x="7445653" y="2138985"/>
                <a:ext cx="714619" cy="59625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445653" y="4083945"/>
                <a:ext cx="714619"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600" i="1" smtClean="0">
                              <a:latin typeface="Cambria Math" panose="02040503050406030204" pitchFamily="18" charset="0"/>
                            </a:rPr>
                          </m:ctrlPr>
                        </m:naryPr>
                        <m:sub/>
                        <m:sup/>
                        <m:e>
                          <m:r>
                            <a:rPr lang="en-AU" sz="1600" b="1" i="1" smtClean="0">
                              <a:latin typeface="Cambria Math" panose="02040503050406030204" pitchFamily="18" charset="0"/>
                            </a:rPr>
                            <m:t>=</m:t>
                          </m:r>
                          <m:r>
                            <a:rPr lang="en-AU" sz="1600" b="1" i="1" smtClean="0">
                              <a:latin typeface="Cambria Math" panose="02040503050406030204" pitchFamily="18" charset="0"/>
                            </a:rPr>
                            <m:t>𝟑</m:t>
                          </m:r>
                        </m:e>
                      </m:nary>
                    </m:oMath>
                  </m:oMathPara>
                </a14:m>
                <a:endParaRPr lang="en-US" sz="1600" dirty="0"/>
              </a:p>
            </p:txBody>
          </p:sp>
        </mc:Choice>
        <mc:Fallback xmlns="">
          <p:sp>
            <p:nvSpPr>
              <p:cNvPr id="36" name="TextBox 35"/>
              <p:cNvSpPr txBox="1">
                <a:spLocks noRot="1" noChangeAspect="1" noMove="1" noResize="1" noEditPoints="1" noAdjustHandles="1" noChangeArrowheads="1" noChangeShapeType="1" noTextEdit="1"/>
              </p:cNvSpPr>
              <p:nvPr/>
            </p:nvSpPr>
            <p:spPr>
              <a:xfrm>
                <a:off x="7445653" y="4083945"/>
                <a:ext cx="714619" cy="59625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445653" y="6014721"/>
                <a:ext cx="868507"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600" i="1" smtClean="0">
                              <a:latin typeface="Cambria Math" panose="02040503050406030204" pitchFamily="18" charset="0"/>
                            </a:rPr>
                          </m:ctrlPr>
                        </m:naryPr>
                        <m:sub/>
                        <m:sup/>
                        <m:e>
                          <m:r>
                            <a:rPr lang="en-AU" sz="1600" b="1" i="1" smtClean="0">
                              <a:latin typeface="Cambria Math" panose="02040503050406030204" pitchFamily="18" charset="0"/>
                            </a:rPr>
                            <m:t>=−</m:t>
                          </m:r>
                          <m:r>
                            <a:rPr lang="en-AU" sz="1600" b="1" i="1" smtClean="0">
                              <a:latin typeface="Cambria Math" panose="02040503050406030204" pitchFamily="18" charset="0"/>
                            </a:rPr>
                            <m:t>𝟔</m:t>
                          </m:r>
                        </m:e>
                      </m:nary>
                    </m:oMath>
                  </m:oMathPara>
                </a14:m>
                <a:endParaRPr lang="en-US" sz="1600" dirty="0"/>
              </a:p>
            </p:txBody>
          </p:sp>
        </mc:Choice>
        <mc:Fallback xmlns="">
          <p:sp>
            <p:nvSpPr>
              <p:cNvPr id="37" name="TextBox 36"/>
              <p:cNvSpPr txBox="1">
                <a:spLocks noRot="1" noChangeAspect="1" noMove="1" noResize="1" noEditPoints="1" noAdjustHandles="1" noChangeArrowheads="1" noChangeShapeType="1" noTextEdit="1"/>
              </p:cNvSpPr>
              <p:nvPr/>
            </p:nvSpPr>
            <p:spPr>
              <a:xfrm>
                <a:off x="7445653" y="6014721"/>
                <a:ext cx="868507" cy="59625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187935" y="4092394"/>
                <a:ext cx="2087303"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600" i="1" smtClean="0">
                              <a:latin typeface="Cambria Math" panose="02040503050406030204" pitchFamily="18" charset="0"/>
                            </a:rPr>
                          </m:ctrlPr>
                        </m:naryPr>
                        <m:sub/>
                        <m:sup/>
                        <m:e>
                          <m:r>
                            <a:rPr lang="en-AU" sz="1600" b="1" i="1" smtClean="0">
                              <a:latin typeface="Cambria Math" panose="02040503050406030204" pitchFamily="18" charset="0"/>
                            </a:rPr>
                            <m:t>𝟏</m:t>
                          </m:r>
                          <m:r>
                            <a:rPr lang="en-AU" sz="1600" b="1" i="1" smtClean="0">
                              <a:latin typeface="Cambria Math" panose="02040503050406030204" pitchFamily="18" charset="0"/>
                            </a:rPr>
                            <m:t>+</m:t>
                          </m:r>
                          <m:r>
                            <a:rPr lang="en-AU" sz="1600" b="1" i="1" smtClean="0">
                              <a:latin typeface="Cambria Math" panose="02040503050406030204" pitchFamily="18" charset="0"/>
                            </a:rPr>
                            <m:t>𝟑</m:t>
                          </m:r>
                          <m:r>
                            <a:rPr lang="en-AU" sz="1600" b="1" i="1" smtClean="0">
                              <a:latin typeface="Cambria Math" panose="02040503050406030204" pitchFamily="18" charset="0"/>
                            </a:rPr>
                            <m:t>+</m:t>
                          </m:r>
                          <m:d>
                            <m:dPr>
                              <m:ctrlPr>
                                <a:rPr lang="en-AU" sz="1600" b="1" i="1" smtClean="0">
                                  <a:latin typeface="Cambria Math" panose="02040503050406030204" pitchFamily="18" charset="0"/>
                                </a:rPr>
                              </m:ctrlPr>
                            </m:dPr>
                            <m:e>
                              <m:r>
                                <a:rPr lang="en-AU" sz="1600" b="1" i="1" smtClean="0">
                                  <a:latin typeface="Cambria Math" panose="02040503050406030204" pitchFamily="18" charset="0"/>
                                </a:rPr>
                                <m:t>−</m:t>
                              </m:r>
                              <m:r>
                                <a:rPr lang="en-AU" sz="1600" b="1" i="1" smtClean="0">
                                  <a:latin typeface="Cambria Math" panose="02040503050406030204" pitchFamily="18" charset="0"/>
                                </a:rPr>
                                <m:t>𝟔</m:t>
                              </m:r>
                            </m:e>
                          </m:d>
                          <m:r>
                            <a:rPr lang="en-AU" sz="1600" b="1" i="1" smtClean="0">
                              <a:latin typeface="Cambria Math" panose="02040503050406030204" pitchFamily="18" charset="0"/>
                            </a:rPr>
                            <m:t>=−</m:t>
                          </m:r>
                          <m:r>
                            <a:rPr lang="en-AU" sz="1600" b="1" i="1" smtClean="0">
                              <a:latin typeface="Cambria Math" panose="02040503050406030204" pitchFamily="18" charset="0"/>
                            </a:rPr>
                            <m:t>𝟐</m:t>
                          </m:r>
                        </m:e>
                      </m:nary>
                    </m:oMath>
                  </m:oMathPara>
                </a14:m>
                <a:endParaRPr lang="en-US" sz="16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187935" y="4092394"/>
                <a:ext cx="2087303" cy="596253"/>
              </a:xfrm>
              <a:prstGeom prst="rect">
                <a:avLst/>
              </a:prstGeom>
              <a:blipFill>
                <a:blip r:embed="rId12"/>
                <a:stretch>
                  <a:fillRect/>
                </a:stretch>
              </a:blipFill>
            </p:spPr>
            <p:txBody>
              <a:bodyPr/>
              <a:lstStyle/>
              <a:p>
                <a:r>
                  <a:rPr lang="en-GB">
                    <a:noFill/>
                  </a:rPr>
                  <a:t> </a:t>
                </a:r>
              </a:p>
            </p:txBody>
          </p:sp>
        </mc:Fallback>
      </mc:AlternateContent>
      <p:graphicFrame>
        <p:nvGraphicFramePr>
          <p:cNvPr id="39" name="Table 38"/>
          <p:cNvGraphicFramePr>
            <a:graphicFrameLocks noGrp="1"/>
          </p:cNvGraphicFramePr>
          <p:nvPr/>
        </p:nvGraphicFramePr>
        <p:xfrm>
          <a:off x="7934916" y="4201192"/>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40" name="Right Arrow 39"/>
          <p:cNvSpPr/>
          <p:nvPr/>
        </p:nvSpPr>
        <p:spPr>
          <a:xfrm>
            <a:off x="5976987" y="4285003"/>
            <a:ext cx="222773" cy="186811"/>
          </a:xfrm>
          <a:prstGeom prst="rightArrow">
            <a:avLst/>
          </a:prstGeom>
          <a:solidFill>
            <a:schemeClr val="accent6">
              <a:lumMod val="75000"/>
              <a:lumOff val="25000"/>
            </a:schemeClr>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mc:AlternateContent xmlns:mc="http://schemas.openxmlformats.org/markup-compatibility/2006" xmlns:a14="http://schemas.microsoft.com/office/drawing/2010/main">
        <mc:Choice Requires="a14">
          <p:sp>
            <p:nvSpPr>
              <p:cNvPr id="41" name="TextBox 40"/>
              <p:cNvSpPr txBox="1"/>
              <p:nvPr/>
            </p:nvSpPr>
            <p:spPr>
              <a:xfrm rot="16200000">
                <a:off x="-590556" y="1853757"/>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41" name="TextBox 40"/>
              <p:cNvSpPr txBox="1">
                <a:spLocks noRot="1" noChangeAspect="1" noMove="1" noResize="1" noEditPoints="1" noAdjustHandles="1" noChangeArrowheads="1" noChangeShapeType="1" noTextEdit="1"/>
              </p:cNvSpPr>
              <p:nvPr/>
            </p:nvSpPr>
            <p:spPr>
              <a:xfrm rot="16200000">
                <a:off x="-590556" y="1853757"/>
                <a:ext cx="2520280" cy="400110"/>
              </a:xfrm>
              <a:prstGeom prst="rect">
                <a:avLst/>
              </a:prstGeom>
              <a:blipFill>
                <a:blip r:embed="rId13"/>
                <a:stretch>
                  <a:fillRect l="-7576" r="-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rot="16200000">
                <a:off x="-591548" y="3815263"/>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42" name="TextBox 41"/>
              <p:cNvSpPr txBox="1">
                <a:spLocks noRot="1" noChangeAspect="1" noMove="1" noResize="1" noEditPoints="1" noAdjustHandles="1" noChangeArrowheads="1" noChangeShapeType="1" noTextEdit="1"/>
              </p:cNvSpPr>
              <p:nvPr/>
            </p:nvSpPr>
            <p:spPr>
              <a:xfrm rot="16200000">
                <a:off x="-591548" y="3815263"/>
                <a:ext cx="2520280" cy="400110"/>
              </a:xfrm>
              <a:prstGeom prst="rect">
                <a:avLst/>
              </a:prstGeom>
              <a:blipFill>
                <a:blip r:embed="rId14"/>
                <a:stretch>
                  <a:fillRect l="-9231" r="-2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rot="16200000">
                <a:off x="-592541" y="570102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43" name="TextBox 42"/>
              <p:cNvSpPr txBox="1">
                <a:spLocks noRot="1" noChangeAspect="1" noMove="1" noResize="1" noEditPoints="1" noAdjustHandles="1" noChangeArrowheads="1" noChangeShapeType="1" noTextEdit="1"/>
              </p:cNvSpPr>
              <p:nvPr/>
            </p:nvSpPr>
            <p:spPr>
              <a:xfrm rot="16200000">
                <a:off x="-592541" y="5701029"/>
                <a:ext cx="2520280" cy="400110"/>
              </a:xfrm>
              <a:prstGeom prst="rect">
                <a:avLst/>
              </a:prstGeom>
              <a:blipFill>
                <a:blip r:embed="rId15"/>
                <a:stretch>
                  <a:fillRect l="-9231" r="-2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29208" y="154574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44" name="TextBox 43"/>
              <p:cNvSpPr txBox="1">
                <a:spLocks noRot="1" noChangeAspect="1" noMove="1" noResize="1" noEditPoints="1" noAdjustHandles="1" noChangeArrowheads="1" noChangeShapeType="1" noTextEdit="1"/>
              </p:cNvSpPr>
              <p:nvPr/>
            </p:nvSpPr>
            <p:spPr>
              <a:xfrm>
                <a:off x="2729208" y="1545744"/>
                <a:ext cx="2520280" cy="400110"/>
              </a:xfrm>
              <a:prstGeom prst="rect">
                <a:avLst/>
              </a:prstGeom>
              <a:blipFill>
                <a:blip r:embed="rId16"/>
                <a:stretch>
                  <a:fillRect t="-9231" b="-2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56538" y="3460938"/>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45" name="TextBox 44"/>
              <p:cNvSpPr txBox="1">
                <a:spLocks noRot="1" noChangeAspect="1" noMove="1" noResize="1" noEditPoints="1" noAdjustHandles="1" noChangeArrowheads="1" noChangeShapeType="1" noTextEdit="1"/>
              </p:cNvSpPr>
              <p:nvPr/>
            </p:nvSpPr>
            <p:spPr>
              <a:xfrm>
                <a:off x="2756538" y="3460938"/>
                <a:ext cx="2520280" cy="400110"/>
              </a:xfrm>
              <a:prstGeom prst="rect">
                <a:avLst/>
              </a:prstGeom>
              <a:blipFill>
                <a:blip r:embed="rId17"/>
                <a:stretch>
                  <a:fillRect t="-9231" b="-2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2763073" y="5373216"/>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(:,:,3)</m:t>
                    </m:r>
                  </m:oMath>
                </a14:m>
                <a:endParaRPr lang="en-US" sz="2000" b="0" dirty="0"/>
              </a:p>
            </p:txBody>
          </p:sp>
        </mc:Choice>
        <mc:Fallback xmlns="">
          <p:sp>
            <p:nvSpPr>
              <p:cNvPr id="46" name="TextBox 45"/>
              <p:cNvSpPr txBox="1">
                <a:spLocks noRot="1" noChangeAspect="1" noMove="1" noResize="1" noEditPoints="1" noAdjustHandles="1" noChangeArrowheads="1" noChangeShapeType="1" noTextEdit="1"/>
              </p:cNvSpPr>
              <p:nvPr/>
            </p:nvSpPr>
            <p:spPr>
              <a:xfrm>
                <a:off x="2763073" y="5373216"/>
                <a:ext cx="2520280" cy="400110"/>
              </a:xfrm>
              <a:prstGeom prst="rect">
                <a:avLst/>
              </a:prstGeom>
              <a:blipFill>
                <a:blip r:embed="rId18"/>
                <a:stretch>
                  <a:fillRect t="-7576" b="-25758"/>
                </a:stretch>
              </a:blipFill>
            </p:spPr>
            <p:txBody>
              <a:bodyPr/>
              <a:lstStyle/>
              <a:p>
                <a:r>
                  <a:rPr lang="en-GB">
                    <a:noFill/>
                  </a:rPr>
                  <a:t> </a:t>
                </a:r>
              </a:p>
            </p:txBody>
          </p:sp>
        </mc:Fallback>
      </mc:AlternateContent>
      <p:sp>
        <p:nvSpPr>
          <p:cNvPr id="47" name="Slide Number Placeholder 4"/>
          <p:cNvSpPr>
            <a:spLocks noGrp="1"/>
          </p:cNvSpPr>
          <p:nvPr>
            <p:ph type="sldNum" sz="quarter" idx="12"/>
          </p:nvPr>
        </p:nvSpPr>
        <p:spPr>
          <a:xfrm>
            <a:off x="5737528" y="6758175"/>
            <a:ext cx="2133600" cy="476250"/>
          </a:xfrm>
        </p:spPr>
        <p:txBody>
          <a:bodyPr/>
          <a:lstStyle/>
          <a:p>
            <a:pPr>
              <a:defRPr/>
            </a:pPr>
            <a:fld id="{AB61F305-2975-4D5A-BB24-AD5F0A9694D0}" type="slidenum">
              <a:rPr lang="en-US" altLang="en-US" smtClean="0"/>
              <a:pPr>
                <a:defRPr/>
              </a:pPr>
              <a:t>43</a:t>
            </a:fld>
            <a:endParaRPr lang="en-US" altLang="en-US"/>
          </a:p>
        </p:txBody>
      </p:sp>
    </p:spTree>
    <p:extLst>
      <p:ext uri="{BB962C8B-B14F-4D97-AF65-F5344CB8AC3E}">
        <p14:creationId xmlns:p14="http://schemas.microsoft.com/office/powerpoint/2010/main" val="177529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3"/>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2"/>
                                        </p:tgtEl>
                                        <p:attrNameLst>
                                          <p:attrName>style.visibility</p:attrName>
                                        </p:attrNameLst>
                                      </p:cBhvr>
                                      <p:to>
                                        <p:strVal val="hidden"/>
                                      </p:to>
                                    </p:set>
                                  </p:childTnLst>
                                </p:cTn>
                              </p:par>
                              <p:par>
                                <p:cTn id="57" presetID="35" presetClass="path" presetSubtype="0" accel="50000" decel="50000" fill="hold" grpId="1" nodeType="withEffect">
                                  <p:stCondLst>
                                    <p:cond delay="0"/>
                                  </p:stCondLst>
                                  <p:childTnLst>
                                    <p:animMotion origin="layout" path="M 1.38889E-6 -4.07407E-6 L -0.25 -4.07407E-6 " pathEditMode="relative" rAng="0" ptsTypes="AA">
                                      <p:cBhvr>
                                        <p:cTn id="58" dur="2000" fill="hold"/>
                                        <p:tgtEl>
                                          <p:spTgt spid="35"/>
                                        </p:tgtEl>
                                        <p:attrNameLst>
                                          <p:attrName>ppt_x</p:attrName>
                                          <p:attrName>ppt_y</p:attrName>
                                        </p:attrNameLst>
                                      </p:cBhvr>
                                      <p:rCtr x="-12500" y="0"/>
                                    </p:animMotion>
                                  </p:childTnLst>
                                </p:cTn>
                              </p:par>
                              <p:par>
                                <p:cTn id="59" presetID="35" presetClass="path" presetSubtype="0" accel="50000" decel="50000" fill="hold" grpId="1" nodeType="withEffect">
                                  <p:stCondLst>
                                    <p:cond delay="0"/>
                                  </p:stCondLst>
                                  <p:childTnLst>
                                    <p:animMotion origin="layout" path="M 1.38889E-6 1.11111E-6 L -0.25 1.11111E-6 " pathEditMode="relative" rAng="0" ptsTypes="AA">
                                      <p:cBhvr>
                                        <p:cTn id="60" dur="2000" fill="hold"/>
                                        <p:tgtEl>
                                          <p:spTgt spid="36"/>
                                        </p:tgtEl>
                                        <p:attrNameLst>
                                          <p:attrName>ppt_x</p:attrName>
                                          <p:attrName>ppt_y</p:attrName>
                                        </p:attrNameLst>
                                      </p:cBhvr>
                                      <p:rCtr x="-12500" y="0"/>
                                    </p:animMotion>
                                  </p:childTnLst>
                                </p:cTn>
                              </p:par>
                              <p:par>
                                <p:cTn id="61" presetID="35" presetClass="path" presetSubtype="0" accel="50000" decel="50000" fill="hold" grpId="1" nodeType="withEffect">
                                  <p:stCondLst>
                                    <p:cond delay="0"/>
                                  </p:stCondLst>
                                  <p:childTnLst>
                                    <p:animMotion origin="layout" path="M -1.94444E-6 -3.7037E-7 L -0.25 -3.7037E-7 " pathEditMode="relative" rAng="0" ptsTypes="AA">
                                      <p:cBhvr>
                                        <p:cTn id="62" dur="2000" fill="hold"/>
                                        <p:tgtEl>
                                          <p:spTgt spid="37"/>
                                        </p:tgtEl>
                                        <p:attrNameLst>
                                          <p:attrName>ppt_x</p:attrName>
                                          <p:attrName>ppt_y</p:attrName>
                                        </p:attrNameLst>
                                      </p:cBhvr>
                                      <p:rCtr x="-12500" y="0"/>
                                    </p:animMotion>
                                  </p:childTnLst>
                                </p:cTn>
                              </p:par>
                            </p:childTnLst>
                          </p:cTn>
                        </p:par>
                        <p:par>
                          <p:cTn id="63" fill="hold">
                            <p:stCondLst>
                              <p:cond delay="2000"/>
                            </p:stCondLst>
                            <p:childTnLst>
                              <p:par>
                                <p:cTn id="64" presetID="1" presetClass="entr" presetSubtype="0"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childTnLst>
                                </p:cTn>
                              </p:par>
                              <p:par>
                                <p:cTn id="66" presetID="21" presetClass="entr" presetSubtype="1"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heel(1)">
                                      <p:cBhvr>
                                        <p:cTn id="68" dur="500"/>
                                        <p:tgtEl>
                                          <p:spTgt spid="39"/>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6" grpId="0"/>
      <p:bldP spid="36" grpId="1"/>
      <p:bldP spid="37" grpId="0"/>
      <p:bldP spid="37" grpId="1"/>
      <p:bldP spid="38" grpId="0"/>
      <p:bldP spid="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Convolution Layer </a:t>
            </a:r>
          </a:p>
          <a:p>
            <a:r>
              <a:rPr lang="en-US" altLang="zh-TW" dirty="0">
                <a:ea typeface="PMingLiU" pitchFamily="18" charset="-120"/>
              </a:rPr>
              <a:t>(RGB images) </a:t>
            </a:r>
            <a:endParaRPr lang="en-US" dirty="0"/>
          </a:p>
        </p:txBody>
      </p:sp>
      <p:graphicFrame>
        <p:nvGraphicFramePr>
          <p:cNvPr id="48" name="Table 47"/>
          <p:cNvGraphicFramePr>
            <a:graphicFrameLocks noGrp="1"/>
          </p:cNvGraphicFramePr>
          <p:nvPr/>
        </p:nvGraphicFramePr>
        <p:xfrm>
          <a:off x="700267" y="1149117"/>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49" name="Table 48"/>
          <p:cNvGraphicFramePr>
            <a:graphicFrameLocks noGrp="1"/>
          </p:cNvGraphicFramePr>
          <p:nvPr/>
        </p:nvGraphicFramePr>
        <p:xfrm>
          <a:off x="3276779" y="1980951"/>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50" name="Table 49"/>
          <p:cNvGraphicFramePr>
            <a:graphicFrameLocks noGrp="1"/>
          </p:cNvGraphicFramePr>
          <p:nvPr/>
        </p:nvGraphicFramePr>
        <p:xfrm>
          <a:off x="708204" y="1149117"/>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51" name="Table 50"/>
          <p:cNvGraphicFramePr>
            <a:graphicFrameLocks noGrp="1"/>
          </p:cNvGraphicFramePr>
          <p:nvPr/>
        </p:nvGraphicFramePr>
        <p:xfrm>
          <a:off x="1052692" y="1149117"/>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52" name="Table 51"/>
          <p:cNvGraphicFramePr>
            <a:graphicFrameLocks noGrp="1"/>
          </p:cNvGraphicFramePr>
          <p:nvPr/>
        </p:nvGraphicFramePr>
        <p:xfrm>
          <a:off x="709792" y="150947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nvGraphicFramePr>
        <p:xfrm>
          <a:off x="1052692" y="150947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54" name="Table 53"/>
          <p:cNvGraphicFramePr>
            <a:graphicFrameLocks noGrp="1"/>
          </p:cNvGraphicFramePr>
          <p:nvPr/>
        </p:nvGraphicFramePr>
        <p:xfrm>
          <a:off x="701854" y="1860317"/>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55" name="Table 54"/>
          <p:cNvGraphicFramePr>
            <a:graphicFrameLocks noGrp="1"/>
          </p:cNvGraphicFramePr>
          <p:nvPr/>
        </p:nvGraphicFramePr>
        <p:xfrm>
          <a:off x="1049517" y="186984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56" name="Table 55"/>
          <p:cNvGraphicFramePr>
            <a:graphicFrameLocks noGrp="1"/>
          </p:cNvGraphicFramePr>
          <p:nvPr/>
        </p:nvGraphicFramePr>
        <p:xfrm>
          <a:off x="706617" y="1501542"/>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57" name="Table 56"/>
          <p:cNvGraphicFramePr>
            <a:graphicFrameLocks noGrp="1"/>
          </p:cNvGraphicFramePr>
          <p:nvPr/>
        </p:nvGraphicFramePr>
        <p:xfrm>
          <a:off x="701854" y="1860317"/>
          <a:ext cx="1047750" cy="1098549"/>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58" name="Table 57"/>
          <p:cNvGraphicFramePr>
            <a:graphicFrameLocks noGrp="1"/>
          </p:cNvGraphicFramePr>
          <p:nvPr/>
        </p:nvGraphicFramePr>
        <p:xfrm>
          <a:off x="692329" y="3065229"/>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59" name="Table 58"/>
          <p:cNvGraphicFramePr>
            <a:graphicFrameLocks noGrp="1"/>
          </p:cNvGraphicFramePr>
          <p:nvPr/>
        </p:nvGraphicFramePr>
        <p:xfrm>
          <a:off x="701854" y="306522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0" name="Table 59"/>
          <p:cNvGraphicFramePr>
            <a:graphicFrameLocks noGrp="1"/>
          </p:cNvGraphicFramePr>
          <p:nvPr/>
        </p:nvGraphicFramePr>
        <p:xfrm>
          <a:off x="1044754" y="306522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1" name="Table 60"/>
          <p:cNvGraphicFramePr>
            <a:graphicFrameLocks noGrp="1"/>
          </p:cNvGraphicFramePr>
          <p:nvPr/>
        </p:nvGraphicFramePr>
        <p:xfrm>
          <a:off x="701854" y="3425592"/>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2" name="Table 61"/>
          <p:cNvGraphicFramePr>
            <a:graphicFrameLocks noGrp="1"/>
          </p:cNvGraphicFramePr>
          <p:nvPr/>
        </p:nvGraphicFramePr>
        <p:xfrm>
          <a:off x="1044754" y="342559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3" name="Table 62"/>
          <p:cNvGraphicFramePr>
            <a:graphicFrameLocks noGrp="1"/>
          </p:cNvGraphicFramePr>
          <p:nvPr/>
        </p:nvGraphicFramePr>
        <p:xfrm>
          <a:off x="693917" y="377642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4" name="Table 63"/>
          <p:cNvGraphicFramePr>
            <a:graphicFrameLocks noGrp="1"/>
          </p:cNvGraphicFramePr>
          <p:nvPr/>
        </p:nvGraphicFramePr>
        <p:xfrm>
          <a:off x="1041579" y="3784367"/>
          <a:ext cx="1049337" cy="1098549"/>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6" name="Table 65"/>
          <p:cNvGraphicFramePr>
            <a:graphicFrameLocks noGrp="1"/>
          </p:cNvGraphicFramePr>
          <p:nvPr/>
        </p:nvGraphicFramePr>
        <p:xfrm>
          <a:off x="700267" y="3416067"/>
          <a:ext cx="1047750" cy="1098549"/>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7" name="Table 66"/>
          <p:cNvGraphicFramePr>
            <a:graphicFrameLocks noGrp="1"/>
          </p:cNvGraphicFramePr>
          <p:nvPr/>
        </p:nvGraphicFramePr>
        <p:xfrm>
          <a:off x="693917" y="377642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8" name="Table 67"/>
          <p:cNvGraphicFramePr>
            <a:graphicFrameLocks noGrp="1"/>
          </p:cNvGraphicFramePr>
          <p:nvPr/>
        </p:nvGraphicFramePr>
        <p:xfrm>
          <a:off x="684392" y="5000392"/>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69" name="Table 68"/>
          <p:cNvGraphicFramePr>
            <a:graphicFrameLocks noGrp="1"/>
          </p:cNvGraphicFramePr>
          <p:nvPr/>
        </p:nvGraphicFramePr>
        <p:xfrm>
          <a:off x="692329" y="500039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0" name="Table 69"/>
          <p:cNvGraphicFramePr>
            <a:graphicFrameLocks noGrp="1"/>
          </p:cNvGraphicFramePr>
          <p:nvPr/>
        </p:nvGraphicFramePr>
        <p:xfrm>
          <a:off x="1036817" y="500039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1" name="Table 70"/>
          <p:cNvGraphicFramePr>
            <a:graphicFrameLocks noGrp="1"/>
          </p:cNvGraphicFramePr>
          <p:nvPr/>
        </p:nvGraphicFramePr>
        <p:xfrm>
          <a:off x="693917" y="5360754"/>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2" name="Table 71"/>
          <p:cNvGraphicFramePr>
            <a:graphicFrameLocks noGrp="1"/>
          </p:cNvGraphicFramePr>
          <p:nvPr/>
        </p:nvGraphicFramePr>
        <p:xfrm>
          <a:off x="1036817" y="5360754"/>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3" name="Table 72"/>
          <p:cNvGraphicFramePr>
            <a:graphicFrameLocks noGrp="1"/>
          </p:cNvGraphicFramePr>
          <p:nvPr/>
        </p:nvGraphicFramePr>
        <p:xfrm>
          <a:off x="684392" y="5711592"/>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4" name="Table 73"/>
          <p:cNvGraphicFramePr>
            <a:graphicFrameLocks noGrp="1"/>
          </p:cNvGraphicFramePr>
          <p:nvPr/>
        </p:nvGraphicFramePr>
        <p:xfrm>
          <a:off x="1033642" y="5721117"/>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5" name="Table 74"/>
          <p:cNvGraphicFramePr>
            <a:graphicFrameLocks noGrp="1"/>
          </p:cNvGraphicFramePr>
          <p:nvPr/>
        </p:nvGraphicFramePr>
        <p:xfrm>
          <a:off x="690742" y="5352817"/>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6" name="Table 75"/>
          <p:cNvGraphicFramePr>
            <a:graphicFrameLocks noGrp="1"/>
          </p:cNvGraphicFramePr>
          <p:nvPr/>
        </p:nvGraphicFramePr>
        <p:xfrm>
          <a:off x="684392" y="5711592"/>
          <a:ext cx="1049337" cy="1098549"/>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7" name="Table 76"/>
          <p:cNvGraphicFramePr>
            <a:graphicFrameLocks noGrp="1"/>
          </p:cNvGraphicFramePr>
          <p:nvPr/>
        </p:nvGraphicFramePr>
        <p:xfrm>
          <a:off x="3276779" y="388314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8" name="Table 77"/>
          <p:cNvGraphicFramePr>
            <a:graphicFrameLocks noGrp="1"/>
          </p:cNvGraphicFramePr>
          <p:nvPr/>
        </p:nvGraphicFramePr>
        <p:xfrm>
          <a:off x="3276779" y="581989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9" name="Table 78"/>
          <p:cNvGraphicFramePr>
            <a:graphicFrameLocks noGrp="1"/>
          </p:cNvGraphicFramePr>
          <p:nvPr/>
        </p:nvGraphicFramePr>
        <p:xfrm>
          <a:off x="6146979" y="3884736"/>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-2</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80" name="TextBox 79"/>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81" name="Table 80"/>
          <p:cNvGraphicFramePr>
            <a:graphicFrameLocks noGrp="1"/>
          </p:cNvGraphicFramePr>
          <p:nvPr/>
        </p:nvGraphicFramePr>
        <p:xfrm>
          <a:off x="6146979" y="3876057"/>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2" name="Table 81"/>
          <p:cNvGraphicFramePr>
            <a:graphicFrameLocks noGrp="1"/>
          </p:cNvGraphicFramePr>
          <p:nvPr/>
        </p:nvGraphicFramePr>
        <p:xfrm>
          <a:off x="6502579" y="3881561"/>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3" name="Table 82"/>
          <p:cNvGraphicFramePr>
            <a:graphicFrameLocks noGrp="1"/>
          </p:cNvGraphicFramePr>
          <p:nvPr/>
        </p:nvGraphicFramePr>
        <p:xfrm>
          <a:off x="6855004" y="3881561"/>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4" name="Table 83"/>
          <p:cNvGraphicFramePr>
            <a:graphicFrameLocks noGrp="1"/>
          </p:cNvGraphicFramePr>
          <p:nvPr/>
        </p:nvGraphicFramePr>
        <p:xfrm>
          <a:off x="6140629" y="42069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5" name="Table 84"/>
          <p:cNvGraphicFramePr>
            <a:graphicFrameLocks noGrp="1"/>
          </p:cNvGraphicFramePr>
          <p:nvPr/>
        </p:nvGraphicFramePr>
        <p:xfrm>
          <a:off x="6497817" y="42069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6" name="Table 85"/>
          <p:cNvGraphicFramePr>
            <a:graphicFrameLocks noGrp="1"/>
          </p:cNvGraphicFramePr>
          <p:nvPr/>
        </p:nvGraphicFramePr>
        <p:xfrm>
          <a:off x="6850242" y="42069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7" name="Table 86"/>
          <p:cNvGraphicFramePr>
            <a:graphicFrameLocks noGrp="1"/>
          </p:cNvGraphicFramePr>
          <p:nvPr/>
        </p:nvGraphicFramePr>
        <p:xfrm>
          <a:off x="6146979" y="45498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8" name="Table 87"/>
          <p:cNvGraphicFramePr>
            <a:graphicFrameLocks noGrp="1"/>
          </p:cNvGraphicFramePr>
          <p:nvPr/>
        </p:nvGraphicFramePr>
        <p:xfrm>
          <a:off x="6502579" y="4549898"/>
          <a:ext cx="350838" cy="339725"/>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827" marR="91827"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9" name="Table 88"/>
          <p:cNvGraphicFramePr>
            <a:graphicFrameLocks noGrp="1"/>
          </p:cNvGraphicFramePr>
          <p:nvPr/>
        </p:nvGraphicFramePr>
        <p:xfrm>
          <a:off x="6855004" y="45498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90" name="TextBox 89"/>
              <p:cNvSpPr txBox="1"/>
              <p:nvPr/>
            </p:nvSpPr>
            <p:spPr>
              <a:xfrm>
                <a:off x="2513184" y="1569120"/>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90" name="TextBox 89"/>
              <p:cNvSpPr txBox="1">
                <a:spLocks noRot="1" noChangeAspect="1" noMove="1" noResize="1" noEditPoints="1" noAdjustHandles="1" noChangeArrowheads="1" noChangeShapeType="1" noTextEdit="1"/>
              </p:cNvSpPr>
              <p:nvPr/>
            </p:nvSpPr>
            <p:spPr>
              <a:xfrm>
                <a:off x="2513184" y="1569120"/>
                <a:ext cx="2520280" cy="400110"/>
              </a:xfrm>
              <a:prstGeom prst="rect">
                <a:avLst/>
              </a:prstGeom>
              <a:blipFill>
                <a:blip r:embed="rId4"/>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2540514" y="3474980"/>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91" name="TextBox 90"/>
              <p:cNvSpPr txBox="1">
                <a:spLocks noRot="1" noChangeAspect="1" noMove="1" noResize="1" noEditPoints="1" noAdjustHandles="1" noChangeArrowheads="1" noChangeShapeType="1" noTextEdit="1"/>
              </p:cNvSpPr>
              <p:nvPr/>
            </p:nvSpPr>
            <p:spPr>
              <a:xfrm>
                <a:off x="2540514" y="3474980"/>
                <a:ext cx="2520280" cy="400110"/>
              </a:xfrm>
              <a:prstGeom prst="rect">
                <a:avLst/>
              </a:prstGeom>
              <a:blipFill>
                <a:blip r:embed="rId5"/>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2547049" y="5433649"/>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(:,:,3)</m:t>
                    </m:r>
                  </m:oMath>
                </a14:m>
                <a:endParaRPr lang="en-US" sz="2000" b="0" dirty="0"/>
              </a:p>
            </p:txBody>
          </p:sp>
        </mc:Choice>
        <mc:Fallback xmlns="">
          <p:sp>
            <p:nvSpPr>
              <p:cNvPr id="92" name="TextBox 91"/>
              <p:cNvSpPr txBox="1">
                <a:spLocks noRot="1" noChangeAspect="1" noMove="1" noResize="1" noEditPoints="1" noAdjustHandles="1" noChangeArrowheads="1" noChangeShapeType="1" noTextEdit="1"/>
              </p:cNvSpPr>
              <p:nvPr/>
            </p:nvSpPr>
            <p:spPr>
              <a:xfrm>
                <a:off x="2547049" y="5433649"/>
                <a:ext cx="2520280" cy="400110"/>
              </a:xfrm>
              <a:prstGeom prst="rect">
                <a:avLst/>
              </a:prstGeom>
              <a:blipFill>
                <a:blip r:embed="rId6"/>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rot="16200000">
                <a:off x="-806580" y="1849173"/>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93" name="TextBox 92"/>
              <p:cNvSpPr txBox="1">
                <a:spLocks noRot="1" noChangeAspect="1" noMove="1" noResize="1" noEditPoints="1" noAdjustHandles="1" noChangeArrowheads="1" noChangeShapeType="1" noTextEdit="1"/>
              </p:cNvSpPr>
              <p:nvPr/>
            </p:nvSpPr>
            <p:spPr>
              <a:xfrm rot="16200000">
                <a:off x="-806580" y="1849173"/>
                <a:ext cx="2520280" cy="400110"/>
              </a:xfrm>
              <a:prstGeom prst="rect">
                <a:avLst/>
              </a:prstGeom>
              <a:blipFill>
                <a:blip r:embed="rId7"/>
                <a:stretch>
                  <a:fillRect l="-9231" r="-2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rot="16200000">
                <a:off x="-807572" y="381067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94" name="TextBox 93"/>
              <p:cNvSpPr txBox="1">
                <a:spLocks noRot="1" noChangeAspect="1" noMove="1" noResize="1" noEditPoints="1" noAdjustHandles="1" noChangeArrowheads="1" noChangeShapeType="1" noTextEdit="1"/>
              </p:cNvSpPr>
              <p:nvPr/>
            </p:nvSpPr>
            <p:spPr>
              <a:xfrm rot="16200000">
                <a:off x="-807572" y="3810679"/>
                <a:ext cx="2520280" cy="400110"/>
              </a:xfrm>
              <a:prstGeom prst="rect">
                <a:avLst/>
              </a:prstGeom>
              <a:blipFill>
                <a:blip r:embed="rId8"/>
                <a:stretch>
                  <a:fillRect l="-7576" r="-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rot="16200000">
                <a:off x="-808565" y="569644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95" name="TextBox 94"/>
              <p:cNvSpPr txBox="1">
                <a:spLocks noRot="1" noChangeAspect="1" noMove="1" noResize="1" noEditPoints="1" noAdjustHandles="1" noChangeArrowheads="1" noChangeShapeType="1" noTextEdit="1"/>
              </p:cNvSpPr>
              <p:nvPr/>
            </p:nvSpPr>
            <p:spPr>
              <a:xfrm rot="16200000">
                <a:off x="-808565" y="5696445"/>
                <a:ext cx="2520280" cy="400110"/>
              </a:xfrm>
              <a:prstGeom prst="rect">
                <a:avLst/>
              </a:prstGeom>
              <a:blipFill>
                <a:blip r:embed="rId9"/>
                <a:stretch>
                  <a:fillRect l="-7576" r="-25758"/>
                </a:stretch>
              </a:blipFill>
            </p:spPr>
            <p:txBody>
              <a:bodyPr/>
              <a:lstStyle/>
              <a:p>
                <a:r>
                  <a:rPr lang="en-GB">
                    <a:noFill/>
                  </a:rPr>
                  <a:t> </a:t>
                </a:r>
              </a:p>
            </p:txBody>
          </p:sp>
        </mc:Fallback>
      </mc:AlternateContent>
    </p:spTree>
    <p:extLst>
      <p:ext uri="{BB962C8B-B14F-4D97-AF65-F5344CB8AC3E}">
        <p14:creationId xmlns:p14="http://schemas.microsoft.com/office/powerpoint/2010/main" val="376151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00069 0.00162 L 0.03837 0.00278 " pathEditMode="relative" rAng="0" ptsTypes="AA">
                                      <p:cBhvr>
                                        <p:cTn id="13" dur="2000" fill="hold"/>
                                        <p:tgtEl>
                                          <p:spTgt spid="50"/>
                                        </p:tgtEl>
                                        <p:attrNameLst>
                                          <p:attrName>ppt_x</p:attrName>
                                          <p:attrName>ppt_y</p:attrName>
                                        </p:attrNameLst>
                                      </p:cBhvr>
                                      <p:rCtr x="1944" y="46"/>
                                    </p:animMotion>
                                  </p:childTnLst>
                                </p:cTn>
                              </p:par>
                              <p:par>
                                <p:cTn id="14" presetID="0" presetClass="path" presetSubtype="0" accel="50000" decel="50000" fill="hold" nodeType="withEffect">
                                  <p:stCondLst>
                                    <p:cond delay="0"/>
                                  </p:stCondLst>
                                  <p:childTnLst>
                                    <p:animMotion origin="layout" path="M -0.0007 0.00162 L 0.03837 0.00278 " pathEditMode="relative" rAng="0" ptsTypes="AA">
                                      <p:cBhvr>
                                        <p:cTn id="15" dur="2000" fill="hold"/>
                                        <p:tgtEl>
                                          <p:spTgt spid="59"/>
                                        </p:tgtEl>
                                        <p:attrNameLst>
                                          <p:attrName>ppt_x</p:attrName>
                                          <p:attrName>ppt_y</p:attrName>
                                        </p:attrNameLst>
                                      </p:cBhvr>
                                      <p:rCtr x="1944" y="46"/>
                                    </p:animMotion>
                                  </p:childTnLst>
                                </p:cTn>
                              </p:par>
                              <p:par>
                                <p:cTn id="16" presetID="0" presetClass="path" presetSubtype="0" accel="50000" decel="50000" fill="hold" nodeType="withEffect">
                                  <p:stCondLst>
                                    <p:cond delay="0"/>
                                  </p:stCondLst>
                                  <p:childTnLst>
                                    <p:animMotion origin="layout" path="M -0.0007 0.00162 L 0.03836 0.00278 " pathEditMode="relative" rAng="0" ptsTypes="AA">
                                      <p:cBhvr>
                                        <p:cTn id="17" dur="2000" fill="hold"/>
                                        <p:tgtEl>
                                          <p:spTgt spid="69"/>
                                        </p:tgtEl>
                                        <p:attrNameLst>
                                          <p:attrName>ppt_x</p:attrName>
                                          <p:attrName>ppt_y</p:attrName>
                                        </p:attrNameLst>
                                      </p:cBhvr>
                                      <p:rCtr x="1944" y="46"/>
                                    </p:animMotion>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82"/>
                                        </p:tgtEl>
                                        <p:attrNameLst>
                                          <p:attrName>style.visibility</p:attrName>
                                        </p:attrNameLst>
                                      </p:cBhvr>
                                      <p:to>
                                        <p:strVal val="visible"/>
                                      </p:to>
                                    </p:set>
                                    <p:anim calcmode="lin" valueType="num">
                                      <p:cBhvr>
                                        <p:cTn id="21" dur="500" fill="hold"/>
                                        <p:tgtEl>
                                          <p:spTgt spid="82"/>
                                        </p:tgtEl>
                                        <p:attrNameLst>
                                          <p:attrName>ppt_w</p:attrName>
                                        </p:attrNameLst>
                                      </p:cBhvr>
                                      <p:tavLst>
                                        <p:tav tm="0">
                                          <p:val>
                                            <p:fltVal val="0"/>
                                          </p:val>
                                        </p:tav>
                                        <p:tav tm="100000">
                                          <p:val>
                                            <p:strVal val="#ppt_w"/>
                                          </p:val>
                                        </p:tav>
                                      </p:tavLst>
                                    </p:anim>
                                    <p:anim calcmode="lin" valueType="num">
                                      <p:cBhvr>
                                        <p:cTn id="22" dur="500" fill="hold"/>
                                        <p:tgtEl>
                                          <p:spTgt spid="82"/>
                                        </p:tgtEl>
                                        <p:attrNameLst>
                                          <p:attrName>ppt_h</p:attrName>
                                        </p:attrNameLst>
                                      </p:cBhvr>
                                      <p:tavLst>
                                        <p:tav tm="0">
                                          <p:val>
                                            <p:fltVal val="0"/>
                                          </p:val>
                                        </p:tav>
                                        <p:tav tm="100000">
                                          <p:val>
                                            <p:strVal val="#ppt_h"/>
                                          </p:val>
                                        </p:tav>
                                      </p:tavLst>
                                    </p:anim>
                                    <p:animEffect transition="in" filter="fade">
                                      <p:cBhvr>
                                        <p:cTn id="23" dur="500"/>
                                        <p:tgtEl>
                                          <p:spTgt spid="82"/>
                                        </p:tgtEl>
                                      </p:cBhvr>
                                    </p:animEffect>
                                  </p:childTnLst>
                                </p:cTn>
                              </p:par>
                            </p:childTnLst>
                          </p:cTn>
                        </p:par>
                        <p:par>
                          <p:cTn id="24" fill="hold">
                            <p:stCondLst>
                              <p:cond delay="2500"/>
                            </p:stCondLst>
                            <p:childTnLst>
                              <p:par>
                                <p:cTn id="25" presetID="1" presetClass="exit" presetSubtype="0" fill="hold" nodeType="afterEffect">
                                  <p:stCondLst>
                                    <p:cond delay="0"/>
                                  </p:stCondLst>
                                  <p:childTnLst>
                                    <p:set>
                                      <p:cBhvr>
                                        <p:cTn id="26" dur="1" fill="hold">
                                          <p:stCondLst>
                                            <p:cond delay="0"/>
                                          </p:stCondLst>
                                        </p:cTn>
                                        <p:tgtEl>
                                          <p:spTgt spid="50"/>
                                        </p:tgtEl>
                                        <p:attrNameLst>
                                          <p:attrName>style.visibility</p:attrName>
                                        </p:attrNameLst>
                                      </p:cBhvr>
                                      <p:to>
                                        <p:strVal val="hidden"/>
                                      </p:to>
                                    </p:set>
                                  </p:childTnLst>
                                </p:cTn>
                              </p:par>
                            </p:childTnLst>
                          </p:cTn>
                        </p:par>
                        <p:par>
                          <p:cTn id="27" fill="hold">
                            <p:stCondLst>
                              <p:cond delay="2500"/>
                            </p:stCondLst>
                            <p:childTnLst>
                              <p:par>
                                <p:cTn id="28" presetID="1" presetClass="exit" presetSubtype="0" fill="hold" nodeType="afterEffect">
                                  <p:stCondLst>
                                    <p:cond delay="0"/>
                                  </p:stCondLst>
                                  <p:childTnLst>
                                    <p:set>
                                      <p:cBhvr>
                                        <p:cTn id="29" dur="1" fill="hold">
                                          <p:stCondLst>
                                            <p:cond delay="0"/>
                                          </p:stCondLst>
                                        </p:cTn>
                                        <p:tgtEl>
                                          <p:spTgt spid="59"/>
                                        </p:tgtEl>
                                        <p:attrNameLst>
                                          <p:attrName>style.visibility</p:attrName>
                                        </p:attrNameLst>
                                      </p:cBhvr>
                                      <p:to>
                                        <p:strVal val="hidden"/>
                                      </p:to>
                                    </p:set>
                                  </p:childTnLst>
                                </p:cTn>
                              </p:par>
                            </p:childTnLst>
                          </p:cTn>
                        </p:par>
                        <p:par>
                          <p:cTn id="30" fill="hold">
                            <p:stCondLst>
                              <p:cond delay="2500"/>
                            </p:stCondLst>
                            <p:childTnLst>
                              <p:par>
                                <p:cTn id="31" presetID="1" presetClass="exit" presetSubtype="0" fill="hold" nodeType="afterEffect">
                                  <p:stCondLst>
                                    <p:cond delay="0"/>
                                  </p:stCondLst>
                                  <p:childTnLst>
                                    <p:set>
                                      <p:cBhvr>
                                        <p:cTn id="32" dur="1" fill="hold">
                                          <p:stCondLst>
                                            <p:cond delay="0"/>
                                          </p:stCondLst>
                                        </p:cTn>
                                        <p:tgtEl>
                                          <p:spTgt spid="69"/>
                                        </p:tgtEl>
                                        <p:attrNameLst>
                                          <p:attrName>style.visibility</p:attrName>
                                        </p:attrNameLst>
                                      </p:cBhvr>
                                      <p:to>
                                        <p:strVal val="hidden"/>
                                      </p:to>
                                    </p:set>
                                  </p:childTnLst>
                                </p:cTn>
                              </p:par>
                            </p:childTnLst>
                          </p:cTn>
                        </p:par>
                        <p:par>
                          <p:cTn id="33" fill="hold">
                            <p:stCondLst>
                              <p:cond delay="2500"/>
                            </p:stCondLst>
                            <p:childTnLst>
                              <p:par>
                                <p:cTn id="34" presetID="1" presetClass="entr" presetSubtype="0" fill="hold" nodeType="afterEffect">
                                  <p:stCondLst>
                                    <p:cond delay="0"/>
                                  </p:stCondLst>
                                  <p:childTnLst>
                                    <p:set>
                                      <p:cBhvr>
                                        <p:cTn id="35" dur="1" fill="hold">
                                          <p:stCondLst>
                                            <p:cond delay="0"/>
                                          </p:stCondLst>
                                        </p:cTn>
                                        <p:tgtEl>
                                          <p:spTgt spid="51"/>
                                        </p:tgtEl>
                                        <p:attrNameLst>
                                          <p:attrName>style.visibility</p:attrName>
                                        </p:attrNameLst>
                                      </p:cBhvr>
                                      <p:to>
                                        <p:strVal val="visible"/>
                                      </p:to>
                                    </p:set>
                                  </p:childTnLst>
                                </p:cTn>
                              </p:par>
                            </p:childTnLst>
                          </p:cTn>
                        </p:par>
                        <p:par>
                          <p:cTn id="36" fill="hold">
                            <p:stCondLst>
                              <p:cond delay="2500"/>
                            </p:stCondLst>
                            <p:childTnLst>
                              <p:par>
                                <p:cTn id="37" presetID="1" presetClass="entr" presetSubtype="0" fill="hold" nodeType="after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par>
                          <p:cTn id="39" fill="hold">
                            <p:stCondLst>
                              <p:cond delay="2500"/>
                            </p:stCondLst>
                            <p:childTnLst>
                              <p:par>
                                <p:cTn id="40" presetID="1" presetClass="entr" presetSubtype="0" fill="hold" nodeType="afterEffect">
                                  <p:stCondLst>
                                    <p:cond delay="0"/>
                                  </p:stCondLst>
                                  <p:childTnLst>
                                    <p:set>
                                      <p:cBhvr>
                                        <p:cTn id="41" dur="1" fill="hold">
                                          <p:stCondLst>
                                            <p:cond delay="0"/>
                                          </p:stCondLst>
                                        </p:cTn>
                                        <p:tgtEl>
                                          <p:spTgt spid="70"/>
                                        </p:tgtEl>
                                        <p:attrNameLst>
                                          <p:attrName>style.visibility</p:attrName>
                                        </p:attrNameLst>
                                      </p:cBhvr>
                                      <p:to>
                                        <p:strVal val="visible"/>
                                      </p:to>
                                    </p:set>
                                  </p:childTnLst>
                                </p:cTn>
                              </p:par>
                            </p:childTnLst>
                          </p:cTn>
                        </p:par>
                        <p:par>
                          <p:cTn id="42" fill="hold">
                            <p:stCondLst>
                              <p:cond delay="2500"/>
                            </p:stCondLst>
                            <p:childTnLst>
                              <p:par>
                                <p:cTn id="43" presetID="0" presetClass="path" presetSubtype="0" accel="50000" decel="50000" fill="hold" nodeType="afterEffect">
                                  <p:stCondLst>
                                    <p:cond delay="0"/>
                                  </p:stCondLst>
                                  <p:childTnLst>
                                    <p:animMotion origin="layout" path="M -0.0007 0.00162 L 0.03836 0.00278 " pathEditMode="relative" rAng="0" ptsTypes="AA">
                                      <p:cBhvr>
                                        <p:cTn id="44" dur="2000" fill="hold"/>
                                        <p:tgtEl>
                                          <p:spTgt spid="51"/>
                                        </p:tgtEl>
                                        <p:attrNameLst>
                                          <p:attrName>ppt_x</p:attrName>
                                          <p:attrName>ppt_y</p:attrName>
                                        </p:attrNameLst>
                                      </p:cBhvr>
                                      <p:rCtr x="1944" y="46"/>
                                    </p:animMotion>
                                  </p:childTnLst>
                                </p:cTn>
                              </p:par>
                              <p:par>
                                <p:cTn id="45" presetID="0" presetClass="path" presetSubtype="0" accel="50000" decel="50000" fill="hold" nodeType="withEffect">
                                  <p:stCondLst>
                                    <p:cond delay="0"/>
                                  </p:stCondLst>
                                  <p:childTnLst>
                                    <p:animMotion origin="layout" path="M -0.0007 0.00162 L 0.03837 0.00278 " pathEditMode="relative" rAng="0" ptsTypes="AA">
                                      <p:cBhvr>
                                        <p:cTn id="46" dur="2000" fill="hold"/>
                                        <p:tgtEl>
                                          <p:spTgt spid="60"/>
                                        </p:tgtEl>
                                        <p:attrNameLst>
                                          <p:attrName>ppt_x</p:attrName>
                                          <p:attrName>ppt_y</p:attrName>
                                        </p:attrNameLst>
                                      </p:cBhvr>
                                      <p:rCtr x="1944" y="46"/>
                                    </p:animMotion>
                                  </p:childTnLst>
                                </p:cTn>
                              </p:par>
                              <p:par>
                                <p:cTn id="47" presetID="0" presetClass="path" presetSubtype="0" accel="50000" decel="50000" fill="hold" nodeType="withEffect">
                                  <p:stCondLst>
                                    <p:cond delay="0"/>
                                  </p:stCondLst>
                                  <p:childTnLst>
                                    <p:animMotion origin="layout" path="M -0.00069 0.00162 L 0.03837 0.00278 " pathEditMode="relative" rAng="0" ptsTypes="AA">
                                      <p:cBhvr>
                                        <p:cTn id="48" dur="2000" fill="hold"/>
                                        <p:tgtEl>
                                          <p:spTgt spid="70"/>
                                        </p:tgtEl>
                                        <p:attrNameLst>
                                          <p:attrName>ppt_x</p:attrName>
                                          <p:attrName>ppt_y</p:attrName>
                                        </p:attrNameLst>
                                      </p:cBhvr>
                                      <p:rCtr x="1944" y="46"/>
                                    </p:animMotion>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83"/>
                                        </p:tgtEl>
                                        <p:attrNameLst>
                                          <p:attrName>style.visibility</p:attrName>
                                        </p:attrNameLst>
                                      </p:cBhvr>
                                      <p:to>
                                        <p:strVal val="visible"/>
                                      </p:to>
                                    </p:set>
                                    <p:anim calcmode="lin" valueType="num">
                                      <p:cBhvr>
                                        <p:cTn id="52" dur="500" fill="hold"/>
                                        <p:tgtEl>
                                          <p:spTgt spid="83"/>
                                        </p:tgtEl>
                                        <p:attrNameLst>
                                          <p:attrName>ppt_w</p:attrName>
                                        </p:attrNameLst>
                                      </p:cBhvr>
                                      <p:tavLst>
                                        <p:tav tm="0">
                                          <p:val>
                                            <p:fltVal val="0"/>
                                          </p:val>
                                        </p:tav>
                                        <p:tav tm="100000">
                                          <p:val>
                                            <p:strVal val="#ppt_w"/>
                                          </p:val>
                                        </p:tav>
                                      </p:tavLst>
                                    </p:anim>
                                    <p:anim calcmode="lin" valueType="num">
                                      <p:cBhvr>
                                        <p:cTn id="53" dur="500" fill="hold"/>
                                        <p:tgtEl>
                                          <p:spTgt spid="83"/>
                                        </p:tgtEl>
                                        <p:attrNameLst>
                                          <p:attrName>ppt_h</p:attrName>
                                        </p:attrNameLst>
                                      </p:cBhvr>
                                      <p:tavLst>
                                        <p:tav tm="0">
                                          <p:val>
                                            <p:fltVal val="0"/>
                                          </p:val>
                                        </p:tav>
                                        <p:tav tm="100000">
                                          <p:val>
                                            <p:strVal val="#ppt_h"/>
                                          </p:val>
                                        </p:tav>
                                      </p:tavLst>
                                    </p:anim>
                                    <p:animEffect transition="in" filter="fade">
                                      <p:cBhvr>
                                        <p:cTn id="54" dur="500"/>
                                        <p:tgtEl>
                                          <p:spTgt spid="83"/>
                                        </p:tgtEl>
                                      </p:cBhvr>
                                    </p:animEffect>
                                  </p:childTnLst>
                                </p:cTn>
                              </p:par>
                            </p:childTnLst>
                          </p:cTn>
                        </p:par>
                        <p:par>
                          <p:cTn id="55" fill="hold">
                            <p:stCondLst>
                              <p:cond delay="5000"/>
                            </p:stCondLst>
                            <p:childTnLst>
                              <p:par>
                                <p:cTn id="56" presetID="1" presetClass="exit" presetSubtype="0" fill="hold" nodeType="afterEffect">
                                  <p:stCondLst>
                                    <p:cond delay="0"/>
                                  </p:stCondLst>
                                  <p:childTnLst>
                                    <p:set>
                                      <p:cBhvr>
                                        <p:cTn id="57" dur="1" fill="hold">
                                          <p:stCondLst>
                                            <p:cond delay="0"/>
                                          </p:stCondLst>
                                        </p:cTn>
                                        <p:tgtEl>
                                          <p:spTgt spid="51"/>
                                        </p:tgtEl>
                                        <p:attrNameLst>
                                          <p:attrName>style.visibility</p:attrName>
                                        </p:attrNameLst>
                                      </p:cBhvr>
                                      <p:to>
                                        <p:strVal val="hidden"/>
                                      </p:to>
                                    </p:set>
                                  </p:childTnLst>
                                </p:cTn>
                              </p:par>
                            </p:childTnLst>
                          </p:cTn>
                        </p:par>
                        <p:par>
                          <p:cTn id="58" fill="hold">
                            <p:stCondLst>
                              <p:cond delay="5000"/>
                            </p:stCondLst>
                            <p:childTnLst>
                              <p:par>
                                <p:cTn id="59" presetID="1" presetClass="exit" presetSubtype="0" fill="hold" nodeType="afterEffect">
                                  <p:stCondLst>
                                    <p:cond delay="0"/>
                                  </p:stCondLst>
                                  <p:childTnLst>
                                    <p:set>
                                      <p:cBhvr>
                                        <p:cTn id="60" dur="1" fill="hold">
                                          <p:stCondLst>
                                            <p:cond delay="0"/>
                                          </p:stCondLst>
                                        </p:cTn>
                                        <p:tgtEl>
                                          <p:spTgt spid="60"/>
                                        </p:tgtEl>
                                        <p:attrNameLst>
                                          <p:attrName>style.visibility</p:attrName>
                                        </p:attrNameLst>
                                      </p:cBhvr>
                                      <p:to>
                                        <p:strVal val="hidden"/>
                                      </p:to>
                                    </p:set>
                                  </p:childTnLst>
                                </p:cTn>
                              </p:par>
                            </p:childTnLst>
                          </p:cTn>
                        </p:par>
                        <p:par>
                          <p:cTn id="61" fill="hold">
                            <p:stCondLst>
                              <p:cond delay="5000"/>
                            </p:stCondLst>
                            <p:childTnLst>
                              <p:par>
                                <p:cTn id="62" presetID="1" presetClass="exit" presetSubtype="0" fill="hold" nodeType="afterEffect">
                                  <p:stCondLst>
                                    <p:cond delay="0"/>
                                  </p:stCondLst>
                                  <p:childTnLst>
                                    <p:set>
                                      <p:cBhvr>
                                        <p:cTn id="63" dur="1" fill="hold">
                                          <p:stCondLst>
                                            <p:cond delay="0"/>
                                          </p:stCondLst>
                                        </p:cTn>
                                        <p:tgtEl>
                                          <p:spTgt spid="70"/>
                                        </p:tgtEl>
                                        <p:attrNameLst>
                                          <p:attrName>style.visibility</p:attrName>
                                        </p:attrNameLst>
                                      </p:cBhvr>
                                      <p:to>
                                        <p:strVal val="hidden"/>
                                      </p:to>
                                    </p:set>
                                  </p:childTnLst>
                                </p:cTn>
                              </p:par>
                            </p:childTnLst>
                          </p:cTn>
                        </p:par>
                        <p:par>
                          <p:cTn id="64" fill="hold">
                            <p:stCondLst>
                              <p:cond delay="5000"/>
                            </p:stCondLst>
                            <p:childTnLst>
                              <p:par>
                                <p:cTn id="65" presetID="1" presetClass="entr" presetSubtype="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par>
                          <p:cTn id="67" fill="hold">
                            <p:stCondLst>
                              <p:cond delay="5000"/>
                            </p:stCondLst>
                            <p:childTnLst>
                              <p:par>
                                <p:cTn id="68" presetID="1" presetClass="entr" presetSubtype="0" fill="hold" nodeType="afterEffect">
                                  <p:stCondLst>
                                    <p:cond delay="0"/>
                                  </p:stCondLst>
                                  <p:childTnLst>
                                    <p:set>
                                      <p:cBhvr>
                                        <p:cTn id="69" dur="1" fill="hold">
                                          <p:stCondLst>
                                            <p:cond delay="0"/>
                                          </p:stCondLst>
                                        </p:cTn>
                                        <p:tgtEl>
                                          <p:spTgt spid="61"/>
                                        </p:tgtEl>
                                        <p:attrNameLst>
                                          <p:attrName>style.visibility</p:attrName>
                                        </p:attrNameLst>
                                      </p:cBhvr>
                                      <p:to>
                                        <p:strVal val="visible"/>
                                      </p:to>
                                    </p:set>
                                  </p:childTnLst>
                                </p:cTn>
                              </p:par>
                            </p:childTnLst>
                          </p:cTn>
                        </p:par>
                        <p:par>
                          <p:cTn id="70" fill="hold">
                            <p:stCondLst>
                              <p:cond delay="5000"/>
                            </p:stCondLst>
                            <p:childTnLst>
                              <p:par>
                                <p:cTn id="71" presetID="1" presetClass="entr" presetSubtype="0" fill="hold" nodeType="after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0" presetClass="path" presetSubtype="0" accel="50000" decel="50000" fill="hold" nodeType="withEffect">
                                  <p:stCondLst>
                                    <p:cond delay="0"/>
                                  </p:stCondLst>
                                  <p:childTnLst>
                                    <p:animMotion origin="layout" path="M 0.07777 -0.04977 L 4.16667E-6 5.55112E-17 " pathEditMode="relative" rAng="0" ptsTypes="AA">
                                      <p:cBhvr>
                                        <p:cTn id="74" dur="2000" fill="hold"/>
                                        <p:tgtEl>
                                          <p:spTgt spid="52"/>
                                        </p:tgtEl>
                                        <p:attrNameLst>
                                          <p:attrName>ppt_x</p:attrName>
                                          <p:attrName>ppt_y</p:attrName>
                                        </p:attrNameLst>
                                      </p:cBhvr>
                                      <p:rCtr x="-3889" y="2477"/>
                                    </p:animMotion>
                                  </p:childTnLst>
                                </p:cTn>
                              </p:par>
                              <p:par>
                                <p:cTn id="75" presetID="0" presetClass="path" presetSubtype="0" accel="50000" decel="50000" fill="hold" nodeType="withEffect">
                                  <p:stCondLst>
                                    <p:cond delay="0"/>
                                  </p:stCondLst>
                                  <p:childTnLst>
                                    <p:animMotion origin="layout" path="M 0.07778 -0.04977 L 2.22222E-6 1.85185E-6 " pathEditMode="relative" rAng="0" ptsTypes="AA">
                                      <p:cBhvr>
                                        <p:cTn id="76" dur="2000" fill="hold"/>
                                        <p:tgtEl>
                                          <p:spTgt spid="61"/>
                                        </p:tgtEl>
                                        <p:attrNameLst>
                                          <p:attrName>ppt_x</p:attrName>
                                          <p:attrName>ppt_y</p:attrName>
                                        </p:attrNameLst>
                                      </p:cBhvr>
                                      <p:rCtr x="-3889" y="2477"/>
                                    </p:animMotion>
                                  </p:childTnLst>
                                </p:cTn>
                              </p:par>
                              <p:par>
                                <p:cTn id="77" presetID="0" presetClass="path" presetSubtype="0" accel="50000" decel="50000" fill="hold" nodeType="withEffect">
                                  <p:stCondLst>
                                    <p:cond delay="0"/>
                                  </p:stCondLst>
                                  <p:childTnLst>
                                    <p:animMotion origin="layout" path="M 0.07778 -0.04976 L 2.77778E-7 -4.07407E-6 " pathEditMode="relative" rAng="0" ptsTypes="AA">
                                      <p:cBhvr>
                                        <p:cTn id="78" dur="2000" fill="hold"/>
                                        <p:tgtEl>
                                          <p:spTgt spid="71"/>
                                        </p:tgtEl>
                                        <p:attrNameLst>
                                          <p:attrName>ppt_x</p:attrName>
                                          <p:attrName>ppt_y</p:attrName>
                                        </p:attrNameLst>
                                      </p:cBhvr>
                                      <p:rCtr x="-3889" y="2477"/>
                                    </p:animMotion>
                                  </p:childTnLst>
                                </p:cTn>
                              </p:par>
                            </p:childTnLst>
                          </p:cTn>
                        </p:par>
                        <p:par>
                          <p:cTn id="79" fill="hold">
                            <p:stCondLst>
                              <p:cond delay="7000"/>
                            </p:stCondLst>
                            <p:childTnLst>
                              <p:par>
                                <p:cTn id="80" presetID="53" presetClass="entr" presetSubtype="16" fill="hold" nodeType="after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p:cTn id="82" dur="500" fill="hold"/>
                                        <p:tgtEl>
                                          <p:spTgt spid="84"/>
                                        </p:tgtEl>
                                        <p:attrNameLst>
                                          <p:attrName>ppt_w</p:attrName>
                                        </p:attrNameLst>
                                      </p:cBhvr>
                                      <p:tavLst>
                                        <p:tav tm="0">
                                          <p:val>
                                            <p:fltVal val="0"/>
                                          </p:val>
                                        </p:tav>
                                        <p:tav tm="100000">
                                          <p:val>
                                            <p:strVal val="#ppt_w"/>
                                          </p:val>
                                        </p:tav>
                                      </p:tavLst>
                                    </p:anim>
                                    <p:anim calcmode="lin" valueType="num">
                                      <p:cBhvr>
                                        <p:cTn id="83" dur="500" fill="hold"/>
                                        <p:tgtEl>
                                          <p:spTgt spid="84"/>
                                        </p:tgtEl>
                                        <p:attrNameLst>
                                          <p:attrName>ppt_h</p:attrName>
                                        </p:attrNameLst>
                                      </p:cBhvr>
                                      <p:tavLst>
                                        <p:tav tm="0">
                                          <p:val>
                                            <p:fltVal val="0"/>
                                          </p:val>
                                        </p:tav>
                                        <p:tav tm="100000">
                                          <p:val>
                                            <p:strVal val="#ppt_h"/>
                                          </p:val>
                                        </p:tav>
                                      </p:tavLst>
                                    </p:anim>
                                    <p:animEffect transition="in" filter="fade">
                                      <p:cBhvr>
                                        <p:cTn id="84" dur="500"/>
                                        <p:tgtEl>
                                          <p:spTgt spid="84"/>
                                        </p:tgtEl>
                                      </p:cBhvr>
                                    </p:animEffect>
                                  </p:childTnLst>
                                </p:cTn>
                              </p:par>
                            </p:childTnLst>
                          </p:cTn>
                        </p:par>
                        <p:par>
                          <p:cTn id="85" fill="hold">
                            <p:stCondLst>
                              <p:cond delay="7500"/>
                            </p:stCondLst>
                            <p:childTnLst>
                              <p:par>
                                <p:cTn id="86" presetID="1" presetClass="exit" presetSubtype="0" fill="hold" nodeType="afterEffect">
                                  <p:stCondLst>
                                    <p:cond delay="0"/>
                                  </p:stCondLst>
                                  <p:childTnLst>
                                    <p:set>
                                      <p:cBhvr>
                                        <p:cTn id="87" dur="1" fill="hold">
                                          <p:stCondLst>
                                            <p:cond delay="0"/>
                                          </p:stCondLst>
                                        </p:cTn>
                                        <p:tgtEl>
                                          <p:spTgt spid="52"/>
                                        </p:tgtEl>
                                        <p:attrNameLst>
                                          <p:attrName>style.visibility</p:attrName>
                                        </p:attrNameLst>
                                      </p:cBhvr>
                                      <p:to>
                                        <p:strVal val="hidden"/>
                                      </p:to>
                                    </p:set>
                                  </p:childTnLst>
                                </p:cTn>
                              </p:par>
                            </p:childTnLst>
                          </p:cTn>
                        </p:par>
                        <p:par>
                          <p:cTn id="88" fill="hold">
                            <p:stCondLst>
                              <p:cond delay="7500"/>
                            </p:stCondLst>
                            <p:childTnLst>
                              <p:par>
                                <p:cTn id="89" presetID="1" presetClass="exit" presetSubtype="0" fill="hold" nodeType="afterEffect">
                                  <p:stCondLst>
                                    <p:cond delay="0"/>
                                  </p:stCondLst>
                                  <p:childTnLst>
                                    <p:set>
                                      <p:cBhvr>
                                        <p:cTn id="90" dur="1" fill="hold">
                                          <p:stCondLst>
                                            <p:cond delay="0"/>
                                          </p:stCondLst>
                                        </p:cTn>
                                        <p:tgtEl>
                                          <p:spTgt spid="61"/>
                                        </p:tgtEl>
                                        <p:attrNameLst>
                                          <p:attrName>style.visibility</p:attrName>
                                        </p:attrNameLst>
                                      </p:cBhvr>
                                      <p:to>
                                        <p:strVal val="hidden"/>
                                      </p:to>
                                    </p:set>
                                  </p:childTnLst>
                                </p:cTn>
                              </p:par>
                            </p:childTnLst>
                          </p:cTn>
                        </p:par>
                        <p:par>
                          <p:cTn id="91" fill="hold">
                            <p:stCondLst>
                              <p:cond delay="7500"/>
                            </p:stCondLst>
                            <p:childTnLst>
                              <p:par>
                                <p:cTn id="92" presetID="1" presetClass="exit" presetSubtype="0" fill="hold" nodeType="afterEffect">
                                  <p:stCondLst>
                                    <p:cond delay="0"/>
                                  </p:stCondLst>
                                  <p:childTnLst>
                                    <p:set>
                                      <p:cBhvr>
                                        <p:cTn id="93" dur="1" fill="hold">
                                          <p:stCondLst>
                                            <p:cond delay="0"/>
                                          </p:stCondLst>
                                        </p:cTn>
                                        <p:tgtEl>
                                          <p:spTgt spid="71"/>
                                        </p:tgtEl>
                                        <p:attrNameLst>
                                          <p:attrName>style.visibility</p:attrName>
                                        </p:attrNameLst>
                                      </p:cBhvr>
                                      <p:to>
                                        <p:strVal val="hidden"/>
                                      </p:to>
                                    </p:set>
                                  </p:childTnLst>
                                </p:cTn>
                              </p:par>
                            </p:childTnLst>
                          </p:cTn>
                        </p:par>
                        <p:par>
                          <p:cTn id="94" fill="hold">
                            <p:stCondLst>
                              <p:cond delay="7500"/>
                            </p:stCondLst>
                            <p:childTnLst>
                              <p:par>
                                <p:cTn id="95" presetID="1" presetClass="entr" presetSubtype="0" fill="hold" nodeType="after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childTnLst>
                          </p:cTn>
                        </p:par>
                        <p:par>
                          <p:cTn id="97" fill="hold">
                            <p:stCondLst>
                              <p:cond delay="7500"/>
                            </p:stCondLst>
                            <p:childTnLst>
                              <p:par>
                                <p:cTn id="98" presetID="1" presetClass="entr" presetSubtype="0" fill="hold" nodeType="after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childTnLst>
                          </p:cTn>
                        </p:par>
                        <p:par>
                          <p:cTn id="100" fill="hold">
                            <p:stCondLst>
                              <p:cond delay="7500"/>
                            </p:stCondLst>
                            <p:childTnLst>
                              <p:par>
                                <p:cTn id="101" presetID="1" presetClass="entr" presetSubtype="0" fill="hold" nodeType="after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childTnLst>
                          </p:cTn>
                        </p:par>
                        <p:par>
                          <p:cTn id="103" fill="hold">
                            <p:stCondLst>
                              <p:cond delay="7500"/>
                            </p:stCondLst>
                            <p:childTnLst>
                              <p:par>
                                <p:cTn id="104" presetID="0" presetClass="path" presetSubtype="0" accel="50000" decel="50000" fill="hold" nodeType="afterEffect">
                                  <p:stCondLst>
                                    <p:cond delay="0"/>
                                  </p:stCondLst>
                                  <p:childTnLst>
                                    <p:animMotion origin="layout" path="M -0.0007 0.00162 L 0.03837 0.00278 " pathEditMode="relative" rAng="0" ptsTypes="AA">
                                      <p:cBhvr>
                                        <p:cTn id="105" dur="2000" fill="hold"/>
                                        <p:tgtEl>
                                          <p:spTgt spid="56"/>
                                        </p:tgtEl>
                                        <p:attrNameLst>
                                          <p:attrName>ppt_x</p:attrName>
                                          <p:attrName>ppt_y</p:attrName>
                                        </p:attrNameLst>
                                      </p:cBhvr>
                                      <p:rCtr x="1944" y="46"/>
                                    </p:animMotion>
                                  </p:childTnLst>
                                </p:cTn>
                              </p:par>
                              <p:par>
                                <p:cTn id="106" presetID="0" presetClass="path" presetSubtype="0" accel="50000" decel="50000" fill="hold" nodeType="withEffect">
                                  <p:stCondLst>
                                    <p:cond delay="0"/>
                                  </p:stCondLst>
                                  <p:childTnLst>
                                    <p:animMotion origin="layout" path="M -0.00069 0.00162 L 0.03837 0.00278 " pathEditMode="relative" rAng="0" ptsTypes="AA">
                                      <p:cBhvr>
                                        <p:cTn id="107" dur="2000" fill="hold"/>
                                        <p:tgtEl>
                                          <p:spTgt spid="66"/>
                                        </p:tgtEl>
                                        <p:attrNameLst>
                                          <p:attrName>ppt_x</p:attrName>
                                          <p:attrName>ppt_y</p:attrName>
                                        </p:attrNameLst>
                                      </p:cBhvr>
                                      <p:rCtr x="1944" y="46"/>
                                    </p:animMotion>
                                  </p:childTnLst>
                                </p:cTn>
                              </p:par>
                              <p:par>
                                <p:cTn id="108" presetID="0" presetClass="path" presetSubtype="0" accel="50000" decel="50000" fill="hold" nodeType="withEffect">
                                  <p:stCondLst>
                                    <p:cond delay="0"/>
                                  </p:stCondLst>
                                  <p:childTnLst>
                                    <p:animMotion origin="layout" path="M -0.00069 0.00162 L 0.03837 0.00277 " pathEditMode="relative" rAng="0" ptsTypes="AA">
                                      <p:cBhvr>
                                        <p:cTn id="109" dur="2000" fill="hold"/>
                                        <p:tgtEl>
                                          <p:spTgt spid="75"/>
                                        </p:tgtEl>
                                        <p:attrNameLst>
                                          <p:attrName>ppt_x</p:attrName>
                                          <p:attrName>ppt_y</p:attrName>
                                        </p:attrNameLst>
                                      </p:cBhvr>
                                      <p:rCtr x="1944" y="46"/>
                                    </p:animMotion>
                                  </p:childTnLst>
                                </p:cTn>
                              </p:par>
                            </p:childTnLst>
                          </p:cTn>
                        </p:par>
                        <p:par>
                          <p:cTn id="110" fill="hold">
                            <p:stCondLst>
                              <p:cond delay="9500"/>
                            </p:stCondLst>
                            <p:childTnLst>
                              <p:par>
                                <p:cTn id="111" presetID="53" presetClass="entr" presetSubtype="16" fill="hold" nodeType="afterEffect">
                                  <p:stCondLst>
                                    <p:cond delay="0"/>
                                  </p:stCondLst>
                                  <p:childTnLst>
                                    <p:set>
                                      <p:cBhvr>
                                        <p:cTn id="112" dur="1" fill="hold">
                                          <p:stCondLst>
                                            <p:cond delay="0"/>
                                          </p:stCondLst>
                                        </p:cTn>
                                        <p:tgtEl>
                                          <p:spTgt spid="85"/>
                                        </p:tgtEl>
                                        <p:attrNameLst>
                                          <p:attrName>style.visibility</p:attrName>
                                        </p:attrNameLst>
                                      </p:cBhvr>
                                      <p:to>
                                        <p:strVal val="visible"/>
                                      </p:to>
                                    </p:set>
                                    <p:anim calcmode="lin" valueType="num">
                                      <p:cBhvr>
                                        <p:cTn id="113" dur="500" fill="hold"/>
                                        <p:tgtEl>
                                          <p:spTgt spid="85"/>
                                        </p:tgtEl>
                                        <p:attrNameLst>
                                          <p:attrName>ppt_w</p:attrName>
                                        </p:attrNameLst>
                                      </p:cBhvr>
                                      <p:tavLst>
                                        <p:tav tm="0">
                                          <p:val>
                                            <p:fltVal val="0"/>
                                          </p:val>
                                        </p:tav>
                                        <p:tav tm="100000">
                                          <p:val>
                                            <p:strVal val="#ppt_w"/>
                                          </p:val>
                                        </p:tav>
                                      </p:tavLst>
                                    </p:anim>
                                    <p:anim calcmode="lin" valueType="num">
                                      <p:cBhvr>
                                        <p:cTn id="114" dur="500" fill="hold"/>
                                        <p:tgtEl>
                                          <p:spTgt spid="85"/>
                                        </p:tgtEl>
                                        <p:attrNameLst>
                                          <p:attrName>ppt_h</p:attrName>
                                        </p:attrNameLst>
                                      </p:cBhvr>
                                      <p:tavLst>
                                        <p:tav tm="0">
                                          <p:val>
                                            <p:fltVal val="0"/>
                                          </p:val>
                                        </p:tav>
                                        <p:tav tm="100000">
                                          <p:val>
                                            <p:strVal val="#ppt_h"/>
                                          </p:val>
                                        </p:tav>
                                      </p:tavLst>
                                    </p:anim>
                                    <p:animEffect transition="in" filter="fade">
                                      <p:cBhvr>
                                        <p:cTn id="115" dur="500"/>
                                        <p:tgtEl>
                                          <p:spTgt spid="85"/>
                                        </p:tgtEl>
                                      </p:cBhvr>
                                    </p:animEffect>
                                  </p:childTnLst>
                                </p:cTn>
                              </p:par>
                            </p:childTnLst>
                          </p:cTn>
                        </p:par>
                        <p:par>
                          <p:cTn id="116" fill="hold">
                            <p:stCondLst>
                              <p:cond delay="10000"/>
                            </p:stCondLst>
                            <p:childTnLst>
                              <p:par>
                                <p:cTn id="117" presetID="1" presetClass="exit" presetSubtype="0" fill="hold" nodeType="afterEffect">
                                  <p:stCondLst>
                                    <p:cond delay="0"/>
                                  </p:stCondLst>
                                  <p:childTnLst>
                                    <p:set>
                                      <p:cBhvr>
                                        <p:cTn id="118" dur="1" fill="hold">
                                          <p:stCondLst>
                                            <p:cond delay="0"/>
                                          </p:stCondLst>
                                        </p:cTn>
                                        <p:tgtEl>
                                          <p:spTgt spid="56"/>
                                        </p:tgtEl>
                                        <p:attrNameLst>
                                          <p:attrName>style.visibility</p:attrName>
                                        </p:attrNameLst>
                                      </p:cBhvr>
                                      <p:to>
                                        <p:strVal val="hidden"/>
                                      </p:to>
                                    </p:set>
                                  </p:childTnLst>
                                </p:cTn>
                              </p:par>
                            </p:childTnLst>
                          </p:cTn>
                        </p:par>
                        <p:par>
                          <p:cTn id="119" fill="hold">
                            <p:stCondLst>
                              <p:cond delay="10000"/>
                            </p:stCondLst>
                            <p:childTnLst>
                              <p:par>
                                <p:cTn id="120" presetID="1" presetClass="exit" presetSubtype="0" fill="hold" nodeType="afterEffect">
                                  <p:stCondLst>
                                    <p:cond delay="0"/>
                                  </p:stCondLst>
                                  <p:childTnLst>
                                    <p:set>
                                      <p:cBhvr>
                                        <p:cTn id="121" dur="1" fill="hold">
                                          <p:stCondLst>
                                            <p:cond delay="0"/>
                                          </p:stCondLst>
                                        </p:cTn>
                                        <p:tgtEl>
                                          <p:spTgt spid="66"/>
                                        </p:tgtEl>
                                        <p:attrNameLst>
                                          <p:attrName>style.visibility</p:attrName>
                                        </p:attrNameLst>
                                      </p:cBhvr>
                                      <p:to>
                                        <p:strVal val="hidden"/>
                                      </p:to>
                                    </p:set>
                                  </p:childTnLst>
                                </p:cTn>
                              </p:par>
                            </p:childTnLst>
                          </p:cTn>
                        </p:par>
                        <p:par>
                          <p:cTn id="122" fill="hold">
                            <p:stCondLst>
                              <p:cond delay="10000"/>
                            </p:stCondLst>
                            <p:childTnLst>
                              <p:par>
                                <p:cTn id="123" presetID="1" presetClass="exit" presetSubtype="0" fill="hold" nodeType="afterEffect">
                                  <p:stCondLst>
                                    <p:cond delay="0"/>
                                  </p:stCondLst>
                                  <p:childTnLst>
                                    <p:set>
                                      <p:cBhvr>
                                        <p:cTn id="124" dur="1" fill="hold">
                                          <p:stCondLst>
                                            <p:cond delay="0"/>
                                          </p:stCondLst>
                                        </p:cTn>
                                        <p:tgtEl>
                                          <p:spTgt spid="75"/>
                                        </p:tgtEl>
                                        <p:attrNameLst>
                                          <p:attrName>style.visibility</p:attrName>
                                        </p:attrNameLst>
                                      </p:cBhvr>
                                      <p:to>
                                        <p:strVal val="hidden"/>
                                      </p:to>
                                    </p:set>
                                  </p:childTnLst>
                                </p:cTn>
                              </p:par>
                            </p:childTnLst>
                          </p:cTn>
                        </p:par>
                        <p:par>
                          <p:cTn id="125" fill="hold">
                            <p:stCondLst>
                              <p:cond delay="10000"/>
                            </p:stCondLst>
                            <p:childTnLst>
                              <p:par>
                                <p:cTn id="126" presetID="1" presetClass="entr" presetSubtype="0" fill="hold" nodeType="afterEffect">
                                  <p:stCondLst>
                                    <p:cond delay="0"/>
                                  </p:stCondLst>
                                  <p:childTnLst>
                                    <p:set>
                                      <p:cBhvr>
                                        <p:cTn id="127" dur="1" fill="hold">
                                          <p:stCondLst>
                                            <p:cond delay="0"/>
                                          </p:stCondLst>
                                        </p:cTn>
                                        <p:tgtEl>
                                          <p:spTgt spid="53"/>
                                        </p:tgtEl>
                                        <p:attrNameLst>
                                          <p:attrName>style.visibility</p:attrName>
                                        </p:attrNameLst>
                                      </p:cBhvr>
                                      <p:to>
                                        <p:strVal val="visible"/>
                                      </p:to>
                                    </p:set>
                                  </p:childTnLst>
                                </p:cTn>
                              </p:par>
                            </p:childTnLst>
                          </p:cTn>
                        </p:par>
                        <p:par>
                          <p:cTn id="128" fill="hold">
                            <p:stCondLst>
                              <p:cond delay="10000"/>
                            </p:stCondLst>
                            <p:childTnLst>
                              <p:par>
                                <p:cTn id="129" presetID="1" presetClass="entr" presetSubtype="0" fill="hold" nodeType="afterEffect">
                                  <p:stCondLst>
                                    <p:cond delay="0"/>
                                  </p:stCondLst>
                                  <p:childTnLst>
                                    <p:set>
                                      <p:cBhvr>
                                        <p:cTn id="130" dur="1" fill="hold">
                                          <p:stCondLst>
                                            <p:cond delay="0"/>
                                          </p:stCondLst>
                                        </p:cTn>
                                        <p:tgtEl>
                                          <p:spTgt spid="62"/>
                                        </p:tgtEl>
                                        <p:attrNameLst>
                                          <p:attrName>style.visibility</p:attrName>
                                        </p:attrNameLst>
                                      </p:cBhvr>
                                      <p:to>
                                        <p:strVal val="visible"/>
                                      </p:to>
                                    </p:set>
                                  </p:childTnLst>
                                </p:cTn>
                              </p:par>
                            </p:childTnLst>
                          </p:cTn>
                        </p:par>
                        <p:par>
                          <p:cTn id="131" fill="hold">
                            <p:stCondLst>
                              <p:cond delay="10000"/>
                            </p:stCondLst>
                            <p:childTnLst>
                              <p:par>
                                <p:cTn id="132" presetID="1" presetClass="entr" presetSubtype="0" fill="hold" nodeType="afterEffect">
                                  <p:stCondLst>
                                    <p:cond delay="0"/>
                                  </p:stCondLst>
                                  <p:childTnLst>
                                    <p:set>
                                      <p:cBhvr>
                                        <p:cTn id="133" dur="1" fill="hold">
                                          <p:stCondLst>
                                            <p:cond delay="0"/>
                                          </p:stCondLst>
                                        </p:cTn>
                                        <p:tgtEl>
                                          <p:spTgt spid="72"/>
                                        </p:tgtEl>
                                        <p:attrNameLst>
                                          <p:attrName>style.visibility</p:attrName>
                                        </p:attrNameLst>
                                      </p:cBhvr>
                                      <p:to>
                                        <p:strVal val="visible"/>
                                      </p:to>
                                    </p:set>
                                  </p:childTnLst>
                                </p:cTn>
                              </p:par>
                              <p:par>
                                <p:cTn id="134" presetID="0" presetClass="path" presetSubtype="0" accel="50000" decel="50000" fill="hold" nodeType="withEffect">
                                  <p:stCondLst>
                                    <p:cond delay="0"/>
                                  </p:stCondLst>
                                  <p:childTnLst>
                                    <p:animMotion origin="layout" path="M -0.0007 0.00162 L 0.03836 0.00278 " pathEditMode="relative" rAng="0" ptsTypes="AA">
                                      <p:cBhvr>
                                        <p:cTn id="135" dur="2000" fill="hold"/>
                                        <p:tgtEl>
                                          <p:spTgt spid="53"/>
                                        </p:tgtEl>
                                        <p:attrNameLst>
                                          <p:attrName>ppt_x</p:attrName>
                                          <p:attrName>ppt_y</p:attrName>
                                        </p:attrNameLst>
                                      </p:cBhvr>
                                      <p:rCtr x="1944" y="46"/>
                                    </p:animMotion>
                                  </p:childTnLst>
                                </p:cTn>
                              </p:par>
                              <p:par>
                                <p:cTn id="136" presetID="0" presetClass="path" presetSubtype="0" accel="50000" decel="50000" fill="hold" nodeType="withEffect">
                                  <p:stCondLst>
                                    <p:cond delay="0"/>
                                  </p:stCondLst>
                                  <p:childTnLst>
                                    <p:animMotion origin="layout" path="M -0.0007 0.00162 L 0.03837 0.00278 " pathEditMode="relative" rAng="0" ptsTypes="AA">
                                      <p:cBhvr>
                                        <p:cTn id="137" dur="2000" fill="hold"/>
                                        <p:tgtEl>
                                          <p:spTgt spid="62"/>
                                        </p:tgtEl>
                                        <p:attrNameLst>
                                          <p:attrName>ppt_x</p:attrName>
                                          <p:attrName>ppt_y</p:attrName>
                                        </p:attrNameLst>
                                      </p:cBhvr>
                                      <p:rCtr x="1944" y="46"/>
                                    </p:animMotion>
                                  </p:childTnLst>
                                </p:cTn>
                              </p:par>
                              <p:par>
                                <p:cTn id="138" presetID="0" presetClass="path" presetSubtype="0" accel="50000" decel="50000" fill="hold" nodeType="withEffect">
                                  <p:stCondLst>
                                    <p:cond delay="0"/>
                                  </p:stCondLst>
                                  <p:childTnLst>
                                    <p:animMotion origin="layout" path="M -0.00069 0.00162 L 0.03837 0.00278 " pathEditMode="relative" rAng="0" ptsTypes="AA">
                                      <p:cBhvr>
                                        <p:cTn id="139" dur="2000" fill="hold"/>
                                        <p:tgtEl>
                                          <p:spTgt spid="72"/>
                                        </p:tgtEl>
                                        <p:attrNameLst>
                                          <p:attrName>ppt_x</p:attrName>
                                          <p:attrName>ppt_y</p:attrName>
                                        </p:attrNameLst>
                                      </p:cBhvr>
                                      <p:rCtr x="1944" y="46"/>
                                    </p:animMotion>
                                  </p:childTnLst>
                                </p:cTn>
                              </p:par>
                            </p:childTnLst>
                          </p:cTn>
                        </p:par>
                        <p:par>
                          <p:cTn id="140" fill="hold">
                            <p:stCondLst>
                              <p:cond delay="12000"/>
                            </p:stCondLst>
                            <p:childTnLst>
                              <p:par>
                                <p:cTn id="141" presetID="53" presetClass="entr" presetSubtype="16" fill="hold" nodeType="afterEffect">
                                  <p:stCondLst>
                                    <p:cond delay="0"/>
                                  </p:stCondLst>
                                  <p:childTnLst>
                                    <p:set>
                                      <p:cBhvr>
                                        <p:cTn id="142" dur="1" fill="hold">
                                          <p:stCondLst>
                                            <p:cond delay="0"/>
                                          </p:stCondLst>
                                        </p:cTn>
                                        <p:tgtEl>
                                          <p:spTgt spid="86"/>
                                        </p:tgtEl>
                                        <p:attrNameLst>
                                          <p:attrName>style.visibility</p:attrName>
                                        </p:attrNameLst>
                                      </p:cBhvr>
                                      <p:to>
                                        <p:strVal val="visible"/>
                                      </p:to>
                                    </p:set>
                                    <p:anim calcmode="lin" valueType="num">
                                      <p:cBhvr>
                                        <p:cTn id="143" dur="500" fill="hold"/>
                                        <p:tgtEl>
                                          <p:spTgt spid="86"/>
                                        </p:tgtEl>
                                        <p:attrNameLst>
                                          <p:attrName>ppt_w</p:attrName>
                                        </p:attrNameLst>
                                      </p:cBhvr>
                                      <p:tavLst>
                                        <p:tav tm="0">
                                          <p:val>
                                            <p:fltVal val="0"/>
                                          </p:val>
                                        </p:tav>
                                        <p:tav tm="100000">
                                          <p:val>
                                            <p:strVal val="#ppt_w"/>
                                          </p:val>
                                        </p:tav>
                                      </p:tavLst>
                                    </p:anim>
                                    <p:anim calcmode="lin" valueType="num">
                                      <p:cBhvr>
                                        <p:cTn id="144" dur="500" fill="hold"/>
                                        <p:tgtEl>
                                          <p:spTgt spid="86"/>
                                        </p:tgtEl>
                                        <p:attrNameLst>
                                          <p:attrName>ppt_h</p:attrName>
                                        </p:attrNameLst>
                                      </p:cBhvr>
                                      <p:tavLst>
                                        <p:tav tm="0">
                                          <p:val>
                                            <p:fltVal val="0"/>
                                          </p:val>
                                        </p:tav>
                                        <p:tav tm="100000">
                                          <p:val>
                                            <p:strVal val="#ppt_h"/>
                                          </p:val>
                                        </p:tav>
                                      </p:tavLst>
                                    </p:anim>
                                    <p:animEffect transition="in" filter="fade">
                                      <p:cBhvr>
                                        <p:cTn id="145" dur="500"/>
                                        <p:tgtEl>
                                          <p:spTgt spid="86"/>
                                        </p:tgtEl>
                                      </p:cBhvr>
                                    </p:animEffect>
                                  </p:childTnLst>
                                </p:cTn>
                              </p:par>
                            </p:childTnLst>
                          </p:cTn>
                        </p:par>
                        <p:par>
                          <p:cTn id="146" fill="hold">
                            <p:stCondLst>
                              <p:cond delay="12500"/>
                            </p:stCondLst>
                            <p:childTnLst>
                              <p:par>
                                <p:cTn id="147" presetID="1" presetClass="exit" presetSubtype="0" fill="hold" nodeType="afterEffect">
                                  <p:stCondLst>
                                    <p:cond delay="0"/>
                                  </p:stCondLst>
                                  <p:childTnLst>
                                    <p:set>
                                      <p:cBhvr>
                                        <p:cTn id="148" dur="1" fill="hold">
                                          <p:stCondLst>
                                            <p:cond delay="0"/>
                                          </p:stCondLst>
                                        </p:cTn>
                                        <p:tgtEl>
                                          <p:spTgt spid="53"/>
                                        </p:tgtEl>
                                        <p:attrNameLst>
                                          <p:attrName>style.visibility</p:attrName>
                                        </p:attrNameLst>
                                      </p:cBhvr>
                                      <p:to>
                                        <p:strVal val="hidden"/>
                                      </p:to>
                                    </p:set>
                                  </p:childTnLst>
                                </p:cTn>
                              </p:par>
                            </p:childTnLst>
                          </p:cTn>
                        </p:par>
                        <p:par>
                          <p:cTn id="149" fill="hold">
                            <p:stCondLst>
                              <p:cond delay="12500"/>
                            </p:stCondLst>
                            <p:childTnLst>
                              <p:par>
                                <p:cTn id="150" presetID="1" presetClass="exit" presetSubtype="0" fill="hold" nodeType="afterEffect">
                                  <p:stCondLst>
                                    <p:cond delay="0"/>
                                  </p:stCondLst>
                                  <p:childTnLst>
                                    <p:set>
                                      <p:cBhvr>
                                        <p:cTn id="151" dur="1" fill="hold">
                                          <p:stCondLst>
                                            <p:cond delay="0"/>
                                          </p:stCondLst>
                                        </p:cTn>
                                        <p:tgtEl>
                                          <p:spTgt spid="62"/>
                                        </p:tgtEl>
                                        <p:attrNameLst>
                                          <p:attrName>style.visibility</p:attrName>
                                        </p:attrNameLst>
                                      </p:cBhvr>
                                      <p:to>
                                        <p:strVal val="hidden"/>
                                      </p:to>
                                    </p:set>
                                  </p:childTnLst>
                                </p:cTn>
                              </p:par>
                            </p:childTnLst>
                          </p:cTn>
                        </p:par>
                        <p:par>
                          <p:cTn id="152" fill="hold">
                            <p:stCondLst>
                              <p:cond delay="12500"/>
                            </p:stCondLst>
                            <p:childTnLst>
                              <p:par>
                                <p:cTn id="153" presetID="1" presetClass="exit" presetSubtype="0" fill="hold" nodeType="afterEffect">
                                  <p:stCondLst>
                                    <p:cond delay="0"/>
                                  </p:stCondLst>
                                  <p:childTnLst>
                                    <p:set>
                                      <p:cBhvr>
                                        <p:cTn id="154" dur="1" fill="hold">
                                          <p:stCondLst>
                                            <p:cond delay="0"/>
                                          </p:stCondLst>
                                        </p:cTn>
                                        <p:tgtEl>
                                          <p:spTgt spid="72"/>
                                        </p:tgtEl>
                                        <p:attrNameLst>
                                          <p:attrName>style.visibility</p:attrName>
                                        </p:attrNameLst>
                                      </p:cBhvr>
                                      <p:to>
                                        <p:strVal val="hidden"/>
                                      </p:to>
                                    </p:set>
                                  </p:childTnLst>
                                </p:cTn>
                              </p:par>
                            </p:childTnLst>
                          </p:cTn>
                        </p:par>
                        <p:par>
                          <p:cTn id="155" fill="hold">
                            <p:stCondLst>
                              <p:cond delay="12500"/>
                            </p:stCondLst>
                            <p:childTnLst>
                              <p:par>
                                <p:cTn id="156" presetID="1" presetClass="entr" presetSubtype="0" fill="hold" nodeType="afterEffect">
                                  <p:stCondLst>
                                    <p:cond delay="0"/>
                                  </p:stCondLst>
                                  <p:childTnLst>
                                    <p:set>
                                      <p:cBhvr>
                                        <p:cTn id="157" dur="1" fill="hold">
                                          <p:stCondLst>
                                            <p:cond delay="0"/>
                                          </p:stCondLst>
                                        </p:cTn>
                                        <p:tgtEl>
                                          <p:spTgt spid="54"/>
                                        </p:tgtEl>
                                        <p:attrNameLst>
                                          <p:attrName>style.visibility</p:attrName>
                                        </p:attrNameLst>
                                      </p:cBhvr>
                                      <p:to>
                                        <p:strVal val="visible"/>
                                      </p:to>
                                    </p:set>
                                  </p:childTnLst>
                                </p:cTn>
                              </p:par>
                            </p:childTnLst>
                          </p:cTn>
                        </p:par>
                        <p:par>
                          <p:cTn id="158" fill="hold">
                            <p:stCondLst>
                              <p:cond delay="12500"/>
                            </p:stCondLst>
                            <p:childTnLst>
                              <p:par>
                                <p:cTn id="159" presetID="1" presetClass="entr" presetSubtype="0" fill="hold" nodeType="afterEffect">
                                  <p:stCondLst>
                                    <p:cond delay="0"/>
                                  </p:stCondLst>
                                  <p:childTnLst>
                                    <p:set>
                                      <p:cBhvr>
                                        <p:cTn id="160" dur="1" fill="hold">
                                          <p:stCondLst>
                                            <p:cond delay="0"/>
                                          </p:stCondLst>
                                        </p:cTn>
                                        <p:tgtEl>
                                          <p:spTgt spid="63"/>
                                        </p:tgtEl>
                                        <p:attrNameLst>
                                          <p:attrName>style.visibility</p:attrName>
                                        </p:attrNameLst>
                                      </p:cBhvr>
                                      <p:to>
                                        <p:strVal val="visible"/>
                                      </p:to>
                                    </p:set>
                                  </p:childTnLst>
                                </p:cTn>
                              </p:par>
                            </p:childTnLst>
                          </p:cTn>
                        </p:par>
                        <p:par>
                          <p:cTn id="161" fill="hold">
                            <p:stCondLst>
                              <p:cond delay="12500"/>
                            </p:stCondLst>
                            <p:childTnLst>
                              <p:par>
                                <p:cTn id="162" presetID="1" presetClass="entr" presetSubtype="0" fill="hold" nodeType="afterEffect">
                                  <p:stCondLst>
                                    <p:cond delay="0"/>
                                  </p:stCondLst>
                                  <p:childTnLst>
                                    <p:set>
                                      <p:cBhvr>
                                        <p:cTn id="163" dur="1" fill="hold">
                                          <p:stCondLst>
                                            <p:cond delay="0"/>
                                          </p:stCondLst>
                                        </p:cTn>
                                        <p:tgtEl>
                                          <p:spTgt spid="73"/>
                                        </p:tgtEl>
                                        <p:attrNameLst>
                                          <p:attrName>style.visibility</p:attrName>
                                        </p:attrNameLst>
                                      </p:cBhvr>
                                      <p:to>
                                        <p:strVal val="visible"/>
                                      </p:to>
                                    </p:set>
                                  </p:childTnLst>
                                </p:cTn>
                              </p:par>
                              <p:par>
                                <p:cTn id="164" presetID="0" presetClass="path" presetSubtype="0" accel="50000" decel="50000" fill="hold" nodeType="withEffect">
                                  <p:stCondLst>
                                    <p:cond delay="0"/>
                                  </p:stCondLst>
                                  <p:childTnLst>
                                    <p:animMotion origin="layout" path="M 0.07778 -0.04977 L 2.22222E-6 2.59259E-6 " pathEditMode="relative" rAng="0" ptsTypes="AA">
                                      <p:cBhvr>
                                        <p:cTn id="165" dur="2000" fill="hold"/>
                                        <p:tgtEl>
                                          <p:spTgt spid="54"/>
                                        </p:tgtEl>
                                        <p:attrNameLst>
                                          <p:attrName>ppt_x</p:attrName>
                                          <p:attrName>ppt_y</p:attrName>
                                        </p:attrNameLst>
                                      </p:cBhvr>
                                      <p:rCtr x="-3889" y="2477"/>
                                    </p:animMotion>
                                  </p:childTnLst>
                                </p:cTn>
                              </p:par>
                              <p:par>
                                <p:cTn id="166" presetID="0" presetClass="path" presetSubtype="0" accel="50000" decel="50000" fill="hold" nodeType="withEffect">
                                  <p:stCondLst>
                                    <p:cond delay="0"/>
                                  </p:stCondLst>
                                  <p:childTnLst>
                                    <p:animMotion origin="layout" path="M 0.07778 -0.04977 L 2.77778E-7 4.44444E-6 " pathEditMode="relative" rAng="0" ptsTypes="AA">
                                      <p:cBhvr>
                                        <p:cTn id="167" dur="2000" fill="hold"/>
                                        <p:tgtEl>
                                          <p:spTgt spid="63"/>
                                        </p:tgtEl>
                                        <p:attrNameLst>
                                          <p:attrName>ppt_x</p:attrName>
                                          <p:attrName>ppt_y</p:attrName>
                                        </p:attrNameLst>
                                      </p:cBhvr>
                                      <p:rCtr x="-3889" y="2477"/>
                                    </p:animMotion>
                                  </p:childTnLst>
                                </p:cTn>
                              </p:par>
                              <p:par>
                                <p:cTn id="168" presetID="0" presetClass="path" presetSubtype="0" accel="50000" decel="50000" fill="hold" nodeType="withEffect">
                                  <p:stCondLst>
                                    <p:cond delay="0"/>
                                  </p:stCondLst>
                                  <p:childTnLst>
                                    <p:animMotion origin="layout" path="M 0.07778 -0.04977 L 1.94444E-6 -1.48148E-6 " pathEditMode="relative" rAng="0" ptsTypes="AA">
                                      <p:cBhvr>
                                        <p:cTn id="169" dur="2000" fill="hold"/>
                                        <p:tgtEl>
                                          <p:spTgt spid="73"/>
                                        </p:tgtEl>
                                        <p:attrNameLst>
                                          <p:attrName>ppt_x</p:attrName>
                                          <p:attrName>ppt_y</p:attrName>
                                        </p:attrNameLst>
                                      </p:cBhvr>
                                      <p:rCtr x="-3889" y="2477"/>
                                    </p:animMotion>
                                  </p:childTnLst>
                                </p:cTn>
                              </p:par>
                            </p:childTnLst>
                          </p:cTn>
                        </p:par>
                        <p:par>
                          <p:cTn id="170" fill="hold">
                            <p:stCondLst>
                              <p:cond delay="14500"/>
                            </p:stCondLst>
                            <p:childTnLst>
                              <p:par>
                                <p:cTn id="171" presetID="53" presetClass="entr" presetSubtype="16" fill="hold" nodeType="afterEffect">
                                  <p:stCondLst>
                                    <p:cond delay="0"/>
                                  </p:stCondLst>
                                  <p:childTnLst>
                                    <p:set>
                                      <p:cBhvr>
                                        <p:cTn id="172" dur="1" fill="hold">
                                          <p:stCondLst>
                                            <p:cond delay="0"/>
                                          </p:stCondLst>
                                        </p:cTn>
                                        <p:tgtEl>
                                          <p:spTgt spid="87"/>
                                        </p:tgtEl>
                                        <p:attrNameLst>
                                          <p:attrName>style.visibility</p:attrName>
                                        </p:attrNameLst>
                                      </p:cBhvr>
                                      <p:to>
                                        <p:strVal val="visible"/>
                                      </p:to>
                                    </p:set>
                                    <p:anim calcmode="lin" valueType="num">
                                      <p:cBhvr>
                                        <p:cTn id="173" dur="500" fill="hold"/>
                                        <p:tgtEl>
                                          <p:spTgt spid="87"/>
                                        </p:tgtEl>
                                        <p:attrNameLst>
                                          <p:attrName>ppt_w</p:attrName>
                                        </p:attrNameLst>
                                      </p:cBhvr>
                                      <p:tavLst>
                                        <p:tav tm="0">
                                          <p:val>
                                            <p:fltVal val="0"/>
                                          </p:val>
                                        </p:tav>
                                        <p:tav tm="100000">
                                          <p:val>
                                            <p:strVal val="#ppt_w"/>
                                          </p:val>
                                        </p:tav>
                                      </p:tavLst>
                                    </p:anim>
                                    <p:anim calcmode="lin" valueType="num">
                                      <p:cBhvr>
                                        <p:cTn id="174" dur="500" fill="hold"/>
                                        <p:tgtEl>
                                          <p:spTgt spid="87"/>
                                        </p:tgtEl>
                                        <p:attrNameLst>
                                          <p:attrName>ppt_h</p:attrName>
                                        </p:attrNameLst>
                                      </p:cBhvr>
                                      <p:tavLst>
                                        <p:tav tm="0">
                                          <p:val>
                                            <p:fltVal val="0"/>
                                          </p:val>
                                        </p:tav>
                                        <p:tav tm="100000">
                                          <p:val>
                                            <p:strVal val="#ppt_h"/>
                                          </p:val>
                                        </p:tav>
                                      </p:tavLst>
                                    </p:anim>
                                    <p:animEffect transition="in" filter="fade">
                                      <p:cBhvr>
                                        <p:cTn id="175" dur="500"/>
                                        <p:tgtEl>
                                          <p:spTgt spid="87"/>
                                        </p:tgtEl>
                                      </p:cBhvr>
                                    </p:animEffect>
                                  </p:childTnLst>
                                </p:cTn>
                              </p:par>
                            </p:childTnLst>
                          </p:cTn>
                        </p:par>
                        <p:par>
                          <p:cTn id="176" fill="hold">
                            <p:stCondLst>
                              <p:cond delay="15000"/>
                            </p:stCondLst>
                            <p:childTnLst>
                              <p:par>
                                <p:cTn id="177" presetID="1" presetClass="exit" presetSubtype="0" fill="hold" nodeType="afterEffect">
                                  <p:stCondLst>
                                    <p:cond delay="0"/>
                                  </p:stCondLst>
                                  <p:childTnLst>
                                    <p:set>
                                      <p:cBhvr>
                                        <p:cTn id="178" dur="1" fill="hold">
                                          <p:stCondLst>
                                            <p:cond delay="0"/>
                                          </p:stCondLst>
                                        </p:cTn>
                                        <p:tgtEl>
                                          <p:spTgt spid="54"/>
                                        </p:tgtEl>
                                        <p:attrNameLst>
                                          <p:attrName>style.visibility</p:attrName>
                                        </p:attrNameLst>
                                      </p:cBhvr>
                                      <p:to>
                                        <p:strVal val="hidden"/>
                                      </p:to>
                                    </p:set>
                                  </p:childTnLst>
                                </p:cTn>
                              </p:par>
                            </p:childTnLst>
                          </p:cTn>
                        </p:par>
                        <p:par>
                          <p:cTn id="179" fill="hold">
                            <p:stCondLst>
                              <p:cond delay="15000"/>
                            </p:stCondLst>
                            <p:childTnLst>
                              <p:par>
                                <p:cTn id="180" presetID="1" presetClass="exit" presetSubtype="0" fill="hold" nodeType="afterEffect">
                                  <p:stCondLst>
                                    <p:cond delay="0"/>
                                  </p:stCondLst>
                                  <p:childTnLst>
                                    <p:set>
                                      <p:cBhvr>
                                        <p:cTn id="181" dur="1" fill="hold">
                                          <p:stCondLst>
                                            <p:cond delay="0"/>
                                          </p:stCondLst>
                                        </p:cTn>
                                        <p:tgtEl>
                                          <p:spTgt spid="63"/>
                                        </p:tgtEl>
                                        <p:attrNameLst>
                                          <p:attrName>style.visibility</p:attrName>
                                        </p:attrNameLst>
                                      </p:cBhvr>
                                      <p:to>
                                        <p:strVal val="hidden"/>
                                      </p:to>
                                    </p:set>
                                  </p:childTnLst>
                                </p:cTn>
                              </p:par>
                            </p:childTnLst>
                          </p:cTn>
                        </p:par>
                        <p:par>
                          <p:cTn id="182" fill="hold">
                            <p:stCondLst>
                              <p:cond delay="15000"/>
                            </p:stCondLst>
                            <p:childTnLst>
                              <p:par>
                                <p:cTn id="183" presetID="1" presetClass="exit" presetSubtype="0" fill="hold" nodeType="afterEffect">
                                  <p:stCondLst>
                                    <p:cond delay="0"/>
                                  </p:stCondLst>
                                  <p:childTnLst>
                                    <p:set>
                                      <p:cBhvr>
                                        <p:cTn id="184" dur="1" fill="hold">
                                          <p:stCondLst>
                                            <p:cond delay="0"/>
                                          </p:stCondLst>
                                        </p:cTn>
                                        <p:tgtEl>
                                          <p:spTgt spid="73"/>
                                        </p:tgtEl>
                                        <p:attrNameLst>
                                          <p:attrName>style.visibility</p:attrName>
                                        </p:attrNameLst>
                                      </p:cBhvr>
                                      <p:to>
                                        <p:strVal val="hidden"/>
                                      </p:to>
                                    </p:set>
                                  </p:childTnLst>
                                </p:cTn>
                              </p:par>
                            </p:childTnLst>
                          </p:cTn>
                        </p:par>
                        <p:par>
                          <p:cTn id="185" fill="hold">
                            <p:stCondLst>
                              <p:cond delay="15000"/>
                            </p:stCondLst>
                            <p:childTnLst>
                              <p:par>
                                <p:cTn id="186" presetID="1" presetClass="entr" presetSubtype="0" fill="hold" nodeType="afterEffect">
                                  <p:stCondLst>
                                    <p:cond delay="0"/>
                                  </p:stCondLst>
                                  <p:childTnLst>
                                    <p:set>
                                      <p:cBhvr>
                                        <p:cTn id="187" dur="1" fill="hold">
                                          <p:stCondLst>
                                            <p:cond delay="0"/>
                                          </p:stCondLst>
                                        </p:cTn>
                                        <p:tgtEl>
                                          <p:spTgt spid="57"/>
                                        </p:tgtEl>
                                        <p:attrNameLst>
                                          <p:attrName>style.visibility</p:attrName>
                                        </p:attrNameLst>
                                      </p:cBhvr>
                                      <p:to>
                                        <p:strVal val="visible"/>
                                      </p:to>
                                    </p:set>
                                  </p:childTnLst>
                                </p:cTn>
                              </p:par>
                            </p:childTnLst>
                          </p:cTn>
                        </p:par>
                        <p:par>
                          <p:cTn id="188" fill="hold">
                            <p:stCondLst>
                              <p:cond delay="15000"/>
                            </p:stCondLst>
                            <p:childTnLst>
                              <p:par>
                                <p:cTn id="189" presetID="1" presetClass="entr" presetSubtype="0" fill="hold" nodeType="afterEffect">
                                  <p:stCondLst>
                                    <p:cond delay="0"/>
                                  </p:stCondLst>
                                  <p:childTnLst>
                                    <p:set>
                                      <p:cBhvr>
                                        <p:cTn id="190" dur="1" fill="hold">
                                          <p:stCondLst>
                                            <p:cond delay="0"/>
                                          </p:stCondLst>
                                        </p:cTn>
                                        <p:tgtEl>
                                          <p:spTgt spid="67"/>
                                        </p:tgtEl>
                                        <p:attrNameLst>
                                          <p:attrName>style.visibility</p:attrName>
                                        </p:attrNameLst>
                                      </p:cBhvr>
                                      <p:to>
                                        <p:strVal val="visible"/>
                                      </p:to>
                                    </p:set>
                                  </p:childTnLst>
                                </p:cTn>
                              </p:par>
                            </p:childTnLst>
                          </p:cTn>
                        </p:par>
                        <p:par>
                          <p:cTn id="191" fill="hold">
                            <p:stCondLst>
                              <p:cond delay="15000"/>
                            </p:stCondLst>
                            <p:childTnLst>
                              <p:par>
                                <p:cTn id="192" presetID="1" presetClass="entr" presetSubtype="0" fill="hold" nodeType="afterEffect">
                                  <p:stCondLst>
                                    <p:cond delay="0"/>
                                  </p:stCondLst>
                                  <p:childTnLst>
                                    <p:set>
                                      <p:cBhvr>
                                        <p:cTn id="193" dur="1" fill="hold">
                                          <p:stCondLst>
                                            <p:cond delay="0"/>
                                          </p:stCondLst>
                                        </p:cTn>
                                        <p:tgtEl>
                                          <p:spTgt spid="76"/>
                                        </p:tgtEl>
                                        <p:attrNameLst>
                                          <p:attrName>style.visibility</p:attrName>
                                        </p:attrNameLst>
                                      </p:cBhvr>
                                      <p:to>
                                        <p:strVal val="visible"/>
                                      </p:to>
                                    </p:set>
                                  </p:childTnLst>
                                </p:cTn>
                              </p:par>
                            </p:childTnLst>
                          </p:cTn>
                        </p:par>
                        <p:par>
                          <p:cTn id="194" fill="hold">
                            <p:stCondLst>
                              <p:cond delay="15000"/>
                            </p:stCondLst>
                            <p:childTnLst>
                              <p:par>
                                <p:cTn id="195" presetID="0" presetClass="path" presetSubtype="0" accel="50000" decel="50000" fill="hold" nodeType="afterEffect">
                                  <p:stCondLst>
                                    <p:cond delay="0"/>
                                  </p:stCondLst>
                                  <p:childTnLst>
                                    <p:animMotion origin="layout" path="M -0.0007 0.00162 L 0.03837 0.00278 " pathEditMode="relative" rAng="0" ptsTypes="AA">
                                      <p:cBhvr>
                                        <p:cTn id="196" dur="2000" fill="hold"/>
                                        <p:tgtEl>
                                          <p:spTgt spid="57"/>
                                        </p:tgtEl>
                                        <p:attrNameLst>
                                          <p:attrName>ppt_x</p:attrName>
                                          <p:attrName>ppt_y</p:attrName>
                                        </p:attrNameLst>
                                      </p:cBhvr>
                                      <p:rCtr x="1944" y="46"/>
                                    </p:animMotion>
                                  </p:childTnLst>
                                </p:cTn>
                              </p:par>
                              <p:par>
                                <p:cTn id="197" presetID="0" presetClass="path" presetSubtype="0" accel="50000" decel="50000" fill="hold" nodeType="withEffect">
                                  <p:stCondLst>
                                    <p:cond delay="0"/>
                                  </p:stCondLst>
                                  <p:childTnLst>
                                    <p:animMotion origin="layout" path="M -0.00069 0.00162 L 0.03837 0.00277 " pathEditMode="relative" rAng="0" ptsTypes="AA">
                                      <p:cBhvr>
                                        <p:cTn id="198" dur="2000" fill="hold"/>
                                        <p:tgtEl>
                                          <p:spTgt spid="67"/>
                                        </p:tgtEl>
                                        <p:attrNameLst>
                                          <p:attrName>ppt_x</p:attrName>
                                          <p:attrName>ppt_y</p:attrName>
                                        </p:attrNameLst>
                                      </p:cBhvr>
                                      <p:rCtr x="1944" y="46"/>
                                    </p:animMotion>
                                  </p:childTnLst>
                                </p:cTn>
                              </p:par>
                              <p:par>
                                <p:cTn id="199" presetID="0" presetClass="path" presetSubtype="0" accel="50000" decel="50000" fill="hold" nodeType="withEffect">
                                  <p:stCondLst>
                                    <p:cond delay="0"/>
                                  </p:stCondLst>
                                  <p:childTnLst>
                                    <p:animMotion origin="layout" path="M -0.0007 0.00162 L 0.03837 0.00278 " pathEditMode="relative" rAng="0" ptsTypes="AA">
                                      <p:cBhvr>
                                        <p:cTn id="200" dur="2000" fill="hold"/>
                                        <p:tgtEl>
                                          <p:spTgt spid="76"/>
                                        </p:tgtEl>
                                        <p:attrNameLst>
                                          <p:attrName>ppt_x</p:attrName>
                                          <p:attrName>ppt_y</p:attrName>
                                        </p:attrNameLst>
                                      </p:cBhvr>
                                      <p:rCtr x="1944" y="46"/>
                                    </p:animMotion>
                                  </p:childTnLst>
                                </p:cTn>
                              </p:par>
                            </p:childTnLst>
                          </p:cTn>
                        </p:par>
                        <p:par>
                          <p:cTn id="201" fill="hold">
                            <p:stCondLst>
                              <p:cond delay="17000"/>
                            </p:stCondLst>
                            <p:childTnLst>
                              <p:par>
                                <p:cTn id="202" presetID="53" presetClass="entr" presetSubtype="16" fill="hold" nodeType="afterEffect">
                                  <p:stCondLst>
                                    <p:cond delay="0"/>
                                  </p:stCondLst>
                                  <p:childTnLst>
                                    <p:set>
                                      <p:cBhvr>
                                        <p:cTn id="203" dur="1" fill="hold">
                                          <p:stCondLst>
                                            <p:cond delay="0"/>
                                          </p:stCondLst>
                                        </p:cTn>
                                        <p:tgtEl>
                                          <p:spTgt spid="88"/>
                                        </p:tgtEl>
                                        <p:attrNameLst>
                                          <p:attrName>style.visibility</p:attrName>
                                        </p:attrNameLst>
                                      </p:cBhvr>
                                      <p:to>
                                        <p:strVal val="visible"/>
                                      </p:to>
                                    </p:set>
                                    <p:anim calcmode="lin" valueType="num">
                                      <p:cBhvr>
                                        <p:cTn id="204" dur="500" fill="hold"/>
                                        <p:tgtEl>
                                          <p:spTgt spid="88"/>
                                        </p:tgtEl>
                                        <p:attrNameLst>
                                          <p:attrName>ppt_w</p:attrName>
                                        </p:attrNameLst>
                                      </p:cBhvr>
                                      <p:tavLst>
                                        <p:tav tm="0">
                                          <p:val>
                                            <p:fltVal val="0"/>
                                          </p:val>
                                        </p:tav>
                                        <p:tav tm="100000">
                                          <p:val>
                                            <p:strVal val="#ppt_w"/>
                                          </p:val>
                                        </p:tav>
                                      </p:tavLst>
                                    </p:anim>
                                    <p:anim calcmode="lin" valueType="num">
                                      <p:cBhvr>
                                        <p:cTn id="205" dur="500" fill="hold"/>
                                        <p:tgtEl>
                                          <p:spTgt spid="88"/>
                                        </p:tgtEl>
                                        <p:attrNameLst>
                                          <p:attrName>ppt_h</p:attrName>
                                        </p:attrNameLst>
                                      </p:cBhvr>
                                      <p:tavLst>
                                        <p:tav tm="0">
                                          <p:val>
                                            <p:fltVal val="0"/>
                                          </p:val>
                                        </p:tav>
                                        <p:tav tm="100000">
                                          <p:val>
                                            <p:strVal val="#ppt_h"/>
                                          </p:val>
                                        </p:tav>
                                      </p:tavLst>
                                    </p:anim>
                                    <p:animEffect transition="in" filter="fade">
                                      <p:cBhvr>
                                        <p:cTn id="206" dur="500"/>
                                        <p:tgtEl>
                                          <p:spTgt spid="88"/>
                                        </p:tgtEl>
                                      </p:cBhvr>
                                    </p:animEffect>
                                  </p:childTnLst>
                                </p:cTn>
                              </p:par>
                            </p:childTnLst>
                          </p:cTn>
                        </p:par>
                        <p:par>
                          <p:cTn id="207" fill="hold">
                            <p:stCondLst>
                              <p:cond delay="17500"/>
                            </p:stCondLst>
                            <p:childTnLst>
                              <p:par>
                                <p:cTn id="208" presetID="1" presetClass="exit" presetSubtype="0" fill="hold" nodeType="afterEffect">
                                  <p:stCondLst>
                                    <p:cond delay="0"/>
                                  </p:stCondLst>
                                  <p:childTnLst>
                                    <p:set>
                                      <p:cBhvr>
                                        <p:cTn id="209" dur="1" fill="hold">
                                          <p:stCondLst>
                                            <p:cond delay="0"/>
                                          </p:stCondLst>
                                        </p:cTn>
                                        <p:tgtEl>
                                          <p:spTgt spid="57"/>
                                        </p:tgtEl>
                                        <p:attrNameLst>
                                          <p:attrName>style.visibility</p:attrName>
                                        </p:attrNameLst>
                                      </p:cBhvr>
                                      <p:to>
                                        <p:strVal val="hidden"/>
                                      </p:to>
                                    </p:set>
                                  </p:childTnLst>
                                </p:cTn>
                              </p:par>
                            </p:childTnLst>
                          </p:cTn>
                        </p:par>
                        <p:par>
                          <p:cTn id="210" fill="hold">
                            <p:stCondLst>
                              <p:cond delay="17500"/>
                            </p:stCondLst>
                            <p:childTnLst>
                              <p:par>
                                <p:cTn id="211" presetID="1" presetClass="exit" presetSubtype="0" fill="hold" nodeType="afterEffect">
                                  <p:stCondLst>
                                    <p:cond delay="0"/>
                                  </p:stCondLst>
                                  <p:childTnLst>
                                    <p:set>
                                      <p:cBhvr>
                                        <p:cTn id="212" dur="1" fill="hold">
                                          <p:stCondLst>
                                            <p:cond delay="0"/>
                                          </p:stCondLst>
                                        </p:cTn>
                                        <p:tgtEl>
                                          <p:spTgt spid="67"/>
                                        </p:tgtEl>
                                        <p:attrNameLst>
                                          <p:attrName>style.visibility</p:attrName>
                                        </p:attrNameLst>
                                      </p:cBhvr>
                                      <p:to>
                                        <p:strVal val="hidden"/>
                                      </p:to>
                                    </p:set>
                                  </p:childTnLst>
                                </p:cTn>
                              </p:par>
                            </p:childTnLst>
                          </p:cTn>
                        </p:par>
                        <p:par>
                          <p:cTn id="213" fill="hold">
                            <p:stCondLst>
                              <p:cond delay="17500"/>
                            </p:stCondLst>
                            <p:childTnLst>
                              <p:par>
                                <p:cTn id="214" presetID="1" presetClass="exit" presetSubtype="0" fill="hold" nodeType="afterEffect">
                                  <p:stCondLst>
                                    <p:cond delay="0"/>
                                  </p:stCondLst>
                                  <p:childTnLst>
                                    <p:set>
                                      <p:cBhvr>
                                        <p:cTn id="215" dur="1" fill="hold">
                                          <p:stCondLst>
                                            <p:cond delay="0"/>
                                          </p:stCondLst>
                                        </p:cTn>
                                        <p:tgtEl>
                                          <p:spTgt spid="76"/>
                                        </p:tgtEl>
                                        <p:attrNameLst>
                                          <p:attrName>style.visibility</p:attrName>
                                        </p:attrNameLst>
                                      </p:cBhvr>
                                      <p:to>
                                        <p:strVal val="hidden"/>
                                      </p:to>
                                    </p:set>
                                  </p:childTnLst>
                                </p:cTn>
                              </p:par>
                            </p:childTnLst>
                          </p:cTn>
                        </p:par>
                        <p:par>
                          <p:cTn id="216" fill="hold">
                            <p:stCondLst>
                              <p:cond delay="17500"/>
                            </p:stCondLst>
                            <p:childTnLst>
                              <p:par>
                                <p:cTn id="217" presetID="1" presetClass="entr" presetSubtype="0" fill="hold" nodeType="afterEffect">
                                  <p:stCondLst>
                                    <p:cond delay="0"/>
                                  </p:stCondLst>
                                  <p:childTnLst>
                                    <p:set>
                                      <p:cBhvr>
                                        <p:cTn id="218" dur="1" fill="hold">
                                          <p:stCondLst>
                                            <p:cond delay="0"/>
                                          </p:stCondLst>
                                        </p:cTn>
                                        <p:tgtEl>
                                          <p:spTgt spid="55"/>
                                        </p:tgtEl>
                                        <p:attrNameLst>
                                          <p:attrName>style.visibility</p:attrName>
                                        </p:attrNameLst>
                                      </p:cBhvr>
                                      <p:to>
                                        <p:strVal val="visible"/>
                                      </p:to>
                                    </p:set>
                                  </p:childTnLst>
                                </p:cTn>
                              </p:par>
                            </p:childTnLst>
                          </p:cTn>
                        </p:par>
                        <p:par>
                          <p:cTn id="219" fill="hold">
                            <p:stCondLst>
                              <p:cond delay="17500"/>
                            </p:stCondLst>
                            <p:childTnLst>
                              <p:par>
                                <p:cTn id="220" presetID="1" presetClass="entr" presetSubtype="0" fill="hold" nodeType="afterEffect">
                                  <p:stCondLst>
                                    <p:cond delay="0"/>
                                  </p:stCondLst>
                                  <p:childTnLst>
                                    <p:set>
                                      <p:cBhvr>
                                        <p:cTn id="221" dur="1" fill="hold">
                                          <p:stCondLst>
                                            <p:cond delay="0"/>
                                          </p:stCondLst>
                                        </p:cTn>
                                        <p:tgtEl>
                                          <p:spTgt spid="64"/>
                                        </p:tgtEl>
                                        <p:attrNameLst>
                                          <p:attrName>style.visibility</p:attrName>
                                        </p:attrNameLst>
                                      </p:cBhvr>
                                      <p:to>
                                        <p:strVal val="visible"/>
                                      </p:to>
                                    </p:set>
                                  </p:childTnLst>
                                </p:cTn>
                              </p:par>
                            </p:childTnLst>
                          </p:cTn>
                        </p:par>
                        <p:par>
                          <p:cTn id="222" fill="hold">
                            <p:stCondLst>
                              <p:cond delay="17500"/>
                            </p:stCondLst>
                            <p:childTnLst>
                              <p:par>
                                <p:cTn id="223" presetID="1" presetClass="entr" presetSubtype="0" fill="hold" nodeType="afterEffect">
                                  <p:stCondLst>
                                    <p:cond delay="0"/>
                                  </p:stCondLst>
                                  <p:childTnLst>
                                    <p:set>
                                      <p:cBhvr>
                                        <p:cTn id="224" dur="1" fill="hold">
                                          <p:stCondLst>
                                            <p:cond delay="0"/>
                                          </p:stCondLst>
                                        </p:cTn>
                                        <p:tgtEl>
                                          <p:spTgt spid="74"/>
                                        </p:tgtEl>
                                        <p:attrNameLst>
                                          <p:attrName>style.visibility</p:attrName>
                                        </p:attrNameLst>
                                      </p:cBhvr>
                                      <p:to>
                                        <p:strVal val="visible"/>
                                      </p:to>
                                    </p:set>
                                  </p:childTnLst>
                                </p:cTn>
                              </p:par>
                              <p:par>
                                <p:cTn id="225" presetID="0" presetClass="path" presetSubtype="0" accel="50000" decel="50000" fill="hold" nodeType="withEffect">
                                  <p:stCondLst>
                                    <p:cond delay="0"/>
                                  </p:stCondLst>
                                  <p:childTnLst>
                                    <p:animMotion origin="layout" path="M -0.0007 0.00162 L 0.03837 0.00277 " pathEditMode="relative" rAng="0" ptsTypes="AA">
                                      <p:cBhvr>
                                        <p:cTn id="226" dur="2000" fill="hold"/>
                                        <p:tgtEl>
                                          <p:spTgt spid="55"/>
                                        </p:tgtEl>
                                        <p:attrNameLst>
                                          <p:attrName>ppt_x</p:attrName>
                                          <p:attrName>ppt_y</p:attrName>
                                        </p:attrNameLst>
                                      </p:cBhvr>
                                      <p:rCtr x="1944" y="46"/>
                                    </p:animMotion>
                                  </p:childTnLst>
                                </p:cTn>
                              </p:par>
                              <p:par>
                                <p:cTn id="227" presetID="0" presetClass="path" presetSubtype="0" accel="50000" decel="50000" fill="hold" nodeType="withEffect">
                                  <p:stCondLst>
                                    <p:cond delay="0"/>
                                  </p:stCondLst>
                                  <p:childTnLst>
                                    <p:animMotion origin="layout" path="M -0.00069 0.00162 L 0.03837 0.00278 " pathEditMode="relative" rAng="0" ptsTypes="AA">
                                      <p:cBhvr>
                                        <p:cTn id="228" dur="2000" fill="hold"/>
                                        <p:tgtEl>
                                          <p:spTgt spid="64"/>
                                        </p:tgtEl>
                                        <p:attrNameLst>
                                          <p:attrName>ppt_x</p:attrName>
                                          <p:attrName>ppt_y</p:attrName>
                                        </p:attrNameLst>
                                      </p:cBhvr>
                                      <p:rCtr x="1944" y="46"/>
                                    </p:animMotion>
                                  </p:childTnLst>
                                </p:cTn>
                              </p:par>
                              <p:par>
                                <p:cTn id="229" presetID="0" presetClass="path" presetSubtype="0" accel="50000" decel="50000" fill="hold" nodeType="withEffect">
                                  <p:stCondLst>
                                    <p:cond delay="0"/>
                                  </p:stCondLst>
                                  <p:childTnLst>
                                    <p:animMotion origin="layout" path="M -0.00069 0.00162 L 0.03837 0.00278 " pathEditMode="relative" rAng="0" ptsTypes="AA">
                                      <p:cBhvr>
                                        <p:cTn id="230" dur="2000" fill="hold"/>
                                        <p:tgtEl>
                                          <p:spTgt spid="74"/>
                                        </p:tgtEl>
                                        <p:attrNameLst>
                                          <p:attrName>ppt_x</p:attrName>
                                          <p:attrName>ppt_y</p:attrName>
                                        </p:attrNameLst>
                                      </p:cBhvr>
                                      <p:rCtr x="1944" y="46"/>
                                    </p:animMotion>
                                  </p:childTnLst>
                                </p:cTn>
                              </p:par>
                            </p:childTnLst>
                          </p:cTn>
                        </p:par>
                        <p:par>
                          <p:cTn id="231" fill="hold">
                            <p:stCondLst>
                              <p:cond delay="19500"/>
                            </p:stCondLst>
                            <p:childTnLst>
                              <p:par>
                                <p:cTn id="232" presetID="53" presetClass="entr" presetSubtype="16" fill="hold" nodeType="afterEffect">
                                  <p:stCondLst>
                                    <p:cond delay="0"/>
                                  </p:stCondLst>
                                  <p:childTnLst>
                                    <p:set>
                                      <p:cBhvr>
                                        <p:cTn id="233" dur="1" fill="hold">
                                          <p:stCondLst>
                                            <p:cond delay="0"/>
                                          </p:stCondLst>
                                        </p:cTn>
                                        <p:tgtEl>
                                          <p:spTgt spid="89"/>
                                        </p:tgtEl>
                                        <p:attrNameLst>
                                          <p:attrName>style.visibility</p:attrName>
                                        </p:attrNameLst>
                                      </p:cBhvr>
                                      <p:to>
                                        <p:strVal val="visible"/>
                                      </p:to>
                                    </p:set>
                                    <p:anim calcmode="lin" valueType="num">
                                      <p:cBhvr>
                                        <p:cTn id="234" dur="500" fill="hold"/>
                                        <p:tgtEl>
                                          <p:spTgt spid="89"/>
                                        </p:tgtEl>
                                        <p:attrNameLst>
                                          <p:attrName>ppt_w</p:attrName>
                                        </p:attrNameLst>
                                      </p:cBhvr>
                                      <p:tavLst>
                                        <p:tav tm="0">
                                          <p:val>
                                            <p:fltVal val="0"/>
                                          </p:val>
                                        </p:tav>
                                        <p:tav tm="100000">
                                          <p:val>
                                            <p:strVal val="#ppt_w"/>
                                          </p:val>
                                        </p:tav>
                                      </p:tavLst>
                                    </p:anim>
                                    <p:anim calcmode="lin" valueType="num">
                                      <p:cBhvr>
                                        <p:cTn id="235" dur="500" fill="hold"/>
                                        <p:tgtEl>
                                          <p:spTgt spid="89"/>
                                        </p:tgtEl>
                                        <p:attrNameLst>
                                          <p:attrName>ppt_h</p:attrName>
                                        </p:attrNameLst>
                                      </p:cBhvr>
                                      <p:tavLst>
                                        <p:tav tm="0">
                                          <p:val>
                                            <p:fltVal val="0"/>
                                          </p:val>
                                        </p:tav>
                                        <p:tav tm="100000">
                                          <p:val>
                                            <p:strVal val="#ppt_h"/>
                                          </p:val>
                                        </p:tav>
                                      </p:tavLst>
                                    </p:anim>
                                    <p:animEffect transition="in" filter="fade">
                                      <p:cBhvr>
                                        <p:cTn id="236" dur="500"/>
                                        <p:tgtEl>
                                          <p:spTgt spid="89"/>
                                        </p:tgtEl>
                                      </p:cBhvr>
                                    </p:animEffect>
                                  </p:childTnLst>
                                </p:cTn>
                              </p:par>
                            </p:childTnLst>
                          </p:cTn>
                        </p:par>
                        <p:par>
                          <p:cTn id="237" fill="hold">
                            <p:stCondLst>
                              <p:cond delay="20000"/>
                            </p:stCondLst>
                            <p:childTnLst>
                              <p:par>
                                <p:cTn id="238" presetID="1" presetClass="exit" presetSubtype="0" fill="hold" nodeType="afterEffect">
                                  <p:stCondLst>
                                    <p:cond delay="0"/>
                                  </p:stCondLst>
                                  <p:childTnLst>
                                    <p:set>
                                      <p:cBhvr>
                                        <p:cTn id="239" dur="1" fill="hold">
                                          <p:stCondLst>
                                            <p:cond delay="0"/>
                                          </p:stCondLst>
                                        </p:cTn>
                                        <p:tgtEl>
                                          <p:spTgt spid="55"/>
                                        </p:tgtEl>
                                        <p:attrNameLst>
                                          <p:attrName>style.visibility</p:attrName>
                                        </p:attrNameLst>
                                      </p:cBhvr>
                                      <p:to>
                                        <p:strVal val="hidden"/>
                                      </p:to>
                                    </p:set>
                                  </p:childTnLst>
                                </p:cTn>
                              </p:par>
                            </p:childTnLst>
                          </p:cTn>
                        </p:par>
                        <p:par>
                          <p:cTn id="240" fill="hold">
                            <p:stCondLst>
                              <p:cond delay="20000"/>
                            </p:stCondLst>
                            <p:childTnLst>
                              <p:par>
                                <p:cTn id="241" presetID="1" presetClass="exit" presetSubtype="0" fill="hold" nodeType="afterEffect">
                                  <p:stCondLst>
                                    <p:cond delay="0"/>
                                  </p:stCondLst>
                                  <p:childTnLst>
                                    <p:set>
                                      <p:cBhvr>
                                        <p:cTn id="242" dur="1" fill="hold">
                                          <p:stCondLst>
                                            <p:cond delay="0"/>
                                          </p:stCondLst>
                                        </p:cTn>
                                        <p:tgtEl>
                                          <p:spTgt spid="64"/>
                                        </p:tgtEl>
                                        <p:attrNameLst>
                                          <p:attrName>style.visibility</p:attrName>
                                        </p:attrNameLst>
                                      </p:cBhvr>
                                      <p:to>
                                        <p:strVal val="hidden"/>
                                      </p:to>
                                    </p:set>
                                  </p:childTnLst>
                                </p:cTn>
                              </p:par>
                            </p:childTnLst>
                          </p:cTn>
                        </p:par>
                        <p:par>
                          <p:cTn id="243" fill="hold">
                            <p:stCondLst>
                              <p:cond delay="20000"/>
                            </p:stCondLst>
                            <p:childTnLst>
                              <p:par>
                                <p:cTn id="244" presetID="1" presetClass="exit" presetSubtype="0" fill="hold" nodeType="afterEffect">
                                  <p:stCondLst>
                                    <p:cond delay="0"/>
                                  </p:stCondLst>
                                  <p:childTnLst>
                                    <p:set>
                                      <p:cBhvr>
                                        <p:cTn id="245" dur="1" fill="hold">
                                          <p:stCondLst>
                                            <p:cond delay="0"/>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ea typeface="PMingLiU" pitchFamily="18" charset="-120"/>
              </a:rPr>
              <a:t>Variants of the </a:t>
            </a:r>
            <a:br>
              <a:rPr lang="en-GB" altLang="zh-TW" dirty="0">
                <a:ea typeface="PMingLiU" pitchFamily="18" charset="-120"/>
              </a:rPr>
            </a:br>
            <a:r>
              <a:rPr lang="en-GB" altLang="zh-TW" dirty="0">
                <a:ea typeface="PMingLiU" pitchFamily="18" charset="-120"/>
              </a:rPr>
              <a:t>Basic Convolution Function</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dirty="0">
                <a:solidFill>
                  <a:srgbClr val="FF0000"/>
                </a:solidFill>
              </a:rPr>
              <a:t>Stride</a:t>
            </a:r>
            <a:r>
              <a:rPr lang="en-US" altLang="en-US" dirty="0"/>
              <a:t> </a:t>
            </a:r>
          </a:p>
          <a:p>
            <a:pPr lvl="1" algn="just">
              <a:lnSpc>
                <a:spcPct val="90000"/>
              </a:lnSpc>
              <a:buFont typeface="Wingdings" panose="05000000000000000000" pitchFamily="2" charset="2"/>
              <a:buChar char="§"/>
            </a:pPr>
            <a:r>
              <a:rPr lang="en-US" altLang="en-US" dirty="0"/>
              <a:t>is the amount of down-sampling</a:t>
            </a:r>
          </a:p>
          <a:p>
            <a:pPr algn="just">
              <a:lnSpc>
                <a:spcPct val="90000"/>
              </a:lnSpc>
            </a:pPr>
            <a:r>
              <a:rPr lang="en-US" altLang="en-US" dirty="0">
                <a:solidFill>
                  <a:srgbClr val="FF0000"/>
                </a:solidFill>
              </a:rPr>
              <a:t>Zero padding </a:t>
            </a:r>
          </a:p>
          <a:p>
            <a:pPr lvl="1" algn="just">
              <a:lnSpc>
                <a:spcPct val="90000"/>
              </a:lnSpc>
              <a:buFont typeface="Wingdings" panose="05000000000000000000" pitchFamily="2" charset="2"/>
              <a:buChar char="§"/>
            </a:pPr>
            <a:r>
              <a:rPr lang="en-US" altLang="en-US" dirty="0"/>
              <a:t>avoids layer-to-layer shrinking</a:t>
            </a:r>
          </a:p>
          <a:p>
            <a:pPr algn="just">
              <a:lnSpc>
                <a:spcPct val="90000"/>
              </a:lnSpc>
            </a:pPr>
            <a:r>
              <a:rPr lang="en-US" altLang="en-US" dirty="0">
                <a:solidFill>
                  <a:srgbClr val="FF0000"/>
                </a:solidFill>
              </a:rPr>
              <a:t>Unshared convolution</a:t>
            </a:r>
          </a:p>
          <a:p>
            <a:pPr lvl="1" algn="just">
              <a:lnSpc>
                <a:spcPct val="90000"/>
              </a:lnSpc>
              <a:buFont typeface="Wingdings" panose="05000000000000000000" pitchFamily="2" charset="2"/>
              <a:buChar char="§"/>
            </a:pPr>
            <a:r>
              <a:rPr lang="en-US" altLang="en-US" dirty="0"/>
              <a:t>Like convolution but without sharing</a:t>
            </a:r>
            <a:endParaRPr lang="en-US" altLang="en-US" dirty="0">
              <a:solidFill>
                <a:srgbClr val="FF0000"/>
              </a:solidFill>
            </a:endParaRPr>
          </a:p>
          <a:p>
            <a:pPr algn="just">
              <a:lnSpc>
                <a:spcPct val="90000"/>
              </a:lnSpc>
            </a:pPr>
            <a:r>
              <a:rPr lang="en-US" altLang="en-US" dirty="0">
                <a:solidFill>
                  <a:srgbClr val="FF0000"/>
                </a:solidFill>
              </a:rPr>
              <a:t>Tiled convolution</a:t>
            </a:r>
          </a:p>
          <a:p>
            <a:pPr lvl="1" algn="just">
              <a:lnSpc>
                <a:spcPct val="90000"/>
              </a:lnSpc>
              <a:buFont typeface="Wingdings" panose="05000000000000000000" pitchFamily="2" charset="2"/>
              <a:buChar char="§"/>
            </a:pPr>
            <a:r>
              <a:rPr lang="en-US" altLang="en-US" dirty="0"/>
              <a:t>Cycle between shared parameter groups</a:t>
            </a:r>
          </a:p>
        </p:txBody>
      </p:sp>
    </p:spTree>
    <p:extLst>
      <p:ext uri="{BB962C8B-B14F-4D97-AF65-F5344CB8AC3E}">
        <p14:creationId xmlns:p14="http://schemas.microsoft.com/office/powerpoint/2010/main" val="78687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7">
                                            <p:txEl>
                                              <p:pRg st="0" end="0"/>
                                            </p:txEl>
                                          </p:spTgt>
                                        </p:tgtEl>
                                      </p:cBhvr>
                                    </p:animEffect>
                                    <p:animScale>
                                      <p:cBhvr>
                                        <p:cTn id="7" dur="250" autoRev="1" fill="hold"/>
                                        <p:tgtEl>
                                          <p:spTgt spid="67">
                                            <p:txEl>
                                              <p:pRg st="0" end="0"/>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67">
                                            <p:txEl>
                                              <p:pRg st="1" end="1"/>
                                            </p:txEl>
                                          </p:spTgt>
                                        </p:tgtEl>
                                      </p:cBhvr>
                                    </p:animEffect>
                                    <p:animScale>
                                      <p:cBhvr>
                                        <p:cTn id="10" dur="250" autoRev="1" fill="hold"/>
                                        <p:tgtEl>
                                          <p:spTgt spid="67">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altLang="en-US" dirty="0"/>
              <a:t>Convolution with Stride 1</a:t>
            </a:r>
            <a:endParaRPr lang="en-US" altLang="en-US" i="1" dirty="0"/>
          </a:p>
        </p:txBody>
      </p:sp>
      <p:graphicFrame>
        <p:nvGraphicFramePr>
          <p:cNvPr id="96" name="Table 95"/>
          <p:cNvGraphicFramePr>
            <a:graphicFrameLocks noGrp="1"/>
          </p:cNvGraphicFramePr>
          <p:nvPr/>
        </p:nvGraphicFramePr>
        <p:xfrm>
          <a:off x="556251" y="1129317"/>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97" name="Table 96"/>
          <p:cNvGraphicFramePr>
            <a:graphicFrameLocks noGrp="1"/>
          </p:cNvGraphicFramePr>
          <p:nvPr/>
        </p:nvGraphicFramePr>
        <p:xfrm>
          <a:off x="3132763" y="1968623"/>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98" name="Table 97"/>
          <p:cNvGraphicFramePr>
            <a:graphicFrameLocks noGrp="1"/>
          </p:cNvGraphicFramePr>
          <p:nvPr/>
        </p:nvGraphicFramePr>
        <p:xfrm>
          <a:off x="564188" y="1129317"/>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99" name="Table 98"/>
          <p:cNvGraphicFramePr>
            <a:graphicFrameLocks noGrp="1"/>
          </p:cNvGraphicFramePr>
          <p:nvPr/>
        </p:nvGraphicFramePr>
        <p:xfrm>
          <a:off x="908676" y="1129317"/>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00" name="Table 99"/>
          <p:cNvGraphicFramePr>
            <a:graphicFrameLocks noGrp="1"/>
          </p:cNvGraphicFramePr>
          <p:nvPr/>
        </p:nvGraphicFramePr>
        <p:xfrm>
          <a:off x="565776" y="148967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01" name="Table 100"/>
          <p:cNvGraphicFramePr>
            <a:graphicFrameLocks noGrp="1"/>
          </p:cNvGraphicFramePr>
          <p:nvPr/>
        </p:nvGraphicFramePr>
        <p:xfrm>
          <a:off x="908676" y="148967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02" name="Table 101"/>
          <p:cNvGraphicFramePr>
            <a:graphicFrameLocks noGrp="1"/>
          </p:cNvGraphicFramePr>
          <p:nvPr/>
        </p:nvGraphicFramePr>
        <p:xfrm>
          <a:off x="557838" y="1840517"/>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03" name="Table 102"/>
          <p:cNvGraphicFramePr>
            <a:graphicFrameLocks noGrp="1"/>
          </p:cNvGraphicFramePr>
          <p:nvPr/>
        </p:nvGraphicFramePr>
        <p:xfrm>
          <a:off x="905501" y="185004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04" name="Table 103"/>
          <p:cNvGraphicFramePr>
            <a:graphicFrameLocks noGrp="1"/>
          </p:cNvGraphicFramePr>
          <p:nvPr/>
        </p:nvGraphicFramePr>
        <p:xfrm>
          <a:off x="562601" y="1481742"/>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05" name="Table 104"/>
          <p:cNvGraphicFramePr>
            <a:graphicFrameLocks noGrp="1"/>
          </p:cNvGraphicFramePr>
          <p:nvPr/>
        </p:nvGraphicFramePr>
        <p:xfrm>
          <a:off x="557838" y="1840517"/>
          <a:ext cx="1047750" cy="1098549"/>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06" name="Table 105"/>
          <p:cNvGraphicFramePr>
            <a:graphicFrameLocks noGrp="1"/>
          </p:cNvGraphicFramePr>
          <p:nvPr/>
        </p:nvGraphicFramePr>
        <p:xfrm>
          <a:off x="548313" y="3045429"/>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107" name="Table 106"/>
          <p:cNvGraphicFramePr>
            <a:graphicFrameLocks noGrp="1"/>
          </p:cNvGraphicFramePr>
          <p:nvPr/>
        </p:nvGraphicFramePr>
        <p:xfrm>
          <a:off x="557838" y="304542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08" name="Table 107"/>
          <p:cNvGraphicFramePr>
            <a:graphicFrameLocks noGrp="1"/>
          </p:cNvGraphicFramePr>
          <p:nvPr/>
        </p:nvGraphicFramePr>
        <p:xfrm>
          <a:off x="900738" y="304542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09" name="Table 108"/>
          <p:cNvGraphicFramePr>
            <a:graphicFrameLocks noGrp="1"/>
          </p:cNvGraphicFramePr>
          <p:nvPr/>
        </p:nvGraphicFramePr>
        <p:xfrm>
          <a:off x="557838" y="3405792"/>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10" name="Table 109"/>
          <p:cNvGraphicFramePr>
            <a:graphicFrameLocks noGrp="1"/>
          </p:cNvGraphicFramePr>
          <p:nvPr/>
        </p:nvGraphicFramePr>
        <p:xfrm>
          <a:off x="900738" y="340579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11" name="Table 110"/>
          <p:cNvGraphicFramePr>
            <a:graphicFrameLocks noGrp="1"/>
          </p:cNvGraphicFramePr>
          <p:nvPr/>
        </p:nvGraphicFramePr>
        <p:xfrm>
          <a:off x="549901" y="375662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12" name="Table 111"/>
          <p:cNvGraphicFramePr>
            <a:graphicFrameLocks noGrp="1"/>
          </p:cNvGraphicFramePr>
          <p:nvPr/>
        </p:nvGraphicFramePr>
        <p:xfrm>
          <a:off x="897563" y="3764567"/>
          <a:ext cx="1049337" cy="1098549"/>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13" name="Table 112"/>
          <p:cNvGraphicFramePr>
            <a:graphicFrameLocks noGrp="1"/>
          </p:cNvGraphicFramePr>
          <p:nvPr/>
        </p:nvGraphicFramePr>
        <p:xfrm>
          <a:off x="556251" y="3396267"/>
          <a:ext cx="1047750" cy="1098549"/>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14" name="Table 113"/>
          <p:cNvGraphicFramePr>
            <a:graphicFrameLocks noGrp="1"/>
          </p:cNvGraphicFramePr>
          <p:nvPr/>
        </p:nvGraphicFramePr>
        <p:xfrm>
          <a:off x="549901" y="375662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15" name="Table 114"/>
          <p:cNvGraphicFramePr>
            <a:graphicFrameLocks noGrp="1"/>
          </p:cNvGraphicFramePr>
          <p:nvPr/>
        </p:nvGraphicFramePr>
        <p:xfrm>
          <a:off x="540376" y="4980592"/>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116" name="Table 115"/>
          <p:cNvGraphicFramePr>
            <a:graphicFrameLocks noGrp="1"/>
          </p:cNvGraphicFramePr>
          <p:nvPr/>
        </p:nvGraphicFramePr>
        <p:xfrm>
          <a:off x="548313" y="498059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17" name="Table 116"/>
          <p:cNvGraphicFramePr>
            <a:graphicFrameLocks noGrp="1"/>
          </p:cNvGraphicFramePr>
          <p:nvPr/>
        </p:nvGraphicFramePr>
        <p:xfrm>
          <a:off x="892801" y="498059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18" name="Table 117"/>
          <p:cNvGraphicFramePr>
            <a:graphicFrameLocks noGrp="1"/>
          </p:cNvGraphicFramePr>
          <p:nvPr/>
        </p:nvGraphicFramePr>
        <p:xfrm>
          <a:off x="549901" y="5340954"/>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19" name="Table 118"/>
          <p:cNvGraphicFramePr>
            <a:graphicFrameLocks noGrp="1"/>
          </p:cNvGraphicFramePr>
          <p:nvPr/>
        </p:nvGraphicFramePr>
        <p:xfrm>
          <a:off x="892801" y="5340954"/>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20" name="Table 119"/>
          <p:cNvGraphicFramePr>
            <a:graphicFrameLocks noGrp="1"/>
          </p:cNvGraphicFramePr>
          <p:nvPr/>
        </p:nvGraphicFramePr>
        <p:xfrm>
          <a:off x="540376" y="5691792"/>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21" name="Table 120"/>
          <p:cNvGraphicFramePr>
            <a:graphicFrameLocks noGrp="1"/>
          </p:cNvGraphicFramePr>
          <p:nvPr/>
        </p:nvGraphicFramePr>
        <p:xfrm>
          <a:off x="889626" y="5701317"/>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22" name="Table 121"/>
          <p:cNvGraphicFramePr>
            <a:graphicFrameLocks noGrp="1"/>
          </p:cNvGraphicFramePr>
          <p:nvPr/>
        </p:nvGraphicFramePr>
        <p:xfrm>
          <a:off x="546726" y="5333017"/>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23" name="Table 122"/>
          <p:cNvGraphicFramePr>
            <a:graphicFrameLocks noGrp="1"/>
          </p:cNvGraphicFramePr>
          <p:nvPr/>
        </p:nvGraphicFramePr>
        <p:xfrm>
          <a:off x="540376" y="5691792"/>
          <a:ext cx="1049337" cy="1098549"/>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6183">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24" name="Table 123"/>
          <p:cNvGraphicFramePr>
            <a:graphicFrameLocks noGrp="1"/>
          </p:cNvGraphicFramePr>
          <p:nvPr/>
        </p:nvGraphicFramePr>
        <p:xfrm>
          <a:off x="3132763" y="388314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25" name="Table 124"/>
          <p:cNvGraphicFramePr>
            <a:graphicFrameLocks noGrp="1"/>
          </p:cNvGraphicFramePr>
          <p:nvPr/>
        </p:nvGraphicFramePr>
        <p:xfrm>
          <a:off x="3132763" y="581989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26" name="Table 125"/>
          <p:cNvGraphicFramePr>
            <a:graphicFrameLocks noGrp="1"/>
          </p:cNvGraphicFramePr>
          <p:nvPr/>
        </p:nvGraphicFramePr>
        <p:xfrm>
          <a:off x="6002963" y="3884736"/>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127" name="TextBox 126"/>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128" name="Table 127"/>
          <p:cNvGraphicFramePr>
            <a:graphicFrameLocks noGrp="1"/>
          </p:cNvGraphicFramePr>
          <p:nvPr/>
        </p:nvGraphicFramePr>
        <p:xfrm>
          <a:off x="6002963" y="3881561"/>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29" name="Table 128"/>
          <p:cNvGraphicFramePr>
            <a:graphicFrameLocks noGrp="1"/>
          </p:cNvGraphicFramePr>
          <p:nvPr/>
        </p:nvGraphicFramePr>
        <p:xfrm>
          <a:off x="6358563" y="3881561"/>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30" name="Table 129"/>
          <p:cNvGraphicFramePr>
            <a:graphicFrameLocks noGrp="1"/>
          </p:cNvGraphicFramePr>
          <p:nvPr/>
        </p:nvGraphicFramePr>
        <p:xfrm>
          <a:off x="6710988" y="3881561"/>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31" name="Table 130"/>
          <p:cNvGraphicFramePr>
            <a:graphicFrameLocks noGrp="1"/>
          </p:cNvGraphicFramePr>
          <p:nvPr/>
        </p:nvGraphicFramePr>
        <p:xfrm>
          <a:off x="5996613" y="42069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32" name="Table 131"/>
          <p:cNvGraphicFramePr>
            <a:graphicFrameLocks noGrp="1"/>
          </p:cNvGraphicFramePr>
          <p:nvPr/>
        </p:nvGraphicFramePr>
        <p:xfrm>
          <a:off x="6353801" y="42069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33" name="Table 132"/>
          <p:cNvGraphicFramePr>
            <a:graphicFrameLocks noGrp="1"/>
          </p:cNvGraphicFramePr>
          <p:nvPr/>
        </p:nvGraphicFramePr>
        <p:xfrm>
          <a:off x="6706226" y="42069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34" name="Table 133"/>
          <p:cNvGraphicFramePr>
            <a:graphicFrameLocks noGrp="1"/>
          </p:cNvGraphicFramePr>
          <p:nvPr/>
        </p:nvGraphicFramePr>
        <p:xfrm>
          <a:off x="6002963" y="45498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35" name="Table 134"/>
          <p:cNvGraphicFramePr>
            <a:graphicFrameLocks noGrp="1"/>
          </p:cNvGraphicFramePr>
          <p:nvPr/>
        </p:nvGraphicFramePr>
        <p:xfrm>
          <a:off x="6358563" y="4549898"/>
          <a:ext cx="350838" cy="339725"/>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827" marR="91827"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36" name="Table 135"/>
          <p:cNvGraphicFramePr>
            <a:graphicFrameLocks noGrp="1"/>
          </p:cNvGraphicFramePr>
          <p:nvPr/>
        </p:nvGraphicFramePr>
        <p:xfrm>
          <a:off x="6710988" y="45498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137" name="TextBox 136"/>
              <p:cNvSpPr txBox="1"/>
              <p:nvPr/>
            </p:nvSpPr>
            <p:spPr>
              <a:xfrm>
                <a:off x="2369168" y="155679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137" name="TextBox 136"/>
              <p:cNvSpPr txBox="1">
                <a:spLocks noRot="1" noChangeAspect="1" noMove="1" noResize="1" noEditPoints="1" noAdjustHandles="1" noChangeArrowheads="1" noChangeShapeType="1" noTextEdit="1"/>
              </p:cNvSpPr>
              <p:nvPr/>
            </p:nvSpPr>
            <p:spPr>
              <a:xfrm>
                <a:off x="2369168" y="1556792"/>
                <a:ext cx="2520280" cy="400110"/>
              </a:xfrm>
              <a:prstGeom prst="rect">
                <a:avLst/>
              </a:prstGeom>
              <a:blipFill>
                <a:blip r:embed="rId4"/>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8" name="TextBox 137"/>
              <p:cNvSpPr txBox="1"/>
              <p:nvPr/>
            </p:nvSpPr>
            <p:spPr>
              <a:xfrm>
                <a:off x="2396498" y="3474980"/>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138" name="TextBox 137"/>
              <p:cNvSpPr txBox="1">
                <a:spLocks noRot="1" noChangeAspect="1" noMove="1" noResize="1" noEditPoints="1" noAdjustHandles="1" noChangeArrowheads="1" noChangeShapeType="1" noTextEdit="1"/>
              </p:cNvSpPr>
              <p:nvPr/>
            </p:nvSpPr>
            <p:spPr>
              <a:xfrm>
                <a:off x="2396498" y="3474980"/>
                <a:ext cx="2520280" cy="400110"/>
              </a:xfrm>
              <a:prstGeom prst="rect">
                <a:avLst/>
              </a:prstGeom>
              <a:blipFill>
                <a:blip r:embed="rId5"/>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2403033" y="5433649"/>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(:,:,3)</m:t>
                    </m:r>
                  </m:oMath>
                </a14:m>
                <a:endParaRPr lang="en-US" sz="2000" b="0" dirty="0"/>
              </a:p>
            </p:txBody>
          </p:sp>
        </mc:Choice>
        <mc:Fallback xmlns="">
          <p:sp>
            <p:nvSpPr>
              <p:cNvPr id="139" name="TextBox 138"/>
              <p:cNvSpPr txBox="1">
                <a:spLocks noRot="1" noChangeAspect="1" noMove="1" noResize="1" noEditPoints="1" noAdjustHandles="1" noChangeArrowheads="1" noChangeShapeType="1" noTextEdit="1"/>
              </p:cNvSpPr>
              <p:nvPr/>
            </p:nvSpPr>
            <p:spPr>
              <a:xfrm>
                <a:off x="2403033" y="5433649"/>
                <a:ext cx="2520280" cy="400110"/>
              </a:xfrm>
              <a:prstGeom prst="rect">
                <a:avLst/>
              </a:prstGeom>
              <a:blipFill>
                <a:blip r:embed="rId6"/>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0" name="TextBox 139"/>
              <p:cNvSpPr txBox="1"/>
              <p:nvPr/>
            </p:nvSpPr>
            <p:spPr>
              <a:xfrm rot="16200000">
                <a:off x="-950596" y="1829373"/>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140" name="TextBox 139"/>
              <p:cNvSpPr txBox="1">
                <a:spLocks noRot="1" noChangeAspect="1" noMove="1" noResize="1" noEditPoints="1" noAdjustHandles="1" noChangeArrowheads="1" noChangeShapeType="1" noTextEdit="1"/>
              </p:cNvSpPr>
              <p:nvPr/>
            </p:nvSpPr>
            <p:spPr>
              <a:xfrm rot="16200000">
                <a:off x="-950596" y="1829373"/>
                <a:ext cx="2520280" cy="400110"/>
              </a:xfrm>
              <a:prstGeom prst="rect">
                <a:avLst/>
              </a:prstGeom>
              <a:blipFill>
                <a:blip r:embed="rId7"/>
                <a:stretch>
                  <a:fillRect l="-9091" r="-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1" name="TextBox 140"/>
              <p:cNvSpPr txBox="1"/>
              <p:nvPr/>
            </p:nvSpPr>
            <p:spPr>
              <a:xfrm rot="16200000">
                <a:off x="-951588" y="379087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141" name="TextBox 140"/>
              <p:cNvSpPr txBox="1">
                <a:spLocks noRot="1" noChangeAspect="1" noMove="1" noResize="1" noEditPoints="1" noAdjustHandles="1" noChangeArrowheads="1" noChangeShapeType="1" noTextEdit="1"/>
              </p:cNvSpPr>
              <p:nvPr/>
            </p:nvSpPr>
            <p:spPr>
              <a:xfrm rot="16200000">
                <a:off x="-951588" y="3790879"/>
                <a:ext cx="2520280" cy="400110"/>
              </a:xfrm>
              <a:prstGeom prst="rect">
                <a:avLst/>
              </a:prstGeom>
              <a:blipFill>
                <a:blip r:embed="rId8"/>
                <a:stretch>
                  <a:fillRect l="-9231" r="-2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2" name="TextBox 141"/>
              <p:cNvSpPr txBox="1"/>
              <p:nvPr/>
            </p:nvSpPr>
            <p:spPr>
              <a:xfrm rot="16200000">
                <a:off x="-952581" y="567664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142" name="TextBox 141"/>
              <p:cNvSpPr txBox="1">
                <a:spLocks noRot="1" noChangeAspect="1" noMove="1" noResize="1" noEditPoints="1" noAdjustHandles="1" noChangeArrowheads="1" noChangeShapeType="1" noTextEdit="1"/>
              </p:cNvSpPr>
              <p:nvPr/>
            </p:nvSpPr>
            <p:spPr>
              <a:xfrm rot="16200000">
                <a:off x="-952581" y="5676645"/>
                <a:ext cx="2520280" cy="400110"/>
              </a:xfrm>
              <a:prstGeom prst="rect">
                <a:avLst/>
              </a:prstGeom>
              <a:blipFill>
                <a:blip r:embed="rId9"/>
                <a:stretch>
                  <a:fillRect l="-9231" r="-27692"/>
                </a:stretch>
              </a:blipFill>
            </p:spPr>
            <p:txBody>
              <a:bodyPr/>
              <a:lstStyle/>
              <a:p>
                <a:r>
                  <a:rPr lang="en-GB">
                    <a:noFill/>
                  </a:rPr>
                  <a:t> </a:t>
                </a:r>
              </a:p>
            </p:txBody>
          </p:sp>
        </mc:Fallback>
      </mc:AlternateContent>
    </p:spTree>
    <p:extLst>
      <p:ext uri="{BB962C8B-B14F-4D97-AF65-F5344CB8AC3E}">
        <p14:creationId xmlns:p14="http://schemas.microsoft.com/office/powerpoint/2010/main" val="180514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childTnLst>
                          </p:cTn>
                        </p:par>
                        <p:par>
                          <p:cTn id="19" fill="hold">
                            <p:stCondLst>
                              <p:cond delay="0"/>
                            </p:stCondLst>
                            <p:childTnLst>
                              <p:par>
                                <p:cTn id="20" presetID="53" presetClass="entr" presetSubtype="16" fill="hold" nodeType="afterEffect">
                                  <p:stCondLst>
                                    <p:cond delay="0"/>
                                  </p:stCondLst>
                                  <p:childTnLst>
                                    <p:set>
                                      <p:cBhvr>
                                        <p:cTn id="21" dur="1" fill="hold">
                                          <p:stCondLst>
                                            <p:cond delay="0"/>
                                          </p:stCondLst>
                                        </p:cTn>
                                        <p:tgtEl>
                                          <p:spTgt spid="128"/>
                                        </p:tgtEl>
                                        <p:attrNameLst>
                                          <p:attrName>style.visibility</p:attrName>
                                        </p:attrNameLst>
                                      </p:cBhvr>
                                      <p:to>
                                        <p:strVal val="visible"/>
                                      </p:to>
                                    </p:set>
                                    <p:anim calcmode="lin" valueType="num">
                                      <p:cBhvr>
                                        <p:cTn id="22" dur="500" fill="hold"/>
                                        <p:tgtEl>
                                          <p:spTgt spid="128"/>
                                        </p:tgtEl>
                                        <p:attrNameLst>
                                          <p:attrName>ppt_w</p:attrName>
                                        </p:attrNameLst>
                                      </p:cBhvr>
                                      <p:tavLst>
                                        <p:tav tm="0">
                                          <p:val>
                                            <p:fltVal val="0"/>
                                          </p:val>
                                        </p:tav>
                                        <p:tav tm="100000">
                                          <p:val>
                                            <p:strVal val="#ppt_w"/>
                                          </p:val>
                                        </p:tav>
                                      </p:tavLst>
                                    </p:anim>
                                    <p:anim calcmode="lin" valueType="num">
                                      <p:cBhvr>
                                        <p:cTn id="23" dur="500" fill="hold"/>
                                        <p:tgtEl>
                                          <p:spTgt spid="128"/>
                                        </p:tgtEl>
                                        <p:attrNameLst>
                                          <p:attrName>ppt_h</p:attrName>
                                        </p:attrNameLst>
                                      </p:cBhvr>
                                      <p:tavLst>
                                        <p:tav tm="0">
                                          <p:val>
                                            <p:fltVal val="0"/>
                                          </p:val>
                                        </p:tav>
                                        <p:tav tm="100000">
                                          <p:val>
                                            <p:strVal val="#ppt_h"/>
                                          </p:val>
                                        </p:tav>
                                      </p:tavLst>
                                    </p:anim>
                                    <p:animEffect transition="in" filter="fade">
                                      <p:cBhvr>
                                        <p:cTn id="24" dur="500"/>
                                        <p:tgtEl>
                                          <p:spTgt spid="128"/>
                                        </p:tgtEl>
                                      </p:cBhvr>
                                    </p:animEffec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00069 0.00162 L 0.03837 0.00277 " pathEditMode="relative" rAng="0" ptsTypes="AA">
                                      <p:cBhvr>
                                        <p:cTn id="28" dur="2000" fill="hold"/>
                                        <p:tgtEl>
                                          <p:spTgt spid="98"/>
                                        </p:tgtEl>
                                        <p:attrNameLst>
                                          <p:attrName>ppt_x</p:attrName>
                                          <p:attrName>ppt_y</p:attrName>
                                        </p:attrNameLst>
                                      </p:cBhvr>
                                      <p:rCtr x="1944" y="46"/>
                                    </p:animMotion>
                                  </p:childTnLst>
                                </p:cTn>
                              </p:par>
                              <p:par>
                                <p:cTn id="29" presetID="0" presetClass="path" presetSubtype="0" accel="50000" decel="50000" fill="hold" nodeType="withEffect">
                                  <p:stCondLst>
                                    <p:cond delay="0"/>
                                  </p:stCondLst>
                                  <p:childTnLst>
                                    <p:animMotion origin="layout" path="M -0.0007 0.00162 L 0.03837 0.00278 " pathEditMode="relative" rAng="0" ptsTypes="AA">
                                      <p:cBhvr>
                                        <p:cTn id="30" dur="2000" fill="hold"/>
                                        <p:tgtEl>
                                          <p:spTgt spid="107"/>
                                        </p:tgtEl>
                                        <p:attrNameLst>
                                          <p:attrName>ppt_x</p:attrName>
                                          <p:attrName>ppt_y</p:attrName>
                                        </p:attrNameLst>
                                      </p:cBhvr>
                                      <p:rCtr x="1944" y="46"/>
                                    </p:animMotion>
                                  </p:childTnLst>
                                </p:cTn>
                              </p:par>
                              <p:par>
                                <p:cTn id="31" presetID="0" presetClass="path" presetSubtype="0" accel="50000" decel="50000" fill="hold" nodeType="withEffect">
                                  <p:stCondLst>
                                    <p:cond delay="0"/>
                                  </p:stCondLst>
                                  <p:childTnLst>
                                    <p:animMotion origin="layout" path="M -0.0007 0.00162 L 0.03837 0.00278 " pathEditMode="relative" rAng="0" ptsTypes="AA">
                                      <p:cBhvr>
                                        <p:cTn id="32" dur="2000" fill="hold"/>
                                        <p:tgtEl>
                                          <p:spTgt spid="116"/>
                                        </p:tgtEl>
                                        <p:attrNameLst>
                                          <p:attrName>ppt_x</p:attrName>
                                          <p:attrName>ppt_y</p:attrName>
                                        </p:attrNameLst>
                                      </p:cBhvr>
                                      <p:rCtr x="1944" y="46"/>
                                    </p:animMotion>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129"/>
                                        </p:tgtEl>
                                        <p:attrNameLst>
                                          <p:attrName>style.visibility</p:attrName>
                                        </p:attrNameLst>
                                      </p:cBhvr>
                                      <p:to>
                                        <p:strVal val="visible"/>
                                      </p:to>
                                    </p:set>
                                    <p:anim calcmode="lin" valueType="num">
                                      <p:cBhvr>
                                        <p:cTn id="36" dur="500" fill="hold"/>
                                        <p:tgtEl>
                                          <p:spTgt spid="129"/>
                                        </p:tgtEl>
                                        <p:attrNameLst>
                                          <p:attrName>ppt_w</p:attrName>
                                        </p:attrNameLst>
                                      </p:cBhvr>
                                      <p:tavLst>
                                        <p:tav tm="0">
                                          <p:val>
                                            <p:fltVal val="0"/>
                                          </p:val>
                                        </p:tav>
                                        <p:tav tm="100000">
                                          <p:val>
                                            <p:strVal val="#ppt_w"/>
                                          </p:val>
                                        </p:tav>
                                      </p:tavLst>
                                    </p:anim>
                                    <p:anim calcmode="lin" valueType="num">
                                      <p:cBhvr>
                                        <p:cTn id="37" dur="500" fill="hold"/>
                                        <p:tgtEl>
                                          <p:spTgt spid="129"/>
                                        </p:tgtEl>
                                        <p:attrNameLst>
                                          <p:attrName>ppt_h</p:attrName>
                                        </p:attrNameLst>
                                      </p:cBhvr>
                                      <p:tavLst>
                                        <p:tav tm="0">
                                          <p:val>
                                            <p:fltVal val="0"/>
                                          </p:val>
                                        </p:tav>
                                        <p:tav tm="100000">
                                          <p:val>
                                            <p:strVal val="#ppt_h"/>
                                          </p:val>
                                        </p:tav>
                                      </p:tavLst>
                                    </p:anim>
                                    <p:animEffect transition="in" filter="fade">
                                      <p:cBhvr>
                                        <p:cTn id="38" dur="500"/>
                                        <p:tgtEl>
                                          <p:spTgt spid="129"/>
                                        </p:tgtEl>
                                      </p:cBhvr>
                                    </p:animEffect>
                                  </p:childTnLst>
                                </p:cTn>
                              </p:par>
                            </p:childTnLst>
                          </p:cTn>
                        </p:par>
                        <p:par>
                          <p:cTn id="39" fill="hold">
                            <p:stCondLst>
                              <p:cond delay="2500"/>
                            </p:stCondLst>
                            <p:childTnLst>
                              <p:par>
                                <p:cTn id="40" presetID="1" presetClass="exit" presetSubtype="0" fill="hold" nodeType="afterEffect">
                                  <p:stCondLst>
                                    <p:cond delay="0"/>
                                  </p:stCondLst>
                                  <p:childTnLst>
                                    <p:set>
                                      <p:cBhvr>
                                        <p:cTn id="41" dur="1" fill="hold">
                                          <p:stCondLst>
                                            <p:cond delay="0"/>
                                          </p:stCondLst>
                                        </p:cTn>
                                        <p:tgtEl>
                                          <p:spTgt spid="98"/>
                                        </p:tgtEl>
                                        <p:attrNameLst>
                                          <p:attrName>style.visibility</p:attrName>
                                        </p:attrNameLst>
                                      </p:cBhvr>
                                      <p:to>
                                        <p:strVal val="hidden"/>
                                      </p:to>
                                    </p:set>
                                  </p:childTnLst>
                                </p:cTn>
                              </p:par>
                            </p:childTnLst>
                          </p:cTn>
                        </p:par>
                        <p:par>
                          <p:cTn id="42" fill="hold">
                            <p:stCondLst>
                              <p:cond delay="2500"/>
                            </p:stCondLst>
                            <p:childTnLst>
                              <p:par>
                                <p:cTn id="43" presetID="1" presetClass="exit" presetSubtype="0" fill="hold" nodeType="afterEffect">
                                  <p:stCondLst>
                                    <p:cond delay="0"/>
                                  </p:stCondLst>
                                  <p:childTnLst>
                                    <p:set>
                                      <p:cBhvr>
                                        <p:cTn id="44" dur="1" fill="hold">
                                          <p:stCondLst>
                                            <p:cond delay="0"/>
                                          </p:stCondLst>
                                        </p:cTn>
                                        <p:tgtEl>
                                          <p:spTgt spid="107"/>
                                        </p:tgtEl>
                                        <p:attrNameLst>
                                          <p:attrName>style.visibility</p:attrName>
                                        </p:attrNameLst>
                                      </p:cBhvr>
                                      <p:to>
                                        <p:strVal val="hidden"/>
                                      </p:to>
                                    </p:set>
                                  </p:childTnLst>
                                </p:cTn>
                              </p:par>
                            </p:childTnLst>
                          </p:cTn>
                        </p:par>
                        <p:par>
                          <p:cTn id="45" fill="hold">
                            <p:stCondLst>
                              <p:cond delay="2500"/>
                            </p:stCondLst>
                            <p:childTnLst>
                              <p:par>
                                <p:cTn id="46" presetID="1" presetClass="exit" presetSubtype="0" fill="hold" nodeType="afterEffect">
                                  <p:stCondLst>
                                    <p:cond delay="0"/>
                                  </p:stCondLst>
                                  <p:childTnLst>
                                    <p:set>
                                      <p:cBhvr>
                                        <p:cTn id="47" dur="1" fill="hold">
                                          <p:stCondLst>
                                            <p:cond delay="0"/>
                                          </p:stCondLst>
                                        </p:cTn>
                                        <p:tgtEl>
                                          <p:spTgt spid="116"/>
                                        </p:tgtEl>
                                        <p:attrNameLst>
                                          <p:attrName>style.visibility</p:attrName>
                                        </p:attrNameLst>
                                      </p:cBhvr>
                                      <p:to>
                                        <p:strVal val="hidden"/>
                                      </p:to>
                                    </p:set>
                                  </p:childTnLst>
                                </p:cTn>
                              </p:par>
                            </p:childTnLst>
                          </p:cTn>
                        </p:par>
                        <p:par>
                          <p:cTn id="48" fill="hold">
                            <p:stCondLst>
                              <p:cond delay="2500"/>
                            </p:stCondLst>
                            <p:childTnLst>
                              <p:par>
                                <p:cTn id="49" presetID="1" presetClass="entr" presetSubtype="0" fill="hold" nodeType="after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childTnLst>
                          </p:cTn>
                        </p:par>
                        <p:par>
                          <p:cTn id="51" fill="hold">
                            <p:stCondLst>
                              <p:cond delay="2500"/>
                            </p:stCondLst>
                            <p:childTnLst>
                              <p:par>
                                <p:cTn id="52" presetID="1" presetClass="entr" presetSubtype="0" fill="hold" nodeType="after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par>
                          <p:cTn id="54" fill="hold">
                            <p:stCondLst>
                              <p:cond delay="2500"/>
                            </p:stCondLst>
                            <p:childTnLst>
                              <p:par>
                                <p:cTn id="55" presetID="1" presetClass="entr" presetSubtype="0" fill="hold" nodeType="after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childTnLst>
                          </p:cTn>
                        </p:par>
                        <p:par>
                          <p:cTn id="57" fill="hold">
                            <p:stCondLst>
                              <p:cond delay="2500"/>
                            </p:stCondLst>
                            <p:childTnLst>
                              <p:par>
                                <p:cTn id="58" presetID="0" presetClass="path" presetSubtype="0" accel="50000" decel="50000" fill="hold" nodeType="afterEffect">
                                  <p:stCondLst>
                                    <p:cond delay="0"/>
                                  </p:stCondLst>
                                  <p:childTnLst>
                                    <p:animMotion origin="layout" path="M -0.0007 0.00162 L 0.03837 0.00277 " pathEditMode="relative" rAng="0" ptsTypes="AA">
                                      <p:cBhvr>
                                        <p:cTn id="59" dur="2000" fill="hold"/>
                                        <p:tgtEl>
                                          <p:spTgt spid="99"/>
                                        </p:tgtEl>
                                        <p:attrNameLst>
                                          <p:attrName>ppt_x</p:attrName>
                                          <p:attrName>ppt_y</p:attrName>
                                        </p:attrNameLst>
                                      </p:cBhvr>
                                      <p:rCtr x="1944" y="46"/>
                                    </p:animMotion>
                                  </p:childTnLst>
                                </p:cTn>
                              </p:par>
                              <p:par>
                                <p:cTn id="60" presetID="0" presetClass="path" presetSubtype="0" accel="50000" decel="50000" fill="hold" nodeType="withEffect">
                                  <p:stCondLst>
                                    <p:cond delay="0"/>
                                  </p:stCondLst>
                                  <p:childTnLst>
                                    <p:animMotion origin="layout" path="M -0.0007 0.00162 L 0.03837 0.00278 " pathEditMode="relative" rAng="0" ptsTypes="AA">
                                      <p:cBhvr>
                                        <p:cTn id="61" dur="2000" fill="hold"/>
                                        <p:tgtEl>
                                          <p:spTgt spid="108"/>
                                        </p:tgtEl>
                                        <p:attrNameLst>
                                          <p:attrName>ppt_x</p:attrName>
                                          <p:attrName>ppt_y</p:attrName>
                                        </p:attrNameLst>
                                      </p:cBhvr>
                                      <p:rCtr x="1944" y="46"/>
                                    </p:animMotion>
                                  </p:childTnLst>
                                </p:cTn>
                              </p:par>
                              <p:par>
                                <p:cTn id="62" presetID="0" presetClass="path" presetSubtype="0" accel="50000" decel="50000" fill="hold" nodeType="withEffect">
                                  <p:stCondLst>
                                    <p:cond delay="0"/>
                                  </p:stCondLst>
                                  <p:childTnLst>
                                    <p:animMotion origin="layout" path="M -0.00069 0.00162 L 0.03837 0.00278 " pathEditMode="relative" rAng="0" ptsTypes="AA">
                                      <p:cBhvr>
                                        <p:cTn id="63" dur="2000" fill="hold"/>
                                        <p:tgtEl>
                                          <p:spTgt spid="117"/>
                                        </p:tgtEl>
                                        <p:attrNameLst>
                                          <p:attrName>ppt_x</p:attrName>
                                          <p:attrName>ppt_y</p:attrName>
                                        </p:attrNameLst>
                                      </p:cBhvr>
                                      <p:rCtr x="1944" y="46"/>
                                    </p:animMotion>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130"/>
                                        </p:tgtEl>
                                        <p:attrNameLst>
                                          <p:attrName>style.visibility</p:attrName>
                                        </p:attrNameLst>
                                      </p:cBhvr>
                                      <p:to>
                                        <p:strVal val="visible"/>
                                      </p:to>
                                    </p:set>
                                    <p:anim calcmode="lin" valueType="num">
                                      <p:cBhvr>
                                        <p:cTn id="67" dur="500" fill="hold"/>
                                        <p:tgtEl>
                                          <p:spTgt spid="130"/>
                                        </p:tgtEl>
                                        <p:attrNameLst>
                                          <p:attrName>ppt_w</p:attrName>
                                        </p:attrNameLst>
                                      </p:cBhvr>
                                      <p:tavLst>
                                        <p:tav tm="0">
                                          <p:val>
                                            <p:fltVal val="0"/>
                                          </p:val>
                                        </p:tav>
                                        <p:tav tm="100000">
                                          <p:val>
                                            <p:strVal val="#ppt_w"/>
                                          </p:val>
                                        </p:tav>
                                      </p:tavLst>
                                    </p:anim>
                                    <p:anim calcmode="lin" valueType="num">
                                      <p:cBhvr>
                                        <p:cTn id="68" dur="500" fill="hold"/>
                                        <p:tgtEl>
                                          <p:spTgt spid="130"/>
                                        </p:tgtEl>
                                        <p:attrNameLst>
                                          <p:attrName>ppt_h</p:attrName>
                                        </p:attrNameLst>
                                      </p:cBhvr>
                                      <p:tavLst>
                                        <p:tav tm="0">
                                          <p:val>
                                            <p:fltVal val="0"/>
                                          </p:val>
                                        </p:tav>
                                        <p:tav tm="100000">
                                          <p:val>
                                            <p:strVal val="#ppt_h"/>
                                          </p:val>
                                        </p:tav>
                                      </p:tavLst>
                                    </p:anim>
                                    <p:animEffect transition="in" filter="fade">
                                      <p:cBhvr>
                                        <p:cTn id="69" dur="500"/>
                                        <p:tgtEl>
                                          <p:spTgt spid="130"/>
                                        </p:tgtEl>
                                      </p:cBhvr>
                                    </p:animEffect>
                                  </p:childTnLst>
                                </p:cTn>
                              </p:par>
                            </p:childTnLst>
                          </p:cTn>
                        </p:par>
                        <p:par>
                          <p:cTn id="70" fill="hold">
                            <p:stCondLst>
                              <p:cond delay="5000"/>
                            </p:stCondLst>
                            <p:childTnLst>
                              <p:par>
                                <p:cTn id="71" presetID="1" presetClass="exit" presetSubtype="0" fill="hold" nodeType="afterEffect">
                                  <p:stCondLst>
                                    <p:cond delay="0"/>
                                  </p:stCondLst>
                                  <p:childTnLst>
                                    <p:set>
                                      <p:cBhvr>
                                        <p:cTn id="72" dur="1" fill="hold">
                                          <p:stCondLst>
                                            <p:cond delay="0"/>
                                          </p:stCondLst>
                                        </p:cTn>
                                        <p:tgtEl>
                                          <p:spTgt spid="99"/>
                                        </p:tgtEl>
                                        <p:attrNameLst>
                                          <p:attrName>style.visibility</p:attrName>
                                        </p:attrNameLst>
                                      </p:cBhvr>
                                      <p:to>
                                        <p:strVal val="hidden"/>
                                      </p:to>
                                    </p:set>
                                  </p:childTnLst>
                                </p:cTn>
                              </p:par>
                            </p:childTnLst>
                          </p:cTn>
                        </p:par>
                        <p:par>
                          <p:cTn id="73" fill="hold">
                            <p:stCondLst>
                              <p:cond delay="5000"/>
                            </p:stCondLst>
                            <p:childTnLst>
                              <p:par>
                                <p:cTn id="74" presetID="1" presetClass="exit" presetSubtype="0" fill="hold" nodeType="afterEffect">
                                  <p:stCondLst>
                                    <p:cond delay="0"/>
                                  </p:stCondLst>
                                  <p:childTnLst>
                                    <p:set>
                                      <p:cBhvr>
                                        <p:cTn id="75" dur="1" fill="hold">
                                          <p:stCondLst>
                                            <p:cond delay="0"/>
                                          </p:stCondLst>
                                        </p:cTn>
                                        <p:tgtEl>
                                          <p:spTgt spid="108"/>
                                        </p:tgtEl>
                                        <p:attrNameLst>
                                          <p:attrName>style.visibility</p:attrName>
                                        </p:attrNameLst>
                                      </p:cBhvr>
                                      <p:to>
                                        <p:strVal val="hidden"/>
                                      </p:to>
                                    </p:set>
                                  </p:childTnLst>
                                </p:cTn>
                              </p:par>
                            </p:childTnLst>
                          </p:cTn>
                        </p:par>
                        <p:par>
                          <p:cTn id="76" fill="hold">
                            <p:stCondLst>
                              <p:cond delay="5000"/>
                            </p:stCondLst>
                            <p:childTnLst>
                              <p:par>
                                <p:cTn id="77" presetID="1" presetClass="exit" presetSubtype="0" fill="hold" nodeType="afterEffect">
                                  <p:stCondLst>
                                    <p:cond delay="0"/>
                                  </p:stCondLst>
                                  <p:childTnLst>
                                    <p:set>
                                      <p:cBhvr>
                                        <p:cTn id="78" dur="1" fill="hold">
                                          <p:stCondLst>
                                            <p:cond delay="0"/>
                                          </p:stCondLst>
                                        </p:cTn>
                                        <p:tgtEl>
                                          <p:spTgt spid="117"/>
                                        </p:tgtEl>
                                        <p:attrNameLst>
                                          <p:attrName>style.visibility</p:attrName>
                                        </p:attrNameLst>
                                      </p:cBhvr>
                                      <p:to>
                                        <p:strVal val="hidden"/>
                                      </p:to>
                                    </p:set>
                                  </p:childTnLst>
                                </p:cTn>
                              </p:par>
                            </p:childTnLst>
                          </p:cTn>
                        </p:par>
                        <p:par>
                          <p:cTn id="79" fill="hold">
                            <p:stCondLst>
                              <p:cond delay="5000"/>
                            </p:stCondLst>
                            <p:childTnLst>
                              <p:par>
                                <p:cTn id="80" presetID="1" presetClass="entr" presetSubtype="0" fill="hold" nodeType="afterEffect">
                                  <p:stCondLst>
                                    <p:cond delay="0"/>
                                  </p:stCondLst>
                                  <p:childTnLst>
                                    <p:set>
                                      <p:cBhvr>
                                        <p:cTn id="81" dur="1" fill="hold">
                                          <p:stCondLst>
                                            <p:cond delay="0"/>
                                          </p:stCondLst>
                                        </p:cTn>
                                        <p:tgtEl>
                                          <p:spTgt spid="100"/>
                                        </p:tgtEl>
                                        <p:attrNameLst>
                                          <p:attrName>style.visibility</p:attrName>
                                        </p:attrNameLst>
                                      </p:cBhvr>
                                      <p:to>
                                        <p:strVal val="visible"/>
                                      </p:to>
                                    </p:set>
                                  </p:childTnLst>
                                </p:cTn>
                              </p:par>
                            </p:childTnLst>
                          </p:cTn>
                        </p:par>
                        <p:par>
                          <p:cTn id="82" fill="hold">
                            <p:stCondLst>
                              <p:cond delay="5000"/>
                            </p:stCondLst>
                            <p:childTnLst>
                              <p:par>
                                <p:cTn id="83" presetID="1" presetClass="entr" presetSubtype="0" fill="hold" nodeType="after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childTnLst>
                          </p:cTn>
                        </p:par>
                        <p:par>
                          <p:cTn id="85" fill="hold">
                            <p:stCondLst>
                              <p:cond delay="5000"/>
                            </p:stCondLst>
                            <p:childTnLst>
                              <p:par>
                                <p:cTn id="86" presetID="1" presetClass="entr" presetSubtype="0" fill="hold" nodeType="afterEffect">
                                  <p:stCondLst>
                                    <p:cond delay="0"/>
                                  </p:stCondLst>
                                  <p:childTnLst>
                                    <p:set>
                                      <p:cBhvr>
                                        <p:cTn id="87" dur="1" fill="hold">
                                          <p:stCondLst>
                                            <p:cond delay="0"/>
                                          </p:stCondLst>
                                        </p:cTn>
                                        <p:tgtEl>
                                          <p:spTgt spid="118"/>
                                        </p:tgtEl>
                                        <p:attrNameLst>
                                          <p:attrName>style.visibility</p:attrName>
                                        </p:attrNameLst>
                                      </p:cBhvr>
                                      <p:to>
                                        <p:strVal val="visible"/>
                                      </p:to>
                                    </p:set>
                                  </p:childTnLst>
                                </p:cTn>
                              </p:par>
                              <p:par>
                                <p:cTn id="88" presetID="0" presetClass="path" presetSubtype="0" accel="50000" decel="50000" fill="hold" nodeType="withEffect">
                                  <p:stCondLst>
                                    <p:cond delay="0"/>
                                  </p:stCondLst>
                                  <p:childTnLst>
                                    <p:animMotion origin="layout" path="M 0.07778 -0.04977 L 2.77778E-6 -2.22222E-6 " pathEditMode="relative" rAng="0" ptsTypes="AA">
                                      <p:cBhvr>
                                        <p:cTn id="89" dur="2000" fill="hold"/>
                                        <p:tgtEl>
                                          <p:spTgt spid="100"/>
                                        </p:tgtEl>
                                        <p:attrNameLst>
                                          <p:attrName>ppt_x</p:attrName>
                                          <p:attrName>ppt_y</p:attrName>
                                        </p:attrNameLst>
                                      </p:cBhvr>
                                      <p:rCtr x="-3889" y="2477"/>
                                    </p:animMotion>
                                  </p:childTnLst>
                                </p:cTn>
                              </p:par>
                              <p:par>
                                <p:cTn id="90" presetID="0" presetClass="path" presetSubtype="0" accel="50000" decel="50000" fill="hold" nodeType="withEffect">
                                  <p:stCondLst>
                                    <p:cond delay="0"/>
                                  </p:stCondLst>
                                  <p:childTnLst>
                                    <p:animMotion origin="layout" path="M 0.07778 -0.04977 L 8.33333E-7 -3.7037E-7 " pathEditMode="relative" rAng="0" ptsTypes="AA">
                                      <p:cBhvr>
                                        <p:cTn id="91" dur="2000" fill="hold"/>
                                        <p:tgtEl>
                                          <p:spTgt spid="109"/>
                                        </p:tgtEl>
                                        <p:attrNameLst>
                                          <p:attrName>ppt_x</p:attrName>
                                          <p:attrName>ppt_y</p:attrName>
                                        </p:attrNameLst>
                                      </p:cBhvr>
                                      <p:rCtr x="-3889" y="2477"/>
                                    </p:animMotion>
                                  </p:childTnLst>
                                </p:cTn>
                              </p:par>
                              <p:par>
                                <p:cTn id="92" presetID="0" presetClass="path" presetSubtype="0" accel="50000" decel="50000" fill="hold" nodeType="withEffect">
                                  <p:stCondLst>
                                    <p:cond delay="0"/>
                                  </p:stCondLst>
                                  <p:childTnLst>
                                    <p:animMotion origin="layout" path="M 0.07778 -0.04977 L -1.11111E-6 3.7037E-6 " pathEditMode="relative" rAng="0" ptsTypes="AA">
                                      <p:cBhvr>
                                        <p:cTn id="93" dur="2000" fill="hold"/>
                                        <p:tgtEl>
                                          <p:spTgt spid="118"/>
                                        </p:tgtEl>
                                        <p:attrNameLst>
                                          <p:attrName>ppt_x</p:attrName>
                                          <p:attrName>ppt_y</p:attrName>
                                        </p:attrNameLst>
                                      </p:cBhvr>
                                      <p:rCtr x="-3889" y="2477"/>
                                    </p:animMotion>
                                  </p:childTnLst>
                                </p:cTn>
                              </p:par>
                            </p:childTnLst>
                          </p:cTn>
                        </p:par>
                        <p:par>
                          <p:cTn id="94" fill="hold">
                            <p:stCondLst>
                              <p:cond delay="7000"/>
                            </p:stCondLst>
                            <p:childTnLst>
                              <p:par>
                                <p:cTn id="95" presetID="53" presetClass="entr" presetSubtype="16" fill="hold" nodeType="afterEffect">
                                  <p:stCondLst>
                                    <p:cond delay="0"/>
                                  </p:stCondLst>
                                  <p:childTnLst>
                                    <p:set>
                                      <p:cBhvr>
                                        <p:cTn id="96" dur="1" fill="hold">
                                          <p:stCondLst>
                                            <p:cond delay="0"/>
                                          </p:stCondLst>
                                        </p:cTn>
                                        <p:tgtEl>
                                          <p:spTgt spid="131"/>
                                        </p:tgtEl>
                                        <p:attrNameLst>
                                          <p:attrName>style.visibility</p:attrName>
                                        </p:attrNameLst>
                                      </p:cBhvr>
                                      <p:to>
                                        <p:strVal val="visible"/>
                                      </p:to>
                                    </p:set>
                                    <p:anim calcmode="lin" valueType="num">
                                      <p:cBhvr>
                                        <p:cTn id="97" dur="500" fill="hold"/>
                                        <p:tgtEl>
                                          <p:spTgt spid="131"/>
                                        </p:tgtEl>
                                        <p:attrNameLst>
                                          <p:attrName>ppt_w</p:attrName>
                                        </p:attrNameLst>
                                      </p:cBhvr>
                                      <p:tavLst>
                                        <p:tav tm="0">
                                          <p:val>
                                            <p:fltVal val="0"/>
                                          </p:val>
                                        </p:tav>
                                        <p:tav tm="100000">
                                          <p:val>
                                            <p:strVal val="#ppt_w"/>
                                          </p:val>
                                        </p:tav>
                                      </p:tavLst>
                                    </p:anim>
                                    <p:anim calcmode="lin" valueType="num">
                                      <p:cBhvr>
                                        <p:cTn id="98" dur="500" fill="hold"/>
                                        <p:tgtEl>
                                          <p:spTgt spid="131"/>
                                        </p:tgtEl>
                                        <p:attrNameLst>
                                          <p:attrName>ppt_h</p:attrName>
                                        </p:attrNameLst>
                                      </p:cBhvr>
                                      <p:tavLst>
                                        <p:tav tm="0">
                                          <p:val>
                                            <p:fltVal val="0"/>
                                          </p:val>
                                        </p:tav>
                                        <p:tav tm="100000">
                                          <p:val>
                                            <p:strVal val="#ppt_h"/>
                                          </p:val>
                                        </p:tav>
                                      </p:tavLst>
                                    </p:anim>
                                    <p:animEffect transition="in" filter="fade">
                                      <p:cBhvr>
                                        <p:cTn id="99" dur="500"/>
                                        <p:tgtEl>
                                          <p:spTgt spid="131"/>
                                        </p:tgtEl>
                                      </p:cBhvr>
                                    </p:animEffect>
                                  </p:childTnLst>
                                </p:cTn>
                              </p:par>
                            </p:childTnLst>
                          </p:cTn>
                        </p:par>
                        <p:par>
                          <p:cTn id="100" fill="hold">
                            <p:stCondLst>
                              <p:cond delay="7500"/>
                            </p:stCondLst>
                            <p:childTnLst>
                              <p:par>
                                <p:cTn id="101" presetID="1" presetClass="exit" presetSubtype="0" fill="hold" nodeType="afterEffect">
                                  <p:stCondLst>
                                    <p:cond delay="0"/>
                                  </p:stCondLst>
                                  <p:childTnLst>
                                    <p:set>
                                      <p:cBhvr>
                                        <p:cTn id="102" dur="1" fill="hold">
                                          <p:stCondLst>
                                            <p:cond delay="0"/>
                                          </p:stCondLst>
                                        </p:cTn>
                                        <p:tgtEl>
                                          <p:spTgt spid="100"/>
                                        </p:tgtEl>
                                        <p:attrNameLst>
                                          <p:attrName>style.visibility</p:attrName>
                                        </p:attrNameLst>
                                      </p:cBhvr>
                                      <p:to>
                                        <p:strVal val="hidden"/>
                                      </p:to>
                                    </p:set>
                                  </p:childTnLst>
                                </p:cTn>
                              </p:par>
                            </p:childTnLst>
                          </p:cTn>
                        </p:par>
                        <p:par>
                          <p:cTn id="103" fill="hold">
                            <p:stCondLst>
                              <p:cond delay="7500"/>
                            </p:stCondLst>
                            <p:childTnLst>
                              <p:par>
                                <p:cTn id="104" presetID="1" presetClass="exit" presetSubtype="0" fill="hold" nodeType="afterEffect">
                                  <p:stCondLst>
                                    <p:cond delay="0"/>
                                  </p:stCondLst>
                                  <p:childTnLst>
                                    <p:set>
                                      <p:cBhvr>
                                        <p:cTn id="105" dur="1" fill="hold">
                                          <p:stCondLst>
                                            <p:cond delay="0"/>
                                          </p:stCondLst>
                                        </p:cTn>
                                        <p:tgtEl>
                                          <p:spTgt spid="109"/>
                                        </p:tgtEl>
                                        <p:attrNameLst>
                                          <p:attrName>style.visibility</p:attrName>
                                        </p:attrNameLst>
                                      </p:cBhvr>
                                      <p:to>
                                        <p:strVal val="hidden"/>
                                      </p:to>
                                    </p:set>
                                  </p:childTnLst>
                                </p:cTn>
                              </p:par>
                            </p:childTnLst>
                          </p:cTn>
                        </p:par>
                        <p:par>
                          <p:cTn id="106" fill="hold">
                            <p:stCondLst>
                              <p:cond delay="7500"/>
                            </p:stCondLst>
                            <p:childTnLst>
                              <p:par>
                                <p:cTn id="107" presetID="1" presetClass="exit" presetSubtype="0" fill="hold" nodeType="afterEffect">
                                  <p:stCondLst>
                                    <p:cond delay="0"/>
                                  </p:stCondLst>
                                  <p:childTnLst>
                                    <p:set>
                                      <p:cBhvr>
                                        <p:cTn id="108" dur="1" fill="hold">
                                          <p:stCondLst>
                                            <p:cond delay="0"/>
                                          </p:stCondLst>
                                        </p:cTn>
                                        <p:tgtEl>
                                          <p:spTgt spid="118"/>
                                        </p:tgtEl>
                                        <p:attrNameLst>
                                          <p:attrName>style.visibility</p:attrName>
                                        </p:attrNameLst>
                                      </p:cBhvr>
                                      <p:to>
                                        <p:strVal val="hidden"/>
                                      </p:to>
                                    </p:set>
                                  </p:childTnLst>
                                </p:cTn>
                              </p:par>
                            </p:childTnLst>
                          </p:cTn>
                        </p:par>
                        <p:par>
                          <p:cTn id="109" fill="hold">
                            <p:stCondLst>
                              <p:cond delay="7500"/>
                            </p:stCondLst>
                            <p:childTnLst>
                              <p:par>
                                <p:cTn id="110" presetID="1" presetClass="entr" presetSubtype="0" fill="hold" nodeType="afterEffect">
                                  <p:stCondLst>
                                    <p:cond delay="0"/>
                                  </p:stCondLst>
                                  <p:childTnLst>
                                    <p:set>
                                      <p:cBhvr>
                                        <p:cTn id="111" dur="1" fill="hold">
                                          <p:stCondLst>
                                            <p:cond delay="0"/>
                                          </p:stCondLst>
                                        </p:cTn>
                                        <p:tgtEl>
                                          <p:spTgt spid="104"/>
                                        </p:tgtEl>
                                        <p:attrNameLst>
                                          <p:attrName>style.visibility</p:attrName>
                                        </p:attrNameLst>
                                      </p:cBhvr>
                                      <p:to>
                                        <p:strVal val="visible"/>
                                      </p:to>
                                    </p:set>
                                  </p:childTnLst>
                                </p:cTn>
                              </p:par>
                            </p:childTnLst>
                          </p:cTn>
                        </p:par>
                        <p:par>
                          <p:cTn id="112" fill="hold">
                            <p:stCondLst>
                              <p:cond delay="7500"/>
                            </p:stCondLst>
                            <p:childTnLst>
                              <p:par>
                                <p:cTn id="113" presetID="1" presetClass="entr" presetSubtype="0" fill="hold" nodeType="afterEffect">
                                  <p:stCondLst>
                                    <p:cond delay="0"/>
                                  </p:stCondLst>
                                  <p:childTnLst>
                                    <p:set>
                                      <p:cBhvr>
                                        <p:cTn id="114" dur="1" fill="hold">
                                          <p:stCondLst>
                                            <p:cond delay="0"/>
                                          </p:stCondLst>
                                        </p:cTn>
                                        <p:tgtEl>
                                          <p:spTgt spid="113"/>
                                        </p:tgtEl>
                                        <p:attrNameLst>
                                          <p:attrName>style.visibility</p:attrName>
                                        </p:attrNameLst>
                                      </p:cBhvr>
                                      <p:to>
                                        <p:strVal val="visible"/>
                                      </p:to>
                                    </p:set>
                                  </p:childTnLst>
                                </p:cTn>
                              </p:par>
                            </p:childTnLst>
                          </p:cTn>
                        </p:par>
                        <p:par>
                          <p:cTn id="115" fill="hold">
                            <p:stCondLst>
                              <p:cond delay="7500"/>
                            </p:stCondLst>
                            <p:childTnLst>
                              <p:par>
                                <p:cTn id="116" presetID="1" presetClass="entr" presetSubtype="0" fill="hold" nodeType="afterEffect">
                                  <p:stCondLst>
                                    <p:cond delay="0"/>
                                  </p:stCondLst>
                                  <p:childTnLst>
                                    <p:set>
                                      <p:cBhvr>
                                        <p:cTn id="117" dur="1" fill="hold">
                                          <p:stCondLst>
                                            <p:cond delay="0"/>
                                          </p:stCondLst>
                                        </p:cTn>
                                        <p:tgtEl>
                                          <p:spTgt spid="122"/>
                                        </p:tgtEl>
                                        <p:attrNameLst>
                                          <p:attrName>style.visibility</p:attrName>
                                        </p:attrNameLst>
                                      </p:cBhvr>
                                      <p:to>
                                        <p:strVal val="visible"/>
                                      </p:to>
                                    </p:set>
                                  </p:childTnLst>
                                </p:cTn>
                              </p:par>
                            </p:childTnLst>
                          </p:cTn>
                        </p:par>
                        <p:par>
                          <p:cTn id="118" fill="hold">
                            <p:stCondLst>
                              <p:cond delay="7500"/>
                            </p:stCondLst>
                            <p:childTnLst>
                              <p:par>
                                <p:cTn id="119" presetID="0" presetClass="path" presetSubtype="0" accel="50000" decel="50000" fill="hold" nodeType="afterEffect">
                                  <p:stCondLst>
                                    <p:cond delay="0"/>
                                  </p:stCondLst>
                                  <p:childTnLst>
                                    <p:animMotion origin="layout" path="M -0.00069 0.00163 L 0.03837 0.00278 " pathEditMode="relative" rAng="0" ptsTypes="AA">
                                      <p:cBhvr>
                                        <p:cTn id="120" dur="2000" fill="hold"/>
                                        <p:tgtEl>
                                          <p:spTgt spid="104"/>
                                        </p:tgtEl>
                                        <p:attrNameLst>
                                          <p:attrName>ppt_x</p:attrName>
                                          <p:attrName>ppt_y</p:attrName>
                                        </p:attrNameLst>
                                      </p:cBhvr>
                                      <p:rCtr x="1944" y="46"/>
                                    </p:animMotion>
                                  </p:childTnLst>
                                </p:cTn>
                              </p:par>
                              <p:par>
                                <p:cTn id="121" presetID="0" presetClass="path" presetSubtype="0" accel="50000" decel="50000" fill="hold" nodeType="withEffect">
                                  <p:stCondLst>
                                    <p:cond delay="0"/>
                                  </p:stCondLst>
                                  <p:childTnLst>
                                    <p:animMotion origin="layout" path="M -0.0007 0.00162 L 0.03836 0.00278 " pathEditMode="relative" rAng="0" ptsTypes="AA">
                                      <p:cBhvr>
                                        <p:cTn id="122" dur="2000" fill="hold"/>
                                        <p:tgtEl>
                                          <p:spTgt spid="113"/>
                                        </p:tgtEl>
                                        <p:attrNameLst>
                                          <p:attrName>ppt_x</p:attrName>
                                          <p:attrName>ppt_y</p:attrName>
                                        </p:attrNameLst>
                                      </p:cBhvr>
                                      <p:rCtr x="1944" y="46"/>
                                    </p:animMotion>
                                  </p:childTnLst>
                                </p:cTn>
                              </p:par>
                              <p:par>
                                <p:cTn id="123" presetID="0" presetClass="path" presetSubtype="0" accel="50000" decel="50000" fill="hold" nodeType="withEffect">
                                  <p:stCondLst>
                                    <p:cond delay="0"/>
                                  </p:stCondLst>
                                  <p:childTnLst>
                                    <p:animMotion origin="layout" path="M -0.00069 0.00162 L 0.03837 0.00278 " pathEditMode="relative" rAng="0" ptsTypes="AA">
                                      <p:cBhvr>
                                        <p:cTn id="124" dur="2000" fill="hold"/>
                                        <p:tgtEl>
                                          <p:spTgt spid="122"/>
                                        </p:tgtEl>
                                        <p:attrNameLst>
                                          <p:attrName>ppt_x</p:attrName>
                                          <p:attrName>ppt_y</p:attrName>
                                        </p:attrNameLst>
                                      </p:cBhvr>
                                      <p:rCtr x="1944" y="46"/>
                                    </p:animMotion>
                                  </p:childTnLst>
                                </p:cTn>
                              </p:par>
                            </p:childTnLst>
                          </p:cTn>
                        </p:par>
                        <p:par>
                          <p:cTn id="125" fill="hold">
                            <p:stCondLst>
                              <p:cond delay="9500"/>
                            </p:stCondLst>
                            <p:childTnLst>
                              <p:par>
                                <p:cTn id="126" presetID="53" presetClass="entr" presetSubtype="16" fill="hold" nodeType="afterEffect">
                                  <p:stCondLst>
                                    <p:cond delay="0"/>
                                  </p:stCondLst>
                                  <p:childTnLst>
                                    <p:set>
                                      <p:cBhvr>
                                        <p:cTn id="127" dur="1" fill="hold">
                                          <p:stCondLst>
                                            <p:cond delay="0"/>
                                          </p:stCondLst>
                                        </p:cTn>
                                        <p:tgtEl>
                                          <p:spTgt spid="132"/>
                                        </p:tgtEl>
                                        <p:attrNameLst>
                                          <p:attrName>style.visibility</p:attrName>
                                        </p:attrNameLst>
                                      </p:cBhvr>
                                      <p:to>
                                        <p:strVal val="visible"/>
                                      </p:to>
                                    </p:set>
                                    <p:anim calcmode="lin" valueType="num">
                                      <p:cBhvr>
                                        <p:cTn id="128" dur="500" fill="hold"/>
                                        <p:tgtEl>
                                          <p:spTgt spid="132"/>
                                        </p:tgtEl>
                                        <p:attrNameLst>
                                          <p:attrName>ppt_w</p:attrName>
                                        </p:attrNameLst>
                                      </p:cBhvr>
                                      <p:tavLst>
                                        <p:tav tm="0">
                                          <p:val>
                                            <p:fltVal val="0"/>
                                          </p:val>
                                        </p:tav>
                                        <p:tav tm="100000">
                                          <p:val>
                                            <p:strVal val="#ppt_w"/>
                                          </p:val>
                                        </p:tav>
                                      </p:tavLst>
                                    </p:anim>
                                    <p:anim calcmode="lin" valueType="num">
                                      <p:cBhvr>
                                        <p:cTn id="129" dur="500" fill="hold"/>
                                        <p:tgtEl>
                                          <p:spTgt spid="132"/>
                                        </p:tgtEl>
                                        <p:attrNameLst>
                                          <p:attrName>ppt_h</p:attrName>
                                        </p:attrNameLst>
                                      </p:cBhvr>
                                      <p:tavLst>
                                        <p:tav tm="0">
                                          <p:val>
                                            <p:fltVal val="0"/>
                                          </p:val>
                                        </p:tav>
                                        <p:tav tm="100000">
                                          <p:val>
                                            <p:strVal val="#ppt_h"/>
                                          </p:val>
                                        </p:tav>
                                      </p:tavLst>
                                    </p:anim>
                                    <p:animEffect transition="in" filter="fade">
                                      <p:cBhvr>
                                        <p:cTn id="130" dur="500"/>
                                        <p:tgtEl>
                                          <p:spTgt spid="132"/>
                                        </p:tgtEl>
                                      </p:cBhvr>
                                    </p:animEffect>
                                  </p:childTnLst>
                                </p:cTn>
                              </p:par>
                            </p:childTnLst>
                          </p:cTn>
                        </p:par>
                        <p:par>
                          <p:cTn id="131" fill="hold">
                            <p:stCondLst>
                              <p:cond delay="10000"/>
                            </p:stCondLst>
                            <p:childTnLst>
                              <p:par>
                                <p:cTn id="132" presetID="1" presetClass="exit" presetSubtype="0" fill="hold" nodeType="afterEffect">
                                  <p:stCondLst>
                                    <p:cond delay="0"/>
                                  </p:stCondLst>
                                  <p:childTnLst>
                                    <p:set>
                                      <p:cBhvr>
                                        <p:cTn id="133" dur="1" fill="hold">
                                          <p:stCondLst>
                                            <p:cond delay="0"/>
                                          </p:stCondLst>
                                        </p:cTn>
                                        <p:tgtEl>
                                          <p:spTgt spid="104"/>
                                        </p:tgtEl>
                                        <p:attrNameLst>
                                          <p:attrName>style.visibility</p:attrName>
                                        </p:attrNameLst>
                                      </p:cBhvr>
                                      <p:to>
                                        <p:strVal val="hidden"/>
                                      </p:to>
                                    </p:set>
                                  </p:childTnLst>
                                </p:cTn>
                              </p:par>
                            </p:childTnLst>
                          </p:cTn>
                        </p:par>
                        <p:par>
                          <p:cTn id="134" fill="hold">
                            <p:stCondLst>
                              <p:cond delay="10000"/>
                            </p:stCondLst>
                            <p:childTnLst>
                              <p:par>
                                <p:cTn id="135" presetID="1" presetClass="exit" presetSubtype="0" fill="hold" nodeType="afterEffect">
                                  <p:stCondLst>
                                    <p:cond delay="0"/>
                                  </p:stCondLst>
                                  <p:childTnLst>
                                    <p:set>
                                      <p:cBhvr>
                                        <p:cTn id="136" dur="1" fill="hold">
                                          <p:stCondLst>
                                            <p:cond delay="0"/>
                                          </p:stCondLst>
                                        </p:cTn>
                                        <p:tgtEl>
                                          <p:spTgt spid="113"/>
                                        </p:tgtEl>
                                        <p:attrNameLst>
                                          <p:attrName>style.visibility</p:attrName>
                                        </p:attrNameLst>
                                      </p:cBhvr>
                                      <p:to>
                                        <p:strVal val="hidden"/>
                                      </p:to>
                                    </p:set>
                                  </p:childTnLst>
                                </p:cTn>
                              </p:par>
                            </p:childTnLst>
                          </p:cTn>
                        </p:par>
                        <p:par>
                          <p:cTn id="137" fill="hold">
                            <p:stCondLst>
                              <p:cond delay="10000"/>
                            </p:stCondLst>
                            <p:childTnLst>
                              <p:par>
                                <p:cTn id="138" presetID="1" presetClass="exit" presetSubtype="0" fill="hold" nodeType="afterEffect">
                                  <p:stCondLst>
                                    <p:cond delay="0"/>
                                  </p:stCondLst>
                                  <p:childTnLst>
                                    <p:set>
                                      <p:cBhvr>
                                        <p:cTn id="139" dur="1" fill="hold">
                                          <p:stCondLst>
                                            <p:cond delay="0"/>
                                          </p:stCondLst>
                                        </p:cTn>
                                        <p:tgtEl>
                                          <p:spTgt spid="122"/>
                                        </p:tgtEl>
                                        <p:attrNameLst>
                                          <p:attrName>style.visibility</p:attrName>
                                        </p:attrNameLst>
                                      </p:cBhvr>
                                      <p:to>
                                        <p:strVal val="hidden"/>
                                      </p:to>
                                    </p:set>
                                  </p:childTnLst>
                                </p:cTn>
                              </p:par>
                            </p:childTnLst>
                          </p:cTn>
                        </p:par>
                        <p:par>
                          <p:cTn id="140" fill="hold">
                            <p:stCondLst>
                              <p:cond delay="10000"/>
                            </p:stCondLst>
                            <p:childTnLst>
                              <p:par>
                                <p:cTn id="141" presetID="1" presetClass="entr" presetSubtype="0" fill="hold" nodeType="afterEffect">
                                  <p:stCondLst>
                                    <p:cond delay="0"/>
                                  </p:stCondLst>
                                  <p:childTnLst>
                                    <p:set>
                                      <p:cBhvr>
                                        <p:cTn id="142" dur="1" fill="hold">
                                          <p:stCondLst>
                                            <p:cond delay="0"/>
                                          </p:stCondLst>
                                        </p:cTn>
                                        <p:tgtEl>
                                          <p:spTgt spid="101"/>
                                        </p:tgtEl>
                                        <p:attrNameLst>
                                          <p:attrName>style.visibility</p:attrName>
                                        </p:attrNameLst>
                                      </p:cBhvr>
                                      <p:to>
                                        <p:strVal val="visible"/>
                                      </p:to>
                                    </p:set>
                                  </p:childTnLst>
                                </p:cTn>
                              </p:par>
                            </p:childTnLst>
                          </p:cTn>
                        </p:par>
                        <p:par>
                          <p:cTn id="143" fill="hold">
                            <p:stCondLst>
                              <p:cond delay="10000"/>
                            </p:stCondLst>
                            <p:childTnLst>
                              <p:par>
                                <p:cTn id="144" presetID="1" presetClass="entr" presetSubtype="0" fill="hold" nodeType="afterEffect">
                                  <p:stCondLst>
                                    <p:cond delay="0"/>
                                  </p:stCondLst>
                                  <p:childTnLst>
                                    <p:set>
                                      <p:cBhvr>
                                        <p:cTn id="145" dur="1" fill="hold">
                                          <p:stCondLst>
                                            <p:cond delay="0"/>
                                          </p:stCondLst>
                                        </p:cTn>
                                        <p:tgtEl>
                                          <p:spTgt spid="110"/>
                                        </p:tgtEl>
                                        <p:attrNameLst>
                                          <p:attrName>style.visibility</p:attrName>
                                        </p:attrNameLst>
                                      </p:cBhvr>
                                      <p:to>
                                        <p:strVal val="visible"/>
                                      </p:to>
                                    </p:set>
                                  </p:childTnLst>
                                </p:cTn>
                              </p:par>
                            </p:childTnLst>
                          </p:cTn>
                        </p:par>
                        <p:par>
                          <p:cTn id="146" fill="hold">
                            <p:stCondLst>
                              <p:cond delay="10000"/>
                            </p:stCondLst>
                            <p:childTnLst>
                              <p:par>
                                <p:cTn id="147" presetID="1" presetClass="entr" presetSubtype="0" fill="hold" nodeType="afterEffect">
                                  <p:stCondLst>
                                    <p:cond delay="0"/>
                                  </p:stCondLst>
                                  <p:childTnLst>
                                    <p:set>
                                      <p:cBhvr>
                                        <p:cTn id="148" dur="1" fill="hold">
                                          <p:stCondLst>
                                            <p:cond delay="0"/>
                                          </p:stCondLst>
                                        </p:cTn>
                                        <p:tgtEl>
                                          <p:spTgt spid="119"/>
                                        </p:tgtEl>
                                        <p:attrNameLst>
                                          <p:attrName>style.visibility</p:attrName>
                                        </p:attrNameLst>
                                      </p:cBhvr>
                                      <p:to>
                                        <p:strVal val="visible"/>
                                      </p:to>
                                    </p:set>
                                  </p:childTnLst>
                                </p:cTn>
                              </p:par>
                              <p:par>
                                <p:cTn id="149" presetID="0" presetClass="path" presetSubtype="0" accel="50000" decel="50000" fill="hold" nodeType="withEffect">
                                  <p:stCondLst>
                                    <p:cond delay="0"/>
                                  </p:stCondLst>
                                  <p:childTnLst>
                                    <p:animMotion origin="layout" path="M -0.0007 0.00162 L 0.03837 0.00278 " pathEditMode="relative" rAng="0" ptsTypes="AA">
                                      <p:cBhvr>
                                        <p:cTn id="150" dur="2000" fill="hold"/>
                                        <p:tgtEl>
                                          <p:spTgt spid="101"/>
                                        </p:tgtEl>
                                        <p:attrNameLst>
                                          <p:attrName>ppt_x</p:attrName>
                                          <p:attrName>ppt_y</p:attrName>
                                        </p:attrNameLst>
                                      </p:cBhvr>
                                      <p:rCtr x="1944" y="46"/>
                                    </p:animMotion>
                                  </p:childTnLst>
                                </p:cTn>
                              </p:par>
                              <p:par>
                                <p:cTn id="151" presetID="0" presetClass="path" presetSubtype="0" accel="50000" decel="50000" fill="hold" nodeType="withEffect">
                                  <p:stCondLst>
                                    <p:cond delay="0"/>
                                  </p:stCondLst>
                                  <p:childTnLst>
                                    <p:animMotion origin="layout" path="M -0.0007 0.00162 L 0.03837 0.00278 " pathEditMode="relative" rAng="0" ptsTypes="AA">
                                      <p:cBhvr>
                                        <p:cTn id="152" dur="2000" fill="hold"/>
                                        <p:tgtEl>
                                          <p:spTgt spid="110"/>
                                        </p:tgtEl>
                                        <p:attrNameLst>
                                          <p:attrName>ppt_x</p:attrName>
                                          <p:attrName>ppt_y</p:attrName>
                                        </p:attrNameLst>
                                      </p:cBhvr>
                                      <p:rCtr x="1944" y="46"/>
                                    </p:animMotion>
                                  </p:childTnLst>
                                </p:cTn>
                              </p:par>
                              <p:par>
                                <p:cTn id="153" presetID="0" presetClass="path" presetSubtype="0" accel="50000" decel="50000" fill="hold" nodeType="withEffect">
                                  <p:stCondLst>
                                    <p:cond delay="0"/>
                                  </p:stCondLst>
                                  <p:childTnLst>
                                    <p:animMotion origin="layout" path="M -0.00069 0.00162 L 0.03837 0.00277 " pathEditMode="relative" rAng="0" ptsTypes="AA">
                                      <p:cBhvr>
                                        <p:cTn id="154" dur="2000" fill="hold"/>
                                        <p:tgtEl>
                                          <p:spTgt spid="119"/>
                                        </p:tgtEl>
                                        <p:attrNameLst>
                                          <p:attrName>ppt_x</p:attrName>
                                          <p:attrName>ppt_y</p:attrName>
                                        </p:attrNameLst>
                                      </p:cBhvr>
                                      <p:rCtr x="1944" y="46"/>
                                    </p:animMotion>
                                  </p:childTnLst>
                                </p:cTn>
                              </p:par>
                            </p:childTnLst>
                          </p:cTn>
                        </p:par>
                        <p:par>
                          <p:cTn id="155" fill="hold">
                            <p:stCondLst>
                              <p:cond delay="12000"/>
                            </p:stCondLst>
                            <p:childTnLst>
                              <p:par>
                                <p:cTn id="156" presetID="53" presetClass="entr" presetSubtype="16" fill="hold" nodeType="afterEffect">
                                  <p:stCondLst>
                                    <p:cond delay="0"/>
                                  </p:stCondLst>
                                  <p:childTnLst>
                                    <p:set>
                                      <p:cBhvr>
                                        <p:cTn id="157" dur="1" fill="hold">
                                          <p:stCondLst>
                                            <p:cond delay="0"/>
                                          </p:stCondLst>
                                        </p:cTn>
                                        <p:tgtEl>
                                          <p:spTgt spid="133"/>
                                        </p:tgtEl>
                                        <p:attrNameLst>
                                          <p:attrName>style.visibility</p:attrName>
                                        </p:attrNameLst>
                                      </p:cBhvr>
                                      <p:to>
                                        <p:strVal val="visible"/>
                                      </p:to>
                                    </p:set>
                                    <p:anim calcmode="lin" valueType="num">
                                      <p:cBhvr>
                                        <p:cTn id="158" dur="500" fill="hold"/>
                                        <p:tgtEl>
                                          <p:spTgt spid="133"/>
                                        </p:tgtEl>
                                        <p:attrNameLst>
                                          <p:attrName>ppt_w</p:attrName>
                                        </p:attrNameLst>
                                      </p:cBhvr>
                                      <p:tavLst>
                                        <p:tav tm="0">
                                          <p:val>
                                            <p:fltVal val="0"/>
                                          </p:val>
                                        </p:tav>
                                        <p:tav tm="100000">
                                          <p:val>
                                            <p:strVal val="#ppt_w"/>
                                          </p:val>
                                        </p:tav>
                                      </p:tavLst>
                                    </p:anim>
                                    <p:anim calcmode="lin" valueType="num">
                                      <p:cBhvr>
                                        <p:cTn id="159" dur="500" fill="hold"/>
                                        <p:tgtEl>
                                          <p:spTgt spid="133"/>
                                        </p:tgtEl>
                                        <p:attrNameLst>
                                          <p:attrName>ppt_h</p:attrName>
                                        </p:attrNameLst>
                                      </p:cBhvr>
                                      <p:tavLst>
                                        <p:tav tm="0">
                                          <p:val>
                                            <p:fltVal val="0"/>
                                          </p:val>
                                        </p:tav>
                                        <p:tav tm="100000">
                                          <p:val>
                                            <p:strVal val="#ppt_h"/>
                                          </p:val>
                                        </p:tav>
                                      </p:tavLst>
                                    </p:anim>
                                    <p:animEffect transition="in" filter="fade">
                                      <p:cBhvr>
                                        <p:cTn id="160" dur="500"/>
                                        <p:tgtEl>
                                          <p:spTgt spid="133"/>
                                        </p:tgtEl>
                                      </p:cBhvr>
                                    </p:animEffect>
                                  </p:childTnLst>
                                </p:cTn>
                              </p:par>
                            </p:childTnLst>
                          </p:cTn>
                        </p:par>
                        <p:par>
                          <p:cTn id="161" fill="hold">
                            <p:stCondLst>
                              <p:cond delay="12500"/>
                            </p:stCondLst>
                            <p:childTnLst>
                              <p:par>
                                <p:cTn id="162" presetID="1" presetClass="exit" presetSubtype="0" fill="hold" nodeType="afterEffect">
                                  <p:stCondLst>
                                    <p:cond delay="0"/>
                                  </p:stCondLst>
                                  <p:childTnLst>
                                    <p:set>
                                      <p:cBhvr>
                                        <p:cTn id="163" dur="1" fill="hold">
                                          <p:stCondLst>
                                            <p:cond delay="0"/>
                                          </p:stCondLst>
                                        </p:cTn>
                                        <p:tgtEl>
                                          <p:spTgt spid="101"/>
                                        </p:tgtEl>
                                        <p:attrNameLst>
                                          <p:attrName>style.visibility</p:attrName>
                                        </p:attrNameLst>
                                      </p:cBhvr>
                                      <p:to>
                                        <p:strVal val="hidden"/>
                                      </p:to>
                                    </p:set>
                                  </p:childTnLst>
                                </p:cTn>
                              </p:par>
                            </p:childTnLst>
                          </p:cTn>
                        </p:par>
                        <p:par>
                          <p:cTn id="164" fill="hold">
                            <p:stCondLst>
                              <p:cond delay="12500"/>
                            </p:stCondLst>
                            <p:childTnLst>
                              <p:par>
                                <p:cTn id="165" presetID="1" presetClass="exit" presetSubtype="0" fill="hold" nodeType="afterEffect">
                                  <p:stCondLst>
                                    <p:cond delay="0"/>
                                  </p:stCondLst>
                                  <p:childTnLst>
                                    <p:set>
                                      <p:cBhvr>
                                        <p:cTn id="166" dur="1" fill="hold">
                                          <p:stCondLst>
                                            <p:cond delay="0"/>
                                          </p:stCondLst>
                                        </p:cTn>
                                        <p:tgtEl>
                                          <p:spTgt spid="110"/>
                                        </p:tgtEl>
                                        <p:attrNameLst>
                                          <p:attrName>style.visibility</p:attrName>
                                        </p:attrNameLst>
                                      </p:cBhvr>
                                      <p:to>
                                        <p:strVal val="hidden"/>
                                      </p:to>
                                    </p:set>
                                  </p:childTnLst>
                                </p:cTn>
                              </p:par>
                            </p:childTnLst>
                          </p:cTn>
                        </p:par>
                        <p:par>
                          <p:cTn id="167" fill="hold">
                            <p:stCondLst>
                              <p:cond delay="12500"/>
                            </p:stCondLst>
                            <p:childTnLst>
                              <p:par>
                                <p:cTn id="168" presetID="1" presetClass="exit" presetSubtype="0" fill="hold" nodeType="afterEffect">
                                  <p:stCondLst>
                                    <p:cond delay="0"/>
                                  </p:stCondLst>
                                  <p:childTnLst>
                                    <p:set>
                                      <p:cBhvr>
                                        <p:cTn id="169" dur="1" fill="hold">
                                          <p:stCondLst>
                                            <p:cond delay="0"/>
                                          </p:stCondLst>
                                        </p:cTn>
                                        <p:tgtEl>
                                          <p:spTgt spid="119"/>
                                        </p:tgtEl>
                                        <p:attrNameLst>
                                          <p:attrName>style.visibility</p:attrName>
                                        </p:attrNameLst>
                                      </p:cBhvr>
                                      <p:to>
                                        <p:strVal val="hidden"/>
                                      </p:to>
                                    </p:set>
                                  </p:childTnLst>
                                </p:cTn>
                              </p:par>
                            </p:childTnLst>
                          </p:cTn>
                        </p:par>
                        <p:par>
                          <p:cTn id="170" fill="hold">
                            <p:stCondLst>
                              <p:cond delay="12500"/>
                            </p:stCondLst>
                            <p:childTnLst>
                              <p:par>
                                <p:cTn id="171" presetID="1" presetClass="entr" presetSubtype="0" fill="hold" nodeType="afterEffect">
                                  <p:stCondLst>
                                    <p:cond delay="0"/>
                                  </p:stCondLst>
                                  <p:childTnLst>
                                    <p:set>
                                      <p:cBhvr>
                                        <p:cTn id="172" dur="1" fill="hold">
                                          <p:stCondLst>
                                            <p:cond delay="0"/>
                                          </p:stCondLst>
                                        </p:cTn>
                                        <p:tgtEl>
                                          <p:spTgt spid="102"/>
                                        </p:tgtEl>
                                        <p:attrNameLst>
                                          <p:attrName>style.visibility</p:attrName>
                                        </p:attrNameLst>
                                      </p:cBhvr>
                                      <p:to>
                                        <p:strVal val="visible"/>
                                      </p:to>
                                    </p:set>
                                  </p:childTnLst>
                                </p:cTn>
                              </p:par>
                            </p:childTnLst>
                          </p:cTn>
                        </p:par>
                        <p:par>
                          <p:cTn id="173" fill="hold">
                            <p:stCondLst>
                              <p:cond delay="12500"/>
                            </p:stCondLst>
                            <p:childTnLst>
                              <p:par>
                                <p:cTn id="174" presetID="1" presetClass="entr" presetSubtype="0" fill="hold" nodeType="afterEffect">
                                  <p:stCondLst>
                                    <p:cond delay="0"/>
                                  </p:stCondLst>
                                  <p:childTnLst>
                                    <p:set>
                                      <p:cBhvr>
                                        <p:cTn id="175" dur="1" fill="hold">
                                          <p:stCondLst>
                                            <p:cond delay="0"/>
                                          </p:stCondLst>
                                        </p:cTn>
                                        <p:tgtEl>
                                          <p:spTgt spid="111"/>
                                        </p:tgtEl>
                                        <p:attrNameLst>
                                          <p:attrName>style.visibility</p:attrName>
                                        </p:attrNameLst>
                                      </p:cBhvr>
                                      <p:to>
                                        <p:strVal val="visible"/>
                                      </p:to>
                                    </p:set>
                                  </p:childTnLst>
                                </p:cTn>
                              </p:par>
                            </p:childTnLst>
                          </p:cTn>
                        </p:par>
                        <p:par>
                          <p:cTn id="176" fill="hold">
                            <p:stCondLst>
                              <p:cond delay="12500"/>
                            </p:stCondLst>
                            <p:childTnLst>
                              <p:par>
                                <p:cTn id="177" presetID="1" presetClass="entr" presetSubtype="0" fill="hold" nodeType="afterEffect">
                                  <p:stCondLst>
                                    <p:cond delay="0"/>
                                  </p:stCondLst>
                                  <p:childTnLst>
                                    <p:set>
                                      <p:cBhvr>
                                        <p:cTn id="178" dur="1" fill="hold">
                                          <p:stCondLst>
                                            <p:cond delay="0"/>
                                          </p:stCondLst>
                                        </p:cTn>
                                        <p:tgtEl>
                                          <p:spTgt spid="120"/>
                                        </p:tgtEl>
                                        <p:attrNameLst>
                                          <p:attrName>style.visibility</p:attrName>
                                        </p:attrNameLst>
                                      </p:cBhvr>
                                      <p:to>
                                        <p:strVal val="visible"/>
                                      </p:to>
                                    </p:set>
                                  </p:childTnLst>
                                </p:cTn>
                              </p:par>
                              <p:par>
                                <p:cTn id="179" presetID="0" presetClass="path" presetSubtype="0" accel="50000" decel="50000" fill="hold" nodeType="withEffect">
                                  <p:stCondLst>
                                    <p:cond delay="0"/>
                                  </p:stCondLst>
                                  <p:childTnLst>
                                    <p:animMotion origin="layout" path="M 0.07778 -0.04977 L 8.33333E-7 3.7037E-7 " pathEditMode="relative" rAng="0" ptsTypes="AA">
                                      <p:cBhvr>
                                        <p:cTn id="180" dur="2000" fill="hold"/>
                                        <p:tgtEl>
                                          <p:spTgt spid="102"/>
                                        </p:tgtEl>
                                        <p:attrNameLst>
                                          <p:attrName>ppt_x</p:attrName>
                                          <p:attrName>ppt_y</p:attrName>
                                        </p:attrNameLst>
                                      </p:cBhvr>
                                      <p:rCtr x="-3889" y="2477"/>
                                    </p:animMotion>
                                  </p:childTnLst>
                                </p:cTn>
                              </p:par>
                              <p:par>
                                <p:cTn id="181" presetID="0" presetClass="path" presetSubtype="0" accel="50000" decel="50000" fill="hold" nodeType="withEffect">
                                  <p:stCondLst>
                                    <p:cond delay="0"/>
                                  </p:stCondLst>
                                  <p:childTnLst>
                                    <p:animMotion origin="layout" path="M 0.07778 -0.04977 L -1.11111E-6 2.22222E-6 " pathEditMode="relative" rAng="0" ptsTypes="AA">
                                      <p:cBhvr>
                                        <p:cTn id="182" dur="2000" fill="hold"/>
                                        <p:tgtEl>
                                          <p:spTgt spid="111"/>
                                        </p:tgtEl>
                                        <p:attrNameLst>
                                          <p:attrName>ppt_x</p:attrName>
                                          <p:attrName>ppt_y</p:attrName>
                                        </p:attrNameLst>
                                      </p:cBhvr>
                                      <p:rCtr x="-3889" y="2477"/>
                                    </p:animMotion>
                                  </p:childTnLst>
                                </p:cTn>
                              </p:par>
                              <p:par>
                                <p:cTn id="183" presetID="0" presetClass="path" presetSubtype="0" accel="50000" decel="50000" fill="hold" nodeType="withEffect">
                                  <p:stCondLst>
                                    <p:cond delay="0"/>
                                  </p:stCondLst>
                                  <p:childTnLst>
                                    <p:animMotion origin="layout" path="M 0.07778 -0.04976 L 5.55556E-7 -3.7037E-6 " pathEditMode="relative" rAng="0" ptsTypes="AA">
                                      <p:cBhvr>
                                        <p:cTn id="184" dur="2000" fill="hold"/>
                                        <p:tgtEl>
                                          <p:spTgt spid="120"/>
                                        </p:tgtEl>
                                        <p:attrNameLst>
                                          <p:attrName>ppt_x</p:attrName>
                                          <p:attrName>ppt_y</p:attrName>
                                        </p:attrNameLst>
                                      </p:cBhvr>
                                      <p:rCtr x="-3889" y="2477"/>
                                    </p:animMotion>
                                  </p:childTnLst>
                                </p:cTn>
                              </p:par>
                            </p:childTnLst>
                          </p:cTn>
                        </p:par>
                        <p:par>
                          <p:cTn id="185" fill="hold">
                            <p:stCondLst>
                              <p:cond delay="14500"/>
                            </p:stCondLst>
                            <p:childTnLst>
                              <p:par>
                                <p:cTn id="186" presetID="53" presetClass="entr" presetSubtype="16" fill="hold" nodeType="afterEffect">
                                  <p:stCondLst>
                                    <p:cond delay="0"/>
                                  </p:stCondLst>
                                  <p:childTnLst>
                                    <p:set>
                                      <p:cBhvr>
                                        <p:cTn id="187" dur="1" fill="hold">
                                          <p:stCondLst>
                                            <p:cond delay="0"/>
                                          </p:stCondLst>
                                        </p:cTn>
                                        <p:tgtEl>
                                          <p:spTgt spid="134"/>
                                        </p:tgtEl>
                                        <p:attrNameLst>
                                          <p:attrName>style.visibility</p:attrName>
                                        </p:attrNameLst>
                                      </p:cBhvr>
                                      <p:to>
                                        <p:strVal val="visible"/>
                                      </p:to>
                                    </p:set>
                                    <p:anim calcmode="lin" valueType="num">
                                      <p:cBhvr>
                                        <p:cTn id="188" dur="500" fill="hold"/>
                                        <p:tgtEl>
                                          <p:spTgt spid="134"/>
                                        </p:tgtEl>
                                        <p:attrNameLst>
                                          <p:attrName>ppt_w</p:attrName>
                                        </p:attrNameLst>
                                      </p:cBhvr>
                                      <p:tavLst>
                                        <p:tav tm="0">
                                          <p:val>
                                            <p:fltVal val="0"/>
                                          </p:val>
                                        </p:tav>
                                        <p:tav tm="100000">
                                          <p:val>
                                            <p:strVal val="#ppt_w"/>
                                          </p:val>
                                        </p:tav>
                                      </p:tavLst>
                                    </p:anim>
                                    <p:anim calcmode="lin" valueType="num">
                                      <p:cBhvr>
                                        <p:cTn id="189" dur="500" fill="hold"/>
                                        <p:tgtEl>
                                          <p:spTgt spid="134"/>
                                        </p:tgtEl>
                                        <p:attrNameLst>
                                          <p:attrName>ppt_h</p:attrName>
                                        </p:attrNameLst>
                                      </p:cBhvr>
                                      <p:tavLst>
                                        <p:tav tm="0">
                                          <p:val>
                                            <p:fltVal val="0"/>
                                          </p:val>
                                        </p:tav>
                                        <p:tav tm="100000">
                                          <p:val>
                                            <p:strVal val="#ppt_h"/>
                                          </p:val>
                                        </p:tav>
                                      </p:tavLst>
                                    </p:anim>
                                    <p:animEffect transition="in" filter="fade">
                                      <p:cBhvr>
                                        <p:cTn id="190" dur="500"/>
                                        <p:tgtEl>
                                          <p:spTgt spid="134"/>
                                        </p:tgtEl>
                                      </p:cBhvr>
                                    </p:animEffect>
                                  </p:childTnLst>
                                </p:cTn>
                              </p:par>
                            </p:childTnLst>
                          </p:cTn>
                        </p:par>
                        <p:par>
                          <p:cTn id="191" fill="hold">
                            <p:stCondLst>
                              <p:cond delay="15000"/>
                            </p:stCondLst>
                            <p:childTnLst>
                              <p:par>
                                <p:cTn id="192" presetID="1" presetClass="exit" presetSubtype="0" fill="hold" nodeType="afterEffect">
                                  <p:stCondLst>
                                    <p:cond delay="0"/>
                                  </p:stCondLst>
                                  <p:childTnLst>
                                    <p:set>
                                      <p:cBhvr>
                                        <p:cTn id="193" dur="1" fill="hold">
                                          <p:stCondLst>
                                            <p:cond delay="0"/>
                                          </p:stCondLst>
                                        </p:cTn>
                                        <p:tgtEl>
                                          <p:spTgt spid="102"/>
                                        </p:tgtEl>
                                        <p:attrNameLst>
                                          <p:attrName>style.visibility</p:attrName>
                                        </p:attrNameLst>
                                      </p:cBhvr>
                                      <p:to>
                                        <p:strVal val="hidden"/>
                                      </p:to>
                                    </p:set>
                                  </p:childTnLst>
                                </p:cTn>
                              </p:par>
                            </p:childTnLst>
                          </p:cTn>
                        </p:par>
                        <p:par>
                          <p:cTn id="194" fill="hold">
                            <p:stCondLst>
                              <p:cond delay="15000"/>
                            </p:stCondLst>
                            <p:childTnLst>
                              <p:par>
                                <p:cTn id="195" presetID="1" presetClass="exit" presetSubtype="0" fill="hold" nodeType="afterEffect">
                                  <p:stCondLst>
                                    <p:cond delay="0"/>
                                  </p:stCondLst>
                                  <p:childTnLst>
                                    <p:set>
                                      <p:cBhvr>
                                        <p:cTn id="196" dur="1" fill="hold">
                                          <p:stCondLst>
                                            <p:cond delay="0"/>
                                          </p:stCondLst>
                                        </p:cTn>
                                        <p:tgtEl>
                                          <p:spTgt spid="111"/>
                                        </p:tgtEl>
                                        <p:attrNameLst>
                                          <p:attrName>style.visibility</p:attrName>
                                        </p:attrNameLst>
                                      </p:cBhvr>
                                      <p:to>
                                        <p:strVal val="hidden"/>
                                      </p:to>
                                    </p:set>
                                  </p:childTnLst>
                                </p:cTn>
                              </p:par>
                            </p:childTnLst>
                          </p:cTn>
                        </p:par>
                        <p:par>
                          <p:cTn id="197" fill="hold">
                            <p:stCondLst>
                              <p:cond delay="15000"/>
                            </p:stCondLst>
                            <p:childTnLst>
                              <p:par>
                                <p:cTn id="198" presetID="1" presetClass="exit" presetSubtype="0" fill="hold" nodeType="afterEffect">
                                  <p:stCondLst>
                                    <p:cond delay="0"/>
                                  </p:stCondLst>
                                  <p:childTnLst>
                                    <p:set>
                                      <p:cBhvr>
                                        <p:cTn id="199" dur="1" fill="hold">
                                          <p:stCondLst>
                                            <p:cond delay="0"/>
                                          </p:stCondLst>
                                        </p:cTn>
                                        <p:tgtEl>
                                          <p:spTgt spid="120"/>
                                        </p:tgtEl>
                                        <p:attrNameLst>
                                          <p:attrName>style.visibility</p:attrName>
                                        </p:attrNameLst>
                                      </p:cBhvr>
                                      <p:to>
                                        <p:strVal val="hidden"/>
                                      </p:to>
                                    </p:set>
                                  </p:childTnLst>
                                </p:cTn>
                              </p:par>
                            </p:childTnLst>
                          </p:cTn>
                        </p:par>
                        <p:par>
                          <p:cTn id="200" fill="hold">
                            <p:stCondLst>
                              <p:cond delay="15000"/>
                            </p:stCondLst>
                            <p:childTnLst>
                              <p:par>
                                <p:cTn id="201" presetID="1" presetClass="entr" presetSubtype="0" fill="hold" nodeType="afterEffect">
                                  <p:stCondLst>
                                    <p:cond delay="0"/>
                                  </p:stCondLst>
                                  <p:childTnLst>
                                    <p:set>
                                      <p:cBhvr>
                                        <p:cTn id="202" dur="1" fill="hold">
                                          <p:stCondLst>
                                            <p:cond delay="0"/>
                                          </p:stCondLst>
                                        </p:cTn>
                                        <p:tgtEl>
                                          <p:spTgt spid="105"/>
                                        </p:tgtEl>
                                        <p:attrNameLst>
                                          <p:attrName>style.visibility</p:attrName>
                                        </p:attrNameLst>
                                      </p:cBhvr>
                                      <p:to>
                                        <p:strVal val="visible"/>
                                      </p:to>
                                    </p:set>
                                  </p:childTnLst>
                                </p:cTn>
                              </p:par>
                            </p:childTnLst>
                          </p:cTn>
                        </p:par>
                        <p:par>
                          <p:cTn id="203" fill="hold">
                            <p:stCondLst>
                              <p:cond delay="15000"/>
                            </p:stCondLst>
                            <p:childTnLst>
                              <p:par>
                                <p:cTn id="204" presetID="1" presetClass="entr" presetSubtype="0" fill="hold" nodeType="afterEffect">
                                  <p:stCondLst>
                                    <p:cond delay="0"/>
                                  </p:stCondLst>
                                  <p:childTnLst>
                                    <p:set>
                                      <p:cBhvr>
                                        <p:cTn id="205" dur="1" fill="hold">
                                          <p:stCondLst>
                                            <p:cond delay="0"/>
                                          </p:stCondLst>
                                        </p:cTn>
                                        <p:tgtEl>
                                          <p:spTgt spid="114"/>
                                        </p:tgtEl>
                                        <p:attrNameLst>
                                          <p:attrName>style.visibility</p:attrName>
                                        </p:attrNameLst>
                                      </p:cBhvr>
                                      <p:to>
                                        <p:strVal val="visible"/>
                                      </p:to>
                                    </p:set>
                                  </p:childTnLst>
                                </p:cTn>
                              </p:par>
                            </p:childTnLst>
                          </p:cTn>
                        </p:par>
                        <p:par>
                          <p:cTn id="206" fill="hold">
                            <p:stCondLst>
                              <p:cond delay="15000"/>
                            </p:stCondLst>
                            <p:childTnLst>
                              <p:par>
                                <p:cTn id="207" presetID="1" presetClass="entr" presetSubtype="0" fill="hold" nodeType="afterEffect">
                                  <p:stCondLst>
                                    <p:cond delay="0"/>
                                  </p:stCondLst>
                                  <p:childTnLst>
                                    <p:set>
                                      <p:cBhvr>
                                        <p:cTn id="208" dur="1" fill="hold">
                                          <p:stCondLst>
                                            <p:cond delay="0"/>
                                          </p:stCondLst>
                                        </p:cTn>
                                        <p:tgtEl>
                                          <p:spTgt spid="123"/>
                                        </p:tgtEl>
                                        <p:attrNameLst>
                                          <p:attrName>style.visibility</p:attrName>
                                        </p:attrNameLst>
                                      </p:cBhvr>
                                      <p:to>
                                        <p:strVal val="visible"/>
                                      </p:to>
                                    </p:set>
                                  </p:childTnLst>
                                </p:cTn>
                              </p:par>
                            </p:childTnLst>
                          </p:cTn>
                        </p:par>
                        <p:par>
                          <p:cTn id="209" fill="hold">
                            <p:stCondLst>
                              <p:cond delay="15000"/>
                            </p:stCondLst>
                            <p:childTnLst>
                              <p:par>
                                <p:cTn id="210" presetID="0" presetClass="path" presetSubtype="0" accel="50000" decel="50000" fill="hold" nodeType="afterEffect">
                                  <p:stCondLst>
                                    <p:cond delay="0"/>
                                  </p:stCondLst>
                                  <p:childTnLst>
                                    <p:animMotion origin="layout" path="M -0.0007 0.00162 L 0.03837 0.00278 " pathEditMode="relative" rAng="0" ptsTypes="AA">
                                      <p:cBhvr>
                                        <p:cTn id="211" dur="2000" fill="hold"/>
                                        <p:tgtEl>
                                          <p:spTgt spid="105"/>
                                        </p:tgtEl>
                                        <p:attrNameLst>
                                          <p:attrName>ppt_x</p:attrName>
                                          <p:attrName>ppt_y</p:attrName>
                                        </p:attrNameLst>
                                      </p:cBhvr>
                                      <p:rCtr x="1944" y="46"/>
                                    </p:animMotion>
                                  </p:childTnLst>
                                </p:cTn>
                              </p:par>
                              <p:par>
                                <p:cTn id="212" presetID="0" presetClass="path" presetSubtype="0" accel="50000" decel="50000" fill="hold" nodeType="withEffect">
                                  <p:stCondLst>
                                    <p:cond delay="0"/>
                                  </p:stCondLst>
                                  <p:childTnLst>
                                    <p:animMotion origin="layout" path="M -0.00069 0.00162 L 0.03837 0.00278 " pathEditMode="relative" rAng="0" ptsTypes="AA">
                                      <p:cBhvr>
                                        <p:cTn id="213" dur="2000" fill="hold"/>
                                        <p:tgtEl>
                                          <p:spTgt spid="114"/>
                                        </p:tgtEl>
                                        <p:attrNameLst>
                                          <p:attrName>ppt_x</p:attrName>
                                          <p:attrName>ppt_y</p:attrName>
                                        </p:attrNameLst>
                                      </p:cBhvr>
                                      <p:rCtr x="1944" y="46"/>
                                    </p:animMotion>
                                  </p:childTnLst>
                                </p:cTn>
                              </p:par>
                              <p:par>
                                <p:cTn id="214" presetID="0" presetClass="path" presetSubtype="0" accel="50000" decel="50000" fill="hold" nodeType="withEffect">
                                  <p:stCondLst>
                                    <p:cond delay="0"/>
                                  </p:stCondLst>
                                  <p:childTnLst>
                                    <p:animMotion origin="layout" path="M -0.00069 0.00162 L 0.03837 0.00278 " pathEditMode="relative" rAng="0" ptsTypes="AA">
                                      <p:cBhvr>
                                        <p:cTn id="215" dur="2000" fill="hold"/>
                                        <p:tgtEl>
                                          <p:spTgt spid="123"/>
                                        </p:tgtEl>
                                        <p:attrNameLst>
                                          <p:attrName>ppt_x</p:attrName>
                                          <p:attrName>ppt_y</p:attrName>
                                        </p:attrNameLst>
                                      </p:cBhvr>
                                      <p:rCtr x="1944" y="46"/>
                                    </p:animMotion>
                                  </p:childTnLst>
                                </p:cTn>
                              </p:par>
                            </p:childTnLst>
                          </p:cTn>
                        </p:par>
                        <p:par>
                          <p:cTn id="216" fill="hold">
                            <p:stCondLst>
                              <p:cond delay="17000"/>
                            </p:stCondLst>
                            <p:childTnLst>
                              <p:par>
                                <p:cTn id="217" presetID="53" presetClass="entr" presetSubtype="16" fill="hold" nodeType="afterEffect">
                                  <p:stCondLst>
                                    <p:cond delay="0"/>
                                  </p:stCondLst>
                                  <p:childTnLst>
                                    <p:set>
                                      <p:cBhvr>
                                        <p:cTn id="218" dur="1" fill="hold">
                                          <p:stCondLst>
                                            <p:cond delay="0"/>
                                          </p:stCondLst>
                                        </p:cTn>
                                        <p:tgtEl>
                                          <p:spTgt spid="135"/>
                                        </p:tgtEl>
                                        <p:attrNameLst>
                                          <p:attrName>style.visibility</p:attrName>
                                        </p:attrNameLst>
                                      </p:cBhvr>
                                      <p:to>
                                        <p:strVal val="visible"/>
                                      </p:to>
                                    </p:set>
                                    <p:anim calcmode="lin" valueType="num">
                                      <p:cBhvr>
                                        <p:cTn id="219" dur="500" fill="hold"/>
                                        <p:tgtEl>
                                          <p:spTgt spid="135"/>
                                        </p:tgtEl>
                                        <p:attrNameLst>
                                          <p:attrName>ppt_w</p:attrName>
                                        </p:attrNameLst>
                                      </p:cBhvr>
                                      <p:tavLst>
                                        <p:tav tm="0">
                                          <p:val>
                                            <p:fltVal val="0"/>
                                          </p:val>
                                        </p:tav>
                                        <p:tav tm="100000">
                                          <p:val>
                                            <p:strVal val="#ppt_w"/>
                                          </p:val>
                                        </p:tav>
                                      </p:tavLst>
                                    </p:anim>
                                    <p:anim calcmode="lin" valueType="num">
                                      <p:cBhvr>
                                        <p:cTn id="220" dur="500" fill="hold"/>
                                        <p:tgtEl>
                                          <p:spTgt spid="135"/>
                                        </p:tgtEl>
                                        <p:attrNameLst>
                                          <p:attrName>ppt_h</p:attrName>
                                        </p:attrNameLst>
                                      </p:cBhvr>
                                      <p:tavLst>
                                        <p:tav tm="0">
                                          <p:val>
                                            <p:fltVal val="0"/>
                                          </p:val>
                                        </p:tav>
                                        <p:tav tm="100000">
                                          <p:val>
                                            <p:strVal val="#ppt_h"/>
                                          </p:val>
                                        </p:tav>
                                      </p:tavLst>
                                    </p:anim>
                                    <p:animEffect transition="in" filter="fade">
                                      <p:cBhvr>
                                        <p:cTn id="221" dur="500"/>
                                        <p:tgtEl>
                                          <p:spTgt spid="135"/>
                                        </p:tgtEl>
                                      </p:cBhvr>
                                    </p:animEffect>
                                  </p:childTnLst>
                                </p:cTn>
                              </p:par>
                            </p:childTnLst>
                          </p:cTn>
                        </p:par>
                        <p:par>
                          <p:cTn id="222" fill="hold">
                            <p:stCondLst>
                              <p:cond delay="17500"/>
                            </p:stCondLst>
                            <p:childTnLst>
                              <p:par>
                                <p:cTn id="223" presetID="1" presetClass="exit" presetSubtype="0" fill="hold" nodeType="afterEffect">
                                  <p:stCondLst>
                                    <p:cond delay="0"/>
                                  </p:stCondLst>
                                  <p:childTnLst>
                                    <p:set>
                                      <p:cBhvr>
                                        <p:cTn id="224" dur="1" fill="hold">
                                          <p:stCondLst>
                                            <p:cond delay="0"/>
                                          </p:stCondLst>
                                        </p:cTn>
                                        <p:tgtEl>
                                          <p:spTgt spid="105"/>
                                        </p:tgtEl>
                                        <p:attrNameLst>
                                          <p:attrName>style.visibility</p:attrName>
                                        </p:attrNameLst>
                                      </p:cBhvr>
                                      <p:to>
                                        <p:strVal val="hidden"/>
                                      </p:to>
                                    </p:set>
                                  </p:childTnLst>
                                </p:cTn>
                              </p:par>
                            </p:childTnLst>
                          </p:cTn>
                        </p:par>
                        <p:par>
                          <p:cTn id="225" fill="hold">
                            <p:stCondLst>
                              <p:cond delay="17500"/>
                            </p:stCondLst>
                            <p:childTnLst>
                              <p:par>
                                <p:cTn id="226" presetID="1" presetClass="exit" presetSubtype="0" fill="hold" nodeType="afterEffect">
                                  <p:stCondLst>
                                    <p:cond delay="0"/>
                                  </p:stCondLst>
                                  <p:childTnLst>
                                    <p:set>
                                      <p:cBhvr>
                                        <p:cTn id="227" dur="1" fill="hold">
                                          <p:stCondLst>
                                            <p:cond delay="0"/>
                                          </p:stCondLst>
                                        </p:cTn>
                                        <p:tgtEl>
                                          <p:spTgt spid="114"/>
                                        </p:tgtEl>
                                        <p:attrNameLst>
                                          <p:attrName>style.visibility</p:attrName>
                                        </p:attrNameLst>
                                      </p:cBhvr>
                                      <p:to>
                                        <p:strVal val="hidden"/>
                                      </p:to>
                                    </p:set>
                                  </p:childTnLst>
                                </p:cTn>
                              </p:par>
                            </p:childTnLst>
                          </p:cTn>
                        </p:par>
                        <p:par>
                          <p:cTn id="228" fill="hold">
                            <p:stCondLst>
                              <p:cond delay="17500"/>
                            </p:stCondLst>
                            <p:childTnLst>
                              <p:par>
                                <p:cTn id="229" presetID="1" presetClass="exit" presetSubtype="0" fill="hold" nodeType="afterEffect">
                                  <p:stCondLst>
                                    <p:cond delay="0"/>
                                  </p:stCondLst>
                                  <p:childTnLst>
                                    <p:set>
                                      <p:cBhvr>
                                        <p:cTn id="230" dur="1" fill="hold">
                                          <p:stCondLst>
                                            <p:cond delay="0"/>
                                          </p:stCondLst>
                                        </p:cTn>
                                        <p:tgtEl>
                                          <p:spTgt spid="123"/>
                                        </p:tgtEl>
                                        <p:attrNameLst>
                                          <p:attrName>style.visibility</p:attrName>
                                        </p:attrNameLst>
                                      </p:cBhvr>
                                      <p:to>
                                        <p:strVal val="hidden"/>
                                      </p:to>
                                    </p:set>
                                  </p:childTnLst>
                                </p:cTn>
                              </p:par>
                            </p:childTnLst>
                          </p:cTn>
                        </p:par>
                        <p:par>
                          <p:cTn id="231" fill="hold">
                            <p:stCondLst>
                              <p:cond delay="17500"/>
                            </p:stCondLst>
                            <p:childTnLst>
                              <p:par>
                                <p:cTn id="232" presetID="1" presetClass="entr" presetSubtype="0" fill="hold" nodeType="afterEffect">
                                  <p:stCondLst>
                                    <p:cond delay="0"/>
                                  </p:stCondLst>
                                  <p:childTnLst>
                                    <p:set>
                                      <p:cBhvr>
                                        <p:cTn id="233" dur="1" fill="hold">
                                          <p:stCondLst>
                                            <p:cond delay="0"/>
                                          </p:stCondLst>
                                        </p:cTn>
                                        <p:tgtEl>
                                          <p:spTgt spid="103"/>
                                        </p:tgtEl>
                                        <p:attrNameLst>
                                          <p:attrName>style.visibility</p:attrName>
                                        </p:attrNameLst>
                                      </p:cBhvr>
                                      <p:to>
                                        <p:strVal val="visible"/>
                                      </p:to>
                                    </p:set>
                                  </p:childTnLst>
                                </p:cTn>
                              </p:par>
                            </p:childTnLst>
                          </p:cTn>
                        </p:par>
                        <p:par>
                          <p:cTn id="234" fill="hold">
                            <p:stCondLst>
                              <p:cond delay="17500"/>
                            </p:stCondLst>
                            <p:childTnLst>
                              <p:par>
                                <p:cTn id="235" presetID="1" presetClass="entr" presetSubtype="0" fill="hold" nodeType="afterEffect">
                                  <p:stCondLst>
                                    <p:cond delay="0"/>
                                  </p:stCondLst>
                                  <p:childTnLst>
                                    <p:set>
                                      <p:cBhvr>
                                        <p:cTn id="236" dur="1" fill="hold">
                                          <p:stCondLst>
                                            <p:cond delay="0"/>
                                          </p:stCondLst>
                                        </p:cTn>
                                        <p:tgtEl>
                                          <p:spTgt spid="112"/>
                                        </p:tgtEl>
                                        <p:attrNameLst>
                                          <p:attrName>style.visibility</p:attrName>
                                        </p:attrNameLst>
                                      </p:cBhvr>
                                      <p:to>
                                        <p:strVal val="visible"/>
                                      </p:to>
                                    </p:set>
                                  </p:childTnLst>
                                </p:cTn>
                              </p:par>
                            </p:childTnLst>
                          </p:cTn>
                        </p:par>
                        <p:par>
                          <p:cTn id="237" fill="hold">
                            <p:stCondLst>
                              <p:cond delay="17500"/>
                            </p:stCondLst>
                            <p:childTnLst>
                              <p:par>
                                <p:cTn id="238" presetID="1" presetClass="entr" presetSubtype="0" fill="hold" nodeType="afterEffect">
                                  <p:stCondLst>
                                    <p:cond delay="0"/>
                                  </p:stCondLst>
                                  <p:childTnLst>
                                    <p:set>
                                      <p:cBhvr>
                                        <p:cTn id="239" dur="1" fill="hold">
                                          <p:stCondLst>
                                            <p:cond delay="0"/>
                                          </p:stCondLst>
                                        </p:cTn>
                                        <p:tgtEl>
                                          <p:spTgt spid="121"/>
                                        </p:tgtEl>
                                        <p:attrNameLst>
                                          <p:attrName>style.visibility</p:attrName>
                                        </p:attrNameLst>
                                      </p:cBhvr>
                                      <p:to>
                                        <p:strVal val="visible"/>
                                      </p:to>
                                    </p:set>
                                  </p:childTnLst>
                                </p:cTn>
                              </p:par>
                              <p:par>
                                <p:cTn id="240" presetID="0" presetClass="path" presetSubtype="0" accel="50000" decel="50000" fill="hold" nodeType="withEffect">
                                  <p:stCondLst>
                                    <p:cond delay="0"/>
                                  </p:stCondLst>
                                  <p:childTnLst>
                                    <p:animMotion origin="layout" path="M -0.00069 0.00162 L 0.03837 0.00278 " pathEditMode="relative" rAng="0" ptsTypes="AA">
                                      <p:cBhvr>
                                        <p:cTn id="241" dur="2000" fill="hold"/>
                                        <p:tgtEl>
                                          <p:spTgt spid="103"/>
                                        </p:tgtEl>
                                        <p:attrNameLst>
                                          <p:attrName>ppt_x</p:attrName>
                                          <p:attrName>ppt_y</p:attrName>
                                        </p:attrNameLst>
                                      </p:cBhvr>
                                      <p:rCtr x="1944" y="46"/>
                                    </p:animMotion>
                                  </p:childTnLst>
                                </p:cTn>
                              </p:par>
                              <p:par>
                                <p:cTn id="242" presetID="0" presetClass="path" presetSubtype="0" accel="50000" decel="50000" fill="hold" nodeType="withEffect">
                                  <p:stCondLst>
                                    <p:cond delay="0"/>
                                  </p:stCondLst>
                                  <p:childTnLst>
                                    <p:animMotion origin="layout" path="M -0.00069 0.00162 L 0.03837 0.00277 " pathEditMode="relative" rAng="0" ptsTypes="AA">
                                      <p:cBhvr>
                                        <p:cTn id="243" dur="2000" fill="hold"/>
                                        <p:tgtEl>
                                          <p:spTgt spid="112"/>
                                        </p:tgtEl>
                                        <p:attrNameLst>
                                          <p:attrName>ppt_x</p:attrName>
                                          <p:attrName>ppt_y</p:attrName>
                                        </p:attrNameLst>
                                      </p:cBhvr>
                                      <p:rCtr x="1944" y="46"/>
                                    </p:animMotion>
                                  </p:childTnLst>
                                </p:cTn>
                              </p:par>
                              <p:par>
                                <p:cTn id="244" presetID="0" presetClass="path" presetSubtype="0" accel="50000" decel="50000" fill="hold" nodeType="withEffect">
                                  <p:stCondLst>
                                    <p:cond delay="0"/>
                                  </p:stCondLst>
                                  <p:childTnLst>
                                    <p:animMotion origin="layout" path="M -0.00069 0.00162 L 0.03837 0.00278 " pathEditMode="relative" rAng="0" ptsTypes="AA">
                                      <p:cBhvr>
                                        <p:cTn id="245" dur="2000" fill="hold"/>
                                        <p:tgtEl>
                                          <p:spTgt spid="121"/>
                                        </p:tgtEl>
                                        <p:attrNameLst>
                                          <p:attrName>ppt_x</p:attrName>
                                          <p:attrName>ppt_y</p:attrName>
                                        </p:attrNameLst>
                                      </p:cBhvr>
                                      <p:rCtr x="1944" y="46"/>
                                    </p:animMotion>
                                  </p:childTnLst>
                                </p:cTn>
                              </p:par>
                            </p:childTnLst>
                          </p:cTn>
                        </p:par>
                        <p:par>
                          <p:cTn id="246" fill="hold">
                            <p:stCondLst>
                              <p:cond delay="19500"/>
                            </p:stCondLst>
                            <p:childTnLst>
                              <p:par>
                                <p:cTn id="247" presetID="53" presetClass="entr" presetSubtype="16" fill="hold" nodeType="afterEffect">
                                  <p:stCondLst>
                                    <p:cond delay="0"/>
                                  </p:stCondLst>
                                  <p:childTnLst>
                                    <p:set>
                                      <p:cBhvr>
                                        <p:cTn id="248" dur="1" fill="hold">
                                          <p:stCondLst>
                                            <p:cond delay="0"/>
                                          </p:stCondLst>
                                        </p:cTn>
                                        <p:tgtEl>
                                          <p:spTgt spid="136"/>
                                        </p:tgtEl>
                                        <p:attrNameLst>
                                          <p:attrName>style.visibility</p:attrName>
                                        </p:attrNameLst>
                                      </p:cBhvr>
                                      <p:to>
                                        <p:strVal val="visible"/>
                                      </p:to>
                                    </p:set>
                                    <p:anim calcmode="lin" valueType="num">
                                      <p:cBhvr>
                                        <p:cTn id="249" dur="500" fill="hold"/>
                                        <p:tgtEl>
                                          <p:spTgt spid="136"/>
                                        </p:tgtEl>
                                        <p:attrNameLst>
                                          <p:attrName>ppt_w</p:attrName>
                                        </p:attrNameLst>
                                      </p:cBhvr>
                                      <p:tavLst>
                                        <p:tav tm="0">
                                          <p:val>
                                            <p:fltVal val="0"/>
                                          </p:val>
                                        </p:tav>
                                        <p:tav tm="100000">
                                          <p:val>
                                            <p:strVal val="#ppt_w"/>
                                          </p:val>
                                        </p:tav>
                                      </p:tavLst>
                                    </p:anim>
                                    <p:anim calcmode="lin" valueType="num">
                                      <p:cBhvr>
                                        <p:cTn id="250" dur="500" fill="hold"/>
                                        <p:tgtEl>
                                          <p:spTgt spid="136"/>
                                        </p:tgtEl>
                                        <p:attrNameLst>
                                          <p:attrName>ppt_h</p:attrName>
                                        </p:attrNameLst>
                                      </p:cBhvr>
                                      <p:tavLst>
                                        <p:tav tm="0">
                                          <p:val>
                                            <p:fltVal val="0"/>
                                          </p:val>
                                        </p:tav>
                                        <p:tav tm="100000">
                                          <p:val>
                                            <p:strVal val="#ppt_h"/>
                                          </p:val>
                                        </p:tav>
                                      </p:tavLst>
                                    </p:anim>
                                    <p:animEffect transition="in" filter="fade">
                                      <p:cBhvr>
                                        <p:cTn id="251" dur="500"/>
                                        <p:tgtEl>
                                          <p:spTgt spid="136"/>
                                        </p:tgtEl>
                                      </p:cBhvr>
                                    </p:animEffect>
                                  </p:childTnLst>
                                </p:cTn>
                              </p:par>
                            </p:childTnLst>
                          </p:cTn>
                        </p:par>
                        <p:par>
                          <p:cTn id="252" fill="hold">
                            <p:stCondLst>
                              <p:cond delay="20000"/>
                            </p:stCondLst>
                            <p:childTnLst>
                              <p:par>
                                <p:cTn id="253" presetID="1" presetClass="exit" presetSubtype="0" fill="hold" nodeType="afterEffect">
                                  <p:stCondLst>
                                    <p:cond delay="0"/>
                                  </p:stCondLst>
                                  <p:childTnLst>
                                    <p:set>
                                      <p:cBhvr>
                                        <p:cTn id="254" dur="1" fill="hold">
                                          <p:stCondLst>
                                            <p:cond delay="0"/>
                                          </p:stCondLst>
                                        </p:cTn>
                                        <p:tgtEl>
                                          <p:spTgt spid="103"/>
                                        </p:tgtEl>
                                        <p:attrNameLst>
                                          <p:attrName>style.visibility</p:attrName>
                                        </p:attrNameLst>
                                      </p:cBhvr>
                                      <p:to>
                                        <p:strVal val="hidden"/>
                                      </p:to>
                                    </p:set>
                                  </p:childTnLst>
                                </p:cTn>
                              </p:par>
                            </p:childTnLst>
                          </p:cTn>
                        </p:par>
                        <p:par>
                          <p:cTn id="255" fill="hold">
                            <p:stCondLst>
                              <p:cond delay="20000"/>
                            </p:stCondLst>
                            <p:childTnLst>
                              <p:par>
                                <p:cTn id="256" presetID="1" presetClass="exit" presetSubtype="0" fill="hold" nodeType="afterEffect">
                                  <p:stCondLst>
                                    <p:cond delay="0"/>
                                  </p:stCondLst>
                                  <p:childTnLst>
                                    <p:set>
                                      <p:cBhvr>
                                        <p:cTn id="257" dur="1" fill="hold">
                                          <p:stCondLst>
                                            <p:cond delay="0"/>
                                          </p:stCondLst>
                                        </p:cTn>
                                        <p:tgtEl>
                                          <p:spTgt spid="112"/>
                                        </p:tgtEl>
                                        <p:attrNameLst>
                                          <p:attrName>style.visibility</p:attrName>
                                        </p:attrNameLst>
                                      </p:cBhvr>
                                      <p:to>
                                        <p:strVal val="hidden"/>
                                      </p:to>
                                    </p:set>
                                  </p:childTnLst>
                                </p:cTn>
                              </p:par>
                            </p:childTnLst>
                          </p:cTn>
                        </p:par>
                        <p:par>
                          <p:cTn id="258" fill="hold">
                            <p:stCondLst>
                              <p:cond delay="20000"/>
                            </p:stCondLst>
                            <p:childTnLst>
                              <p:par>
                                <p:cTn id="259" presetID="1" presetClass="exit" presetSubtype="0" fill="hold" nodeType="afterEffect">
                                  <p:stCondLst>
                                    <p:cond delay="0"/>
                                  </p:stCondLst>
                                  <p:childTnLst>
                                    <p:set>
                                      <p:cBhvr>
                                        <p:cTn id="260" dur="1" fill="hold">
                                          <p:stCondLst>
                                            <p:cond delay="0"/>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altLang="en-US" dirty="0"/>
              <a:t>Convolution with Stride 2</a:t>
            </a:r>
            <a:endParaRPr lang="en-US" altLang="en-US" i="1" dirty="0"/>
          </a:p>
        </p:txBody>
      </p:sp>
      <p:graphicFrame>
        <p:nvGraphicFramePr>
          <p:cNvPr id="50" name="Table 49"/>
          <p:cNvGraphicFramePr>
            <a:graphicFrameLocks noGrp="1"/>
          </p:cNvGraphicFramePr>
          <p:nvPr/>
        </p:nvGraphicFramePr>
        <p:xfrm>
          <a:off x="772275" y="112473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51" name="Table 50"/>
          <p:cNvGraphicFramePr>
            <a:graphicFrameLocks noGrp="1"/>
          </p:cNvGraphicFramePr>
          <p:nvPr/>
        </p:nvGraphicFramePr>
        <p:xfrm>
          <a:off x="3348787" y="1968623"/>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52" name="Table 51"/>
          <p:cNvGraphicFramePr>
            <a:graphicFrameLocks noGrp="1"/>
          </p:cNvGraphicFramePr>
          <p:nvPr/>
        </p:nvGraphicFramePr>
        <p:xfrm>
          <a:off x="780212" y="1124733"/>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53" name="Table 52"/>
          <p:cNvGraphicFramePr>
            <a:graphicFrameLocks noGrp="1"/>
          </p:cNvGraphicFramePr>
          <p:nvPr/>
        </p:nvGraphicFramePr>
        <p:xfrm>
          <a:off x="764337" y="304084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54" name="Table 53"/>
          <p:cNvGraphicFramePr>
            <a:graphicFrameLocks noGrp="1"/>
          </p:cNvGraphicFramePr>
          <p:nvPr/>
        </p:nvGraphicFramePr>
        <p:xfrm>
          <a:off x="756400" y="497600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55" name="Table 54"/>
          <p:cNvGraphicFramePr>
            <a:graphicFrameLocks noGrp="1"/>
          </p:cNvGraphicFramePr>
          <p:nvPr/>
        </p:nvGraphicFramePr>
        <p:xfrm>
          <a:off x="772063" y="1856331"/>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56" name="Table 55"/>
          <p:cNvGraphicFramePr>
            <a:graphicFrameLocks noGrp="1"/>
          </p:cNvGraphicFramePr>
          <p:nvPr/>
        </p:nvGraphicFramePr>
        <p:xfrm>
          <a:off x="3348787" y="388314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57" name="Table 56"/>
          <p:cNvGraphicFramePr>
            <a:graphicFrameLocks noGrp="1"/>
          </p:cNvGraphicFramePr>
          <p:nvPr/>
        </p:nvGraphicFramePr>
        <p:xfrm>
          <a:off x="3348787" y="581989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58" name="Table 57"/>
          <p:cNvGraphicFramePr>
            <a:graphicFrameLocks noGrp="1"/>
          </p:cNvGraphicFramePr>
          <p:nvPr/>
        </p:nvGraphicFramePr>
        <p:xfrm>
          <a:off x="6218987" y="3884736"/>
          <a:ext cx="698500" cy="677334"/>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bl>
          </a:graphicData>
        </a:graphic>
      </p:graphicFrame>
      <p:sp>
        <p:nvSpPr>
          <p:cNvPr id="59" name="TextBox 58"/>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60" name="Table 59"/>
          <p:cNvGraphicFramePr>
            <a:graphicFrameLocks noGrp="1"/>
          </p:cNvGraphicFramePr>
          <p:nvPr/>
        </p:nvGraphicFramePr>
        <p:xfrm>
          <a:off x="6218987" y="3881561"/>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61" name="Table 60"/>
          <p:cNvGraphicFramePr>
            <a:graphicFrameLocks noGrp="1"/>
          </p:cNvGraphicFramePr>
          <p:nvPr/>
        </p:nvGraphicFramePr>
        <p:xfrm>
          <a:off x="6574587" y="3881561"/>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62" name="Table 61"/>
          <p:cNvGraphicFramePr>
            <a:graphicFrameLocks noGrp="1"/>
          </p:cNvGraphicFramePr>
          <p:nvPr/>
        </p:nvGraphicFramePr>
        <p:xfrm>
          <a:off x="6212637" y="42069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63" name="Table 62"/>
          <p:cNvGraphicFramePr>
            <a:graphicFrameLocks noGrp="1"/>
          </p:cNvGraphicFramePr>
          <p:nvPr/>
        </p:nvGraphicFramePr>
        <p:xfrm>
          <a:off x="6569825" y="4206998"/>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64" name="Table 63"/>
          <p:cNvGraphicFramePr>
            <a:graphicFrameLocks noGrp="1"/>
          </p:cNvGraphicFramePr>
          <p:nvPr/>
        </p:nvGraphicFramePr>
        <p:xfrm>
          <a:off x="770476" y="3029102"/>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6" name="Table 65"/>
          <p:cNvGraphicFramePr>
            <a:graphicFrameLocks noGrp="1"/>
          </p:cNvGraphicFramePr>
          <p:nvPr/>
        </p:nvGraphicFramePr>
        <p:xfrm>
          <a:off x="762022" y="4976008"/>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7" name="Table 66"/>
          <p:cNvGraphicFramePr>
            <a:graphicFrameLocks noGrp="1"/>
          </p:cNvGraphicFramePr>
          <p:nvPr/>
        </p:nvGraphicFramePr>
        <p:xfrm>
          <a:off x="772063" y="3772443"/>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8" name="Table 67"/>
          <p:cNvGraphicFramePr>
            <a:graphicFrameLocks noGrp="1"/>
          </p:cNvGraphicFramePr>
          <p:nvPr/>
        </p:nvGraphicFramePr>
        <p:xfrm>
          <a:off x="762815" y="570291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69" name="Table 68"/>
          <p:cNvGraphicFramePr>
            <a:graphicFrameLocks noGrp="1"/>
          </p:cNvGraphicFramePr>
          <p:nvPr/>
        </p:nvGraphicFramePr>
        <p:xfrm>
          <a:off x="764362" y="1863069"/>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0" name="Table 69"/>
          <p:cNvGraphicFramePr>
            <a:graphicFrameLocks noGrp="1"/>
          </p:cNvGraphicFramePr>
          <p:nvPr/>
        </p:nvGraphicFramePr>
        <p:xfrm>
          <a:off x="764362" y="3768031"/>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1" name="Table 70"/>
          <p:cNvGraphicFramePr>
            <a:graphicFrameLocks noGrp="1"/>
          </p:cNvGraphicFramePr>
          <p:nvPr/>
        </p:nvGraphicFramePr>
        <p:xfrm>
          <a:off x="760567" y="570541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sp>
        <p:nvSpPr>
          <p:cNvPr id="72" name="Rectangle 71"/>
          <p:cNvSpPr/>
          <p:nvPr/>
        </p:nvSpPr>
        <p:spPr>
          <a:xfrm>
            <a:off x="6106571" y="4672548"/>
            <a:ext cx="1633781" cy="461665"/>
          </a:xfrm>
          <a:prstGeom prst="rect">
            <a:avLst/>
          </a:prstGeom>
        </p:spPr>
        <p:txBody>
          <a:bodyPr wrap="none">
            <a:spAutoFit/>
          </a:bodyPr>
          <a:lstStyle/>
          <a:p>
            <a:r>
              <a:rPr kumimoji="0" lang="en-US" altLang="en-US" dirty="0">
                <a:latin typeface="Tahoma" panose="020B0604030504040204" pitchFamily="34" charset="0"/>
              </a:rPr>
              <a:t>shrinking</a:t>
            </a:r>
            <a:endParaRPr lang="en-US" dirty="0"/>
          </a:p>
        </p:txBody>
      </p:sp>
      <mc:AlternateContent xmlns:mc="http://schemas.openxmlformats.org/markup-compatibility/2006" xmlns:a14="http://schemas.microsoft.com/office/drawing/2010/main">
        <mc:Choice Requires="a14">
          <p:sp>
            <p:nvSpPr>
              <p:cNvPr id="73" name="TextBox 72"/>
              <p:cNvSpPr txBox="1"/>
              <p:nvPr/>
            </p:nvSpPr>
            <p:spPr>
              <a:xfrm>
                <a:off x="2585192" y="155679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73" name="TextBox 72"/>
              <p:cNvSpPr txBox="1">
                <a:spLocks noRot="1" noChangeAspect="1" noMove="1" noResize="1" noEditPoints="1" noAdjustHandles="1" noChangeArrowheads="1" noChangeShapeType="1" noTextEdit="1"/>
              </p:cNvSpPr>
              <p:nvPr/>
            </p:nvSpPr>
            <p:spPr>
              <a:xfrm>
                <a:off x="2585192" y="1556792"/>
                <a:ext cx="2520280" cy="400110"/>
              </a:xfrm>
              <a:prstGeom prst="rect">
                <a:avLst/>
              </a:prstGeom>
              <a:blipFill>
                <a:blip r:embed="rId4"/>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612522" y="3474980"/>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74" name="TextBox 73"/>
              <p:cNvSpPr txBox="1">
                <a:spLocks noRot="1" noChangeAspect="1" noMove="1" noResize="1" noEditPoints="1" noAdjustHandles="1" noChangeArrowheads="1" noChangeShapeType="1" noTextEdit="1"/>
              </p:cNvSpPr>
              <p:nvPr/>
            </p:nvSpPr>
            <p:spPr>
              <a:xfrm>
                <a:off x="2612522" y="3474980"/>
                <a:ext cx="2520280" cy="400110"/>
              </a:xfrm>
              <a:prstGeom prst="rect">
                <a:avLst/>
              </a:prstGeom>
              <a:blipFill>
                <a:blip r:embed="rId5"/>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2619057" y="5433649"/>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(:,:,3)</m:t>
                    </m:r>
                  </m:oMath>
                </a14:m>
                <a:endParaRPr lang="en-US" sz="2000" b="0" dirty="0"/>
              </a:p>
            </p:txBody>
          </p:sp>
        </mc:Choice>
        <mc:Fallback xmlns="">
          <p:sp>
            <p:nvSpPr>
              <p:cNvPr id="75" name="TextBox 74"/>
              <p:cNvSpPr txBox="1">
                <a:spLocks noRot="1" noChangeAspect="1" noMove="1" noResize="1" noEditPoints="1" noAdjustHandles="1" noChangeArrowheads="1" noChangeShapeType="1" noTextEdit="1"/>
              </p:cNvSpPr>
              <p:nvPr/>
            </p:nvSpPr>
            <p:spPr>
              <a:xfrm>
                <a:off x="2619057" y="5433649"/>
                <a:ext cx="2520280" cy="400110"/>
              </a:xfrm>
              <a:prstGeom prst="rect">
                <a:avLst/>
              </a:prstGeom>
              <a:blipFill>
                <a:blip r:embed="rId6"/>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rot="16200000">
                <a:off x="-734572" y="182478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76" name="TextBox 75"/>
              <p:cNvSpPr txBox="1">
                <a:spLocks noRot="1" noChangeAspect="1" noMove="1" noResize="1" noEditPoints="1" noAdjustHandles="1" noChangeArrowheads="1" noChangeShapeType="1" noTextEdit="1"/>
              </p:cNvSpPr>
              <p:nvPr/>
            </p:nvSpPr>
            <p:spPr>
              <a:xfrm rot="16200000">
                <a:off x="-734572" y="1824789"/>
                <a:ext cx="2520280" cy="400110"/>
              </a:xfrm>
              <a:prstGeom prst="rect">
                <a:avLst/>
              </a:prstGeom>
              <a:blipFill>
                <a:blip r:embed="rId7"/>
                <a:stretch>
                  <a:fillRect l="-7576" r="-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rot="16200000">
                <a:off x="-735564" y="378629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77" name="TextBox 76"/>
              <p:cNvSpPr txBox="1">
                <a:spLocks noRot="1" noChangeAspect="1" noMove="1" noResize="1" noEditPoints="1" noAdjustHandles="1" noChangeArrowheads="1" noChangeShapeType="1" noTextEdit="1"/>
              </p:cNvSpPr>
              <p:nvPr/>
            </p:nvSpPr>
            <p:spPr>
              <a:xfrm rot="16200000">
                <a:off x="-735564" y="3786295"/>
                <a:ext cx="2520280" cy="400110"/>
              </a:xfrm>
              <a:prstGeom prst="rect">
                <a:avLst/>
              </a:prstGeom>
              <a:blipFill>
                <a:blip r:embed="rId8"/>
                <a:stretch>
                  <a:fillRect l="-7576" r="-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rot="16200000">
                <a:off x="-736557" y="567206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78" name="TextBox 77"/>
              <p:cNvSpPr txBox="1">
                <a:spLocks noRot="1" noChangeAspect="1" noMove="1" noResize="1" noEditPoints="1" noAdjustHandles="1" noChangeArrowheads="1" noChangeShapeType="1" noTextEdit="1"/>
              </p:cNvSpPr>
              <p:nvPr/>
            </p:nvSpPr>
            <p:spPr>
              <a:xfrm rot="16200000">
                <a:off x="-736557" y="5672061"/>
                <a:ext cx="2520280" cy="400110"/>
              </a:xfrm>
              <a:prstGeom prst="rect">
                <a:avLst/>
              </a:prstGeom>
              <a:blipFill>
                <a:blip r:embed="rId9"/>
                <a:stretch>
                  <a:fillRect l="-7576" r="-25758"/>
                </a:stretch>
              </a:blipFill>
            </p:spPr>
            <p:txBody>
              <a:bodyPr/>
              <a:lstStyle/>
              <a:p>
                <a:r>
                  <a:rPr lang="en-GB">
                    <a:noFill/>
                  </a:rPr>
                  <a:t> </a:t>
                </a:r>
              </a:p>
            </p:txBody>
          </p:sp>
        </mc:Fallback>
      </mc:AlternateContent>
    </p:spTree>
    <p:extLst>
      <p:ext uri="{BB962C8B-B14F-4D97-AF65-F5344CB8AC3E}">
        <p14:creationId xmlns:p14="http://schemas.microsoft.com/office/powerpoint/2010/main" val="392736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60"/>
                                        </p:tgtEl>
                                        <p:attrNameLst>
                                          <p:attrName>style.visibility</p:attrName>
                                        </p:attrNameLst>
                                      </p:cBhvr>
                                      <p:to>
                                        <p:strVal val="visible"/>
                                      </p:to>
                                    </p:set>
                                  </p:childTnLst>
                                </p:cTn>
                              </p:par>
                            </p:childTnLst>
                          </p:cTn>
                        </p:par>
                        <p:par>
                          <p:cTn id="22" fill="hold">
                            <p:stCondLst>
                              <p:cond delay="0"/>
                            </p:stCondLst>
                            <p:childTnLst>
                              <p:par>
                                <p:cTn id="23" presetID="0" presetClass="path" presetSubtype="0" accel="50000" decel="50000" fill="hold" nodeType="afterEffect">
                                  <p:stCondLst>
                                    <p:cond delay="0"/>
                                  </p:stCondLst>
                                  <p:childTnLst>
                                    <p:animMotion origin="layout" path="M -0.00069 0.00162 L 0.07396 0.00417 " pathEditMode="relative" rAng="0" ptsTypes="AA">
                                      <p:cBhvr>
                                        <p:cTn id="24" dur="2000" fill="hold"/>
                                        <p:tgtEl>
                                          <p:spTgt spid="52"/>
                                        </p:tgtEl>
                                        <p:attrNameLst>
                                          <p:attrName>ppt_x</p:attrName>
                                          <p:attrName>ppt_y</p:attrName>
                                        </p:attrNameLst>
                                      </p:cBhvr>
                                      <p:rCtr x="3733" y="116"/>
                                    </p:animMotion>
                                  </p:childTnLst>
                                </p:cTn>
                              </p:par>
                              <p:par>
                                <p:cTn id="25" presetID="0" presetClass="path" presetSubtype="0" accel="50000" decel="50000" fill="hold" nodeType="withEffect">
                                  <p:stCondLst>
                                    <p:cond delay="0"/>
                                  </p:stCondLst>
                                  <p:childTnLst>
                                    <p:animMotion origin="layout" path="M -0.00069 0.00162 L 0.07396 0.00416 " pathEditMode="relative" rAng="0" ptsTypes="AA">
                                      <p:cBhvr>
                                        <p:cTn id="26" dur="2000" fill="hold"/>
                                        <p:tgtEl>
                                          <p:spTgt spid="64"/>
                                        </p:tgtEl>
                                        <p:attrNameLst>
                                          <p:attrName>ppt_x</p:attrName>
                                          <p:attrName>ppt_y</p:attrName>
                                        </p:attrNameLst>
                                      </p:cBhvr>
                                      <p:rCtr x="3733" y="116"/>
                                    </p:animMotion>
                                  </p:childTnLst>
                                </p:cTn>
                              </p:par>
                              <p:par>
                                <p:cTn id="27" presetID="0" presetClass="path" presetSubtype="0" accel="50000" decel="50000" fill="hold" nodeType="withEffect">
                                  <p:stCondLst>
                                    <p:cond delay="0"/>
                                  </p:stCondLst>
                                  <p:childTnLst>
                                    <p:animMotion origin="layout" path="M -0.00069 0.00162 L 0.07396 0.00416 " pathEditMode="relative" rAng="0" ptsTypes="AA">
                                      <p:cBhvr>
                                        <p:cTn id="28" dur="2000" fill="hold"/>
                                        <p:tgtEl>
                                          <p:spTgt spid="66"/>
                                        </p:tgtEl>
                                        <p:attrNameLst>
                                          <p:attrName>ppt_x</p:attrName>
                                          <p:attrName>ppt_y</p:attrName>
                                        </p:attrNameLst>
                                      </p:cBhvr>
                                      <p:rCtr x="3733" y="116"/>
                                    </p:animMotion>
                                  </p:childTnLst>
                                </p:cTn>
                              </p:par>
                            </p:childTnLst>
                          </p:cTn>
                        </p:par>
                        <p:par>
                          <p:cTn id="29" fill="hold">
                            <p:stCondLst>
                              <p:cond delay="2000"/>
                            </p:stCondLst>
                            <p:childTnLst>
                              <p:par>
                                <p:cTn id="30" presetID="1" presetClass="exit" presetSubtype="0" fill="hold" nodeType="afterEffect">
                                  <p:stCondLst>
                                    <p:cond delay="0"/>
                                  </p:stCondLst>
                                  <p:childTnLst>
                                    <p:set>
                                      <p:cBhvr>
                                        <p:cTn id="31" dur="1" fill="hold">
                                          <p:stCondLst>
                                            <p:cond delay="0"/>
                                          </p:stCondLst>
                                        </p:cTn>
                                        <p:tgtEl>
                                          <p:spTgt spid="52"/>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66"/>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childTnLst>
                          </p:cTn>
                        </p:par>
                        <p:par>
                          <p:cTn id="45" fill="hold">
                            <p:stCondLst>
                              <p:cond delay="2000"/>
                            </p:stCondLst>
                            <p:childTnLst>
                              <p:par>
                                <p:cTn id="46" presetID="0" presetClass="path" presetSubtype="0" accel="50000" decel="50000" fill="hold" nodeType="afterEffect">
                                  <p:stCondLst>
                                    <p:cond delay="0"/>
                                  </p:stCondLst>
                                  <p:childTnLst>
                                    <p:animMotion origin="layout" path="M 0.07482 -0.10254 L 3.33333E-6 -2.96296E-6 " pathEditMode="relative" rAng="0" ptsTypes="AA">
                                      <p:cBhvr>
                                        <p:cTn id="47" dur="2000" fill="hold"/>
                                        <p:tgtEl>
                                          <p:spTgt spid="55"/>
                                        </p:tgtEl>
                                        <p:attrNameLst>
                                          <p:attrName>ppt_x</p:attrName>
                                          <p:attrName>ppt_y</p:attrName>
                                        </p:attrNameLst>
                                      </p:cBhvr>
                                      <p:rCtr x="-3750" y="5116"/>
                                    </p:animMotion>
                                  </p:childTnLst>
                                </p:cTn>
                              </p:par>
                              <p:par>
                                <p:cTn id="48" presetID="0" presetClass="path" presetSubtype="0" accel="50000" decel="50000" fill="hold" nodeType="withEffect">
                                  <p:stCondLst>
                                    <p:cond delay="0"/>
                                  </p:stCondLst>
                                  <p:childTnLst>
                                    <p:animMotion origin="layout" path="M 0.07482 -0.10255 L 3.33333E-6 -1.11111E-6 " pathEditMode="relative" rAng="0" ptsTypes="AA">
                                      <p:cBhvr>
                                        <p:cTn id="49" dur="2000" fill="hold"/>
                                        <p:tgtEl>
                                          <p:spTgt spid="67"/>
                                        </p:tgtEl>
                                        <p:attrNameLst>
                                          <p:attrName>ppt_x</p:attrName>
                                          <p:attrName>ppt_y</p:attrName>
                                        </p:attrNameLst>
                                      </p:cBhvr>
                                      <p:rCtr x="-3750" y="5116"/>
                                    </p:animMotion>
                                  </p:childTnLst>
                                </p:cTn>
                              </p:par>
                              <p:par>
                                <p:cTn id="50" presetID="0" presetClass="path" presetSubtype="0" accel="50000" decel="50000" fill="hold" nodeType="withEffect">
                                  <p:stCondLst>
                                    <p:cond delay="0"/>
                                  </p:stCondLst>
                                  <p:childTnLst>
                                    <p:animMotion origin="layout" path="M 0.07483 -0.10254 L 1.38889E-6 -4.07407E-6 " pathEditMode="relative" rAng="0" ptsTypes="AA">
                                      <p:cBhvr>
                                        <p:cTn id="51" dur="2000" fill="hold"/>
                                        <p:tgtEl>
                                          <p:spTgt spid="68"/>
                                        </p:tgtEl>
                                        <p:attrNameLst>
                                          <p:attrName>ppt_x</p:attrName>
                                          <p:attrName>ppt_y</p:attrName>
                                        </p:attrNameLst>
                                      </p:cBhvr>
                                      <p:rCtr x="-3750" y="5116"/>
                                    </p:animMotion>
                                  </p:childTnLst>
                                </p:cTn>
                              </p:par>
                            </p:childTnLst>
                          </p:cTn>
                        </p:par>
                        <p:par>
                          <p:cTn id="52" fill="hold">
                            <p:stCondLst>
                              <p:cond delay="4000"/>
                            </p:stCondLst>
                            <p:childTnLst>
                              <p:par>
                                <p:cTn id="53" presetID="1" presetClass="exit" presetSubtype="0" fill="hold" nodeType="afterEffect">
                                  <p:stCondLst>
                                    <p:cond delay="0"/>
                                  </p:stCondLst>
                                  <p:childTnLst>
                                    <p:set>
                                      <p:cBhvr>
                                        <p:cTn id="54" dur="1" fill="hold">
                                          <p:stCondLst>
                                            <p:cond delay="0"/>
                                          </p:stCondLst>
                                        </p:cTn>
                                        <p:tgtEl>
                                          <p:spTgt spid="5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68"/>
                                        </p:tgtEl>
                                        <p:attrNameLst>
                                          <p:attrName>style.visibility</p:attrName>
                                        </p:attrNameLst>
                                      </p:cBhvr>
                                      <p:to>
                                        <p:strVal val="hidden"/>
                                      </p:to>
                                    </p:set>
                                  </p:childTnLst>
                                </p:cTn>
                              </p:par>
                            </p:childTnLst>
                          </p:cTn>
                        </p:par>
                        <p:par>
                          <p:cTn id="59" fill="hold">
                            <p:stCondLst>
                              <p:cond delay="4000"/>
                            </p:stCondLst>
                            <p:childTnLst>
                              <p:par>
                                <p:cTn id="60" presetID="1" presetClass="entr" presetSubtype="0" fill="hold" nodeType="afterEffect">
                                  <p:stCondLst>
                                    <p:cond delay="0"/>
                                  </p:stCondLst>
                                  <p:childTnLst>
                                    <p:set>
                                      <p:cBhvr>
                                        <p:cTn id="61" dur="1" fill="hold">
                                          <p:stCondLst>
                                            <p:cond delay="0"/>
                                          </p:stCondLst>
                                        </p:cTn>
                                        <p:tgtEl>
                                          <p:spTgt spid="6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7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1"/>
                                        </p:tgtEl>
                                        <p:attrNameLst>
                                          <p:attrName>style.visibility</p:attrName>
                                        </p:attrNameLst>
                                      </p:cBhvr>
                                      <p:to>
                                        <p:strVal val="visible"/>
                                      </p:to>
                                    </p:set>
                                  </p:childTnLst>
                                </p:cTn>
                              </p:par>
                            </p:childTnLst>
                          </p:cTn>
                        </p:par>
                        <p:par>
                          <p:cTn id="66" fill="hold">
                            <p:stCondLst>
                              <p:cond delay="4000"/>
                            </p:stCondLst>
                            <p:childTnLst>
                              <p:par>
                                <p:cTn id="67" presetID="1" presetClass="entr" presetSubtype="0" fill="hold" nodeType="after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par>
                          <p:cTn id="69" fill="hold">
                            <p:stCondLst>
                              <p:cond delay="4000"/>
                            </p:stCondLst>
                            <p:childTnLst>
                              <p:par>
                                <p:cTn id="70" presetID="0" presetClass="path" presetSubtype="0" accel="50000" decel="50000" fill="hold" nodeType="afterEffect">
                                  <p:stCondLst>
                                    <p:cond delay="0"/>
                                  </p:stCondLst>
                                  <p:childTnLst>
                                    <p:animMotion origin="layout" path="M -0.0007 0.00162 L 0.07309 -0.00023 " pathEditMode="relative" rAng="0" ptsTypes="AA">
                                      <p:cBhvr>
                                        <p:cTn id="71" dur="2000" fill="hold"/>
                                        <p:tgtEl>
                                          <p:spTgt spid="69"/>
                                        </p:tgtEl>
                                        <p:attrNameLst>
                                          <p:attrName>ppt_x</p:attrName>
                                          <p:attrName>ppt_y</p:attrName>
                                        </p:attrNameLst>
                                      </p:cBhvr>
                                      <p:rCtr x="3681" y="-93"/>
                                    </p:animMotion>
                                  </p:childTnLst>
                                </p:cTn>
                              </p:par>
                              <p:par>
                                <p:cTn id="72" presetID="0" presetClass="path" presetSubtype="0" accel="50000" decel="50000" fill="hold" nodeType="withEffect">
                                  <p:stCondLst>
                                    <p:cond delay="0"/>
                                  </p:stCondLst>
                                  <p:childTnLst>
                                    <p:animMotion origin="layout" path="M -0.0007 0.00162 L 0.07309 -0.00023 " pathEditMode="relative" rAng="0" ptsTypes="AA">
                                      <p:cBhvr>
                                        <p:cTn id="73" dur="2000" fill="hold"/>
                                        <p:tgtEl>
                                          <p:spTgt spid="70"/>
                                        </p:tgtEl>
                                        <p:attrNameLst>
                                          <p:attrName>ppt_x</p:attrName>
                                          <p:attrName>ppt_y</p:attrName>
                                        </p:attrNameLst>
                                      </p:cBhvr>
                                      <p:rCtr x="3681" y="-93"/>
                                    </p:animMotion>
                                  </p:childTnLst>
                                </p:cTn>
                              </p:par>
                              <p:par>
                                <p:cTn id="74" presetID="0" presetClass="path" presetSubtype="0" accel="50000" decel="50000" fill="hold" nodeType="withEffect">
                                  <p:stCondLst>
                                    <p:cond delay="0"/>
                                  </p:stCondLst>
                                  <p:childTnLst>
                                    <p:animMotion origin="layout" path="M -0.00069 0.00162 L 0.07344 -0.0007 " pathEditMode="relative" rAng="0" ptsTypes="AA">
                                      <p:cBhvr>
                                        <p:cTn id="75" dur="2000" fill="hold"/>
                                        <p:tgtEl>
                                          <p:spTgt spid="71"/>
                                        </p:tgtEl>
                                        <p:attrNameLst>
                                          <p:attrName>ppt_x</p:attrName>
                                          <p:attrName>ppt_y</p:attrName>
                                        </p:attrNameLst>
                                      </p:cBhvr>
                                      <p:rCtr x="3698" y="-116"/>
                                    </p:animMotion>
                                  </p:childTnLst>
                                </p:cTn>
                              </p:par>
                            </p:childTnLst>
                          </p:cTn>
                        </p:par>
                        <p:par>
                          <p:cTn id="76" fill="hold">
                            <p:stCondLst>
                              <p:cond delay="6000"/>
                            </p:stCondLst>
                            <p:childTnLst>
                              <p:par>
                                <p:cTn id="77" presetID="1" presetClass="entr" presetSubtype="0" fill="hold" nodeType="after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par>
                          <p:cTn id="79" fill="hold">
                            <p:stCondLst>
                              <p:cond delay="6000"/>
                            </p:stCondLst>
                            <p:childTnLst>
                              <p:par>
                                <p:cTn id="80" presetID="1" presetClass="exit" presetSubtype="0" fill="hold" nodeType="afterEffect">
                                  <p:stCondLst>
                                    <p:cond delay="0"/>
                                  </p:stCondLst>
                                  <p:childTnLst>
                                    <p:set>
                                      <p:cBhvr>
                                        <p:cTn id="81" dur="1" fill="hold">
                                          <p:stCondLst>
                                            <p:cond delay="0"/>
                                          </p:stCondLst>
                                        </p:cTn>
                                        <p:tgtEl>
                                          <p:spTgt spid="69"/>
                                        </p:tgtEl>
                                        <p:attrNameLst>
                                          <p:attrName>style.visibility</p:attrName>
                                        </p:attrNameLst>
                                      </p:cBhvr>
                                      <p:to>
                                        <p:strVal val="hidden"/>
                                      </p:to>
                                    </p:set>
                                  </p:childTnLst>
                                </p:cTn>
                              </p:par>
                            </p:childTnLst>
                          </p:cTn>
                        </p:par>
                        <p:par>
                          <p:cTn id="82" fill="hold">
                            <p:stCondLst>
                              <p:cond delay="6000"/>
                            </p:stCondLst>
                            <p:childTnLst>
                              <p:par>
                                <p:cTn id="83" presetID="1" presetClass="exit" presetSubtype="0" fill="hold" nodeType="afterEffect">
                                  <p:stCondLst>
                                    <p:cond delay="0"/>
                                  </p:stCondLst>
                                  <p:childTnLst>
                                    <p:set>
                                      <p:cBhvr>
                                        <p:cTn id="84" dur="1" fill="hold">
                                          <p:stCondLst>
                                            <p:cond delay="0"/>
                                          </p:stCondLst>
                                        </p:cTn>
                                        <p:tgtEl>
                                          <p:spTgt spid="70"/>
                                        </p:tgtEl>
                                        <p:attrNameLst>
                                          <p:attrName>style.visibility</p:attrName>
                                        </p:attrNameLst>
                                      </p:cBhvr>
                                      <p:to>
                                        <p:strVal val="hidden"/>
                                      </p:to>
                                    </p:set>
                                  </p:childTnLst>
                                </p:cTn>
                              </p:par>
                            </p:childTnLst>
                          </p:cTn>
                        </p:par>
                        <p:par>
                          <p:cTn id="85" fill="hold">
                            <p:stCondLst>
                              <p:cond delay="6000"/>
                            </p:stCondLst>
                            <p:childTnLst>
                              <p:par>
                                <p:cTn id="86" presetID="1" presetClass="exit" presetSubtype="0" fill="hold" nodeType="afterEffect">
                                  <p:stCondLst>
                                    <p:cond delay="0"/>
                                  </p:stCondLst>
                                  <p:childTnLst>
                                    <p:set>
                                      <p:cBhvr>
                                        <p:cTn id="87" dur="1" fill="hold">
                                          <p:stCondLst>
                                            <p:cond delay="0"/>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ea typeface="PMingLiU" pitchFamily="18" charset="-120"/>
              </a:rPr>
              <a:t>Variants of the </a:t>
            </a:r>
            <a:br>
              <a:rPr lang="en-GB" altLang="zh-TW" dirty="0">
                <a:ea typeface="PMingLiU" pitchFamily="18" charset="-120"/>
              </a:rPr>
            </a:br>
            <a:r>
              <a:rPr lang="en-GB" altLang="zh-TW" dirty="0">
                <a:ea typeface="PMingLiU" pitchFamily="18" charset="-120"/>
              </a:rPr>
              <a:t>Basic Convolution Function</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dirty="0">
                <a:solidFill>
                  <a:srgbClr val="FF0000"/>
                </a:solidFill>
              </a:rPr>
              <a:t>Stride</a:t>
            </a:r>
            <a:r>
              <a:rPr lang="en-US" altLang="en-US" dirty="0"/>
              <a:t> </a:t>
            </a:r>
          </a:p>
          <a:p>
            <a:pPr lvl="1" algn="just">
              <a:lnSpc>
                <a:spcPct val="90000"/>
              </a:lnSpc>
              <a:buFont typeface="Wingdings" panose="05000000000000000000" pitchFamily="2" charset="2"/>
              <a:buChar char="§"/>
            </a:pPr>
            <a:r>
              <a:rPr lang="en-US" altLang="en-US" dirty="0"/>
              <a:t>is the amount of down-sampling</a:t>
            </a:r>
          </a:p>
          <a:p>
            <a:pPr algn="just">
              <a:lnSpc>
                <a:spcPct val="90000"/>
              </a:lnSpc>
            </a:pPr>
            <a:r>
              <a:rPr lang="en-US" altLang="en-US" dirty="0">
                <a:solidFill>
                  <a:srgbClr val="FF0000"/>
                </a:solidFill>
              </a:rPr>
              <a:t>Zero padding </a:t>
            </a:r>
          </a:p>
          <a:p>
            <a:pPr lvl="1" algn="just">
              <a:lnSpc>
                <a:spcPct val="90000"/>
              </a:lnSpc>
              <a:buFont typeface="Wingdings" panose="05000000000000000000" pitchFamily="2" charset="2"/>
              <a:buChar char="§"/>
            </a:pPr>
            <a:r>
              <a:rPr lang="en-US" altLang="en-US" dirty="0"/>
              <a:t>avoids layer-to-layer shrinking</a:t>
            </a:r>
          </a:p>
          <a:p>
            <a:pPr algn="just">
              <a:lnSpc>
                <a:spcPct val="90000"/>
              </a:lnSpc>
            </a:pPr>
            <a:r>
              <a:rPr lang="en-US" altLang="en-US" dirty="0">
                <a:solidFill>
                  <a:srgbClr val="FF0000"/>
                </a:solidFill>
              </a:rPr>
              <a:t>Unshared convolution</a:t>
            </a:r>
          </a:p>
          <a:p>
            <a:pPr lvl="1" algn="just">
              <a:lnSpc>
                <a:spcPct val="90000"/>
              </a:lnSpc>
              <a:buFont typeface="Wingdings" panose="05000000000000000000" pitchFamily="2" charset="2"/>
              <a:buChar char="§"/>
            </a:pPr>
            <a:r>
              <a:rPr lang="en-US" altLang="en-US" dirty="0"/>
              <a:t>Like convolution but without sharing</a:t>
            </a:r>
            <a:endParaRPr lang="en-US" altLang="en-US" dirty="0">
              <a:solidFill>
                <a:srgbClr val="FF0000"/>
              </a:solidFill>
            </a:endParaRPr>
          </a:p>
          <a:p>
            <a:pPr algn="just">
              <a:lnSpc>
                <a:spcPct val="90000"/>
              </a:lnSpc>
            </a:pPr>
            <a:r>
              <a:rPr lang="en-US" altLang="en-US" dirty="0">
                <a:solidFill>
                  <a:srgbClr val="FF0000"/>
                </a:solidFill>
              </a:rPr>
              <a:t>Tiled convolution</a:t>
            </a:r>
          </a:p>
          <a:p>
            <a:pPr lvl="1" algn="just">
              <a:lnSpc>
                <a:spcPct val="90000"/>
              </a:lnSpc>
              <a:buFont typeface="Wingdings" panose="05000000000000000000" pitchFamily="2" charset="2"/>
              <a:buChar char="§"/>
            </a:pPr>
            <a:r>
              <a:rPr lang="en-US" altLang="en-US" dirty="0"/>
              <a:t>Cycle between shared parameter groups</a:t>
            </a:r>
          </a:p>
        </p:txBody>
      </p:sp>
    </p:spTree>
    <p:extLst>
      <p:ext uri="{BB962C8B-B14F-4D97-AF65-F5344CB8AC3E}">
        <p14:creationId xmlns:p14="http://schemas.microsoft.com/office/powerpoint/2010/main" val="384071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7">
                                            <p:txEl>
                                              <p:pRg st="2" end="2"/>
                                            </p:txEl>
                                          </p:spTgt>
                                        </p:tgtEl>
                                      </p:cBhvr>
                                    </p:animEffect>
                                    <p:animScale>
                                      <p:cBhvr>
                                        <p:cTn id="7" dur="250" autoRev="1" fill="hold"/>
                                        <p:tgtEl>
                                          <p:spTgt spid="67">
                                            <p:txEl>
                                              <p:pRg st="2" end="2"/>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67">
                                            <p:txEl>
                                              <p:pRg st="3" end="3"/>
                                            </p:txEl>
                                          </p:spTgt>
                                        </p:tgtEl>
                                      </p:cBhvr>
                                    </p:animEffect>
                                    <p:animScale>
                                      <p:cBhvr>
                                        <p:cTn id="10" dur="250" autoRev="1" fill="hold"/>
                                        <p:tgtEl>
                                          <p:spTgt spid="67">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ea typeface="PMingLiU" pitchFamily="18" charset="-120"/>
              </a:rPr>
              <a:t>Convolution with </a:t>
            </a:r>
          </a:p>
          <a:p>
            <a:r>
              <a:rPr lang="en-GB" altLang="zh-TW" dirty="0">
                <a:ea typeface="PMingLiU" pitchFamily="18" charset="-120"/>
              </a:rPr>
              <a:t>Zero Padding</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dirty="0"/>
              <a:t>Convolution</a:t>
            </a:r>
            <a:r>
              <a:rPr lang="en-US" altLang="en-US" dirty="0">
                <a:solidFill>
                  <a:srgbClr val="FF0000"/>
                </a:solidFill>
              </a:rPr>
              <a:t> without </a:t>
            </a:r>
            <a:r>
              <a:rPr lang="en-US" altLang="en-US" dirty="0"/>
              <a:t>Zero Padding results in shrinking</a:t>
            </a:r>
          </a:p>
          <a:p>
            <a:pPr algn="just">
              <a:lnSpc>
                <a:spcPct val="90000"/>
              </a:lnSpc>
            </a:pPr>
            <a:endParaRPr lang="en-US" altLang="en-US" dirty="0"/>
          </a:p>
          <a:p>
            <a:pPr algn="just">
              <a:lnSpc>
                <a:spcPct val="90000"/>
              </a:lnSpc>
            </a:pPr>
            <a:r>
              <a:rPr lang="en-US" altLang="en-US" b="1" dirty="0"/>
              <a:t>Why use padding? </a:t>
            </a:r>
          </a:p>
          <a:p>
            <a:pPr lvl="1" algn="just">
              <a:lnSpc>
                <a:spcPct val="90000"/>
              </a:lnSpc>
              <a:buFont typeface="Wingdings" panose="05000000000000000000" pitchFamily="2" charset="2"/>
              <a:buChar char="§"/>
            </a:pPr>
            <a:r>
              <a:rPr lang="en-US" altLang="en-US" dirty="0"/>
              <a:t>Improves performance</a:t>
            </a:r>
          </a:p>
          <a:p>
            <a:pPr lvl="1" algn="just">
              <a:lnSpc>
                <a:spcPct val="90000"/>
              </a:lnSpc>
              <a:buFont typeface="Wingdings" panose="05000000000000000000" pitchFamily="2" charset="2"/>
              <a:buChar char="§"/>
            </a:pPr>
            <a:r>
              <a:rPr lang="en-US" altLang="en-US" dirty="0">
                <a:solidFill>
                  <a:srgbClr val="FF0000"/>
                </a:solidFill>
              </a:rPr>
              <a:t>Without </a:t>
            </a:r>
            <a:r>
              <a:rPr lang="en-US" altLang="en-US" dirty="0"/>
              <a:t>Zero Padding the inputs,</a:t>
            </a:r>
          </a:p>
          <a:p>
            <a:pPr lvl="2" algn="just">
              <a:lnSpc>
                <a:spcPct val="90000"/>
              </a:lnSpc>
              <a:buFont typeface="Wingdings" panose="05000000000000000000" pitchFamily="2" charset="2"/>
              <a:buChar char="§"/>
            </a:pPr>
            <a:r>
              <a:rPr lang="en-US" altLang="en-US" dirty="0"/>
              <a:t>the size of the volumes would reduce by a small amount after each CONV, and </a:t>
            </a:r>
          </a:p>
          <a:p>
            <a:pPr lvl="2" algn="just">
              <a:lnSpc>
                <a:spcPct val="90000"/>
              </a:lnSpc>
              <a:buFont typeface="Wingdings" panose="05000000000000000000" pitchFamily="2" charset="2"/>
              <a:buChar char="§"/>
            </a:pPr>
            <a:r>
              <a:rPr lang="en-US" altLang="en-US" dirty="0"/>
              <a:t>the information at the borders would be “washed away” too quickly.</a:t>
            </a:r>
          </a:p>
        </p:txBody>
      </p:sp>
    </p:spTree>
    <p:extLst>
      <p:ext uri="{BB962C8B-B14F-4D97-AF65-F5344CB8AC3E}">
        <p14:creationId xmlns:p14="http://schemas.microsoft.com/office/powerpoint/2010/main" val="173220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dirty="0"/>
          </a:p>
          <a:p>
            <a:r>
              <a:rPr lang="en-GB" dirty="0"/>
              <a:t>Issues with Maximum Likelihood</a:t>
            </a:r>
          </a:p>
        </p:txBody>
      </p:sp>
      <mc:AlternateContent xmlns:mc="http://schemas.openxmlformats.org/markup-compatibility/2006" xmlns:a14="http://schemas.microsoft.com/office/drawing/2010/main">
        <mc:Choice Requires="a14">
          <p:sp>
            <p:nvSpPr>
              <p:cNvPr id="82"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zh-TW" sz="2400" dirty="0">
                    <a:ea typeface="PMingLiU" pitchFamily="18" charset="-120"/>
                  </a:rPr>
                  <a:t>So, the aim of learning (for classification) is to maximize this probability of the model</a:t>
                </a:r>
              </a:p>
              <a:p>
                <a:pPr algn="just">
                  <a:lnSpc>
                    <a:spcPct val="90000"/>
                  </a:lnSpc>
                </a:pPr>
                <a:r>
                  <a:rPr lang="en-US" altLang="zh-TW" sz="2400" u="sng" dirty="0">
                    <a:ea typeface="PMingLiU" pitchFamily="18" charset="-120"/>
                  </a:rPr>
                  <a:t>How to maximize this probability?</a:t>
                </a:r>
              </a:p>
              <a:p>
                <a:pPr lvl="1" algn="just">
                  <a:lnSpc>
                    <a:spcPct val="90000"/>
                  </a:lnSpc>
                </a:pPr>
                <a:r>
                  <a:rPr lang="en-US" altLang="zh-TW" sz="2000" dirty="0">
                    <a:ea typeface="PMingLiU" pitchFamily="18" charset="-120"/>
                  </a:rPr>
                  <a:t>Product of probabilities (one probability for each sample)</a:t>
                </a:r>
              </a:p>
              <a:p>
                <a:pPr lvl="1" algn="just">
                  <a:lnSpc>
                    <a:spcPct val="90000"/>
                  </a:lnSpc>
                </a:pPr>
                <a:r>
                  <a:rPr lang="en-US" altLang="zh-TW" sz="2000" dirty="0">
                    <a:ea typeface="PMingLiU" pitchFamily="18" charset="-120"/>
                  </a:rPr>
                  <a:t>It is </a:t>
                </a:r>
                <a:r>
                  <a:rPr lang="en-US" altLang="zh-TW" sz="2000" b="1" dirty="0">
                    <a:ea typeface="PMingLiU" pitchFamily="18" charset="-120"/>
                  </a:rPr>
                  <a:t>hard</a:t>
                </a:r>
                <a:r>
                  <a:rPr lang="en-US" altLang="zh-TW" sz="2000" dirty="0">
                    <a:ea typeface="PMingLiU" pitchFamily="18" charset="-120"/>
                  </a:rPr>
                  <a:t> to maximize products</a:t>
                </a:r>
              </a:p>
              <a:p>
                <a:pPr lvl="1" algn="just">
                  <a:lnSpc>
                    <a:spcPct val="90000"/>
                  </a:lnSpc>
                </a:pPr>
                <a:r>
                  <a:rPr lang="en-US" altLang="zh-TW" sz="2000" dirty="0">
                    <a:ea typeface="PMingLiU" pitchFamily="18" charset="-120"/>
                  </a:rPr>
                  <a:t>Moreover, if there are hundreds/thousands of samples, the product of them is very tiny (e.g. 0.000000000003)</a:t>
                </a:r>
              </a:p>
              <a:p>
                <a:pPr lvl="1" algn="just">
                  <a:lnSpc>
                    <a:spcPct val="90000"/>
                  </a:lnSpc>
                </a:pPr>
                <a:r>
                  <a:rPr lang="en-US" altLang="zh-TW" sz="2000" b="1" dirty="0">
                    <a:ea typeface="PMingLiU" pitchFamily="18" charset="-120"/>
                  </a:rPr>
                  <a:t>Solution: </a:t>
                </a:r>
                <a:r>
                  <a:rPr lang="en-US" altLang="zh-TW" sz="2000" dirty="0">
                    <a:ea typeface="PMingLiU" pitchFamily="18" charset="-120"/>
                  </a:rPr>
                  <a:t>We need to resolve these issues </a:t>
                </a:r>
                <a:r>
                  <a:rPr lang="en-US" altLang="zh-TW" sz="2000" b="1" dirty="0">
                    <a:solidFill>
                      <a:srgbClr val="00B050"/>
                    </a:solidFill>
                    <a:ea typeface="PMingLiU" pitchFamily="18" charset="-120"/>
                  </a:rPr>
                  <a:t>by turning the products to sums!!!</a:t>
                </a:r>
              </a:p>
              <a:p>
                <a:pPr lvl="2" algn="just">
                  <a:lnSpc>
                    <a:spcPct val="90000"/>
                  </a:lnSpc>
                </a:pPr>
                <a14:m>
                  <m:oMath xmlns:m="http://schemas.openxmlformats.org/officeDocument/2006/math">
                    <m:func>
                      <m:funcPr>
                        <m:ctrlPr>
                          <a:rPr lang="en-GB" altLang="zh-TW" sz="1600" b="0" i="1" smtClean="0">
                            <a:solidFill>
                              <a:schemeClr val="tx1"/>
                            </a:solidFill>
                            <a:latin typeface="Cambria Math" panose="02040503050406030204" pitchFamily="18" charset="0"/>
                            <a:ea typeface="PMingLiU" pitchFamily="18" charset="-120"/>
                          </a:rPr>
                        </m:ctrlPr>
                      </m:funcPr>
                      <m:fName>
                        <m:r>
                          <m:rPr>
                            <m:sty m:val="p"/>
                          </m:rPr>
                          <a:rPr lang="en-GB" altLang="zh-TW" sz="1600" b="0" i="0" smtClean="0">
                            <a:solidFill>
                              <a:schemeClr val="tx1"/>
                            </a:solidFill>
                            <a:latin typeface="Cambria Math" panose="02040503050406030204" pitchFamily="18" charset="0"/>
                            <a:ea typeface="PMingLiU" pitchFamily="18" charset="-120"/>
                          </a:rPr>
                          <m:t>log</m:t>
                        </m:r>
                      </m:fName>
                      <m:e>
                        <m:d>
                          <m:dPr>
                            <m:ctrlPr>
                              <a:rPr lang="en-GB" altLang="zh-TW" sz="1600" b="0" i="1" smtClean="0">
                                <a:solidFill>
                                  <a:schemeClr val="tx1"/>
                                </a:solidFill>
                                <a:latin typeface="Cambria Math" panose="02040503050406030204" pitchFamily="18" charset="0"/>
                                <a:ea typeface="PMingLiU" pitchFamily="18" charset="-120"/>
                              </a:rPr>
                            </m:ctrlPr>
                          </m:dPr>
                          <m:e>
                            <m:r>
                              <a:rPr lang="en-GB" altLang="zh-TW" sz="1600" b="0" i="1" smtClean="0">
                                <a:solidFill>
                                  <a:schemeClr val="tx1"/>
                                </a:solidFill>
                                <a:latin typeface="Cambria Math" panose="02040503050406030204" pitchFamily="18" charset="0"/>
                                <a:ea typeface="PMingLiU" pitchFamily="18" charset="-120"/>
                              </a:rPr>
                              <m:t>𝐴</m:t>
                            </m:r>
                            <m:r>
                              <a:rPr lang="en-GB" altLang="zh-TW" sz="1600" b="0" i="1" smtClean="0">
                                <a:solidFill>
                                  <a:schemeClr val="tx1"/>
                                </a:solidFill>
                                <a:latin typeface="Cambria Math" panose="02040503050406030204" pitchFamily="18" charset="0"/>
                                <a:ea typeface="Cambria Math" panose="02040503050406030204" pitchFamily="18" charset="0"/>
                              </a:rPr>
                              <m:t>×</m:t>
                            </m:r>
                            <m:r>
                              <a:rPr lang="en-GB" altLang="zh-TW" sz="1600" b="0" i="1" smtClean="0">
                                <a:solidFill>
                                  <a:schemeClr val="tx1"/>
                                </a:solidFill>
                                <a:latin typeface="Cambria Math" panose="02040503050406030204" pitchFamily="18" charset="0"/>
                                <a:ea typeface="Cambria Math" panose="02040503050406030204" pitchFamily="18" charset="0"/>
                              </a:rPr>
                              <m:t>𝐵</m:t>
                            </m:r>
                          </m:e>
                        </m:d>
                        <m:r>
                          <a:rPr lang="en-GB" altLang="zh-TW" sz="1600" b="0" i="1" smtClean="0">
                            <a:solidFill>
                              <a:schemeClr val="tx1"/>
                            </a:solidFill>
                            <a:latin typeface="Cambria Math" panose="02040503050406030204" pitchFamily="18" charset="0"/>
                            <a:ea typeface="Cambria Math" panose="02040503050406030204" pitchFamily="18" charset="0"/>
                          </a:rPr>
                          <m:t>=</m:t>
                        </m:r>
                        <m:r>
                          <m:rPr>
                            <m:sty m:val="p"/>
                          </m:rPr>
                          <a:rPr lang="en-GB" altLang="zh-TW" sz="1600">
                            <a:latin typeface="Cambria Math" panose="02040503050406030204" pitchFamily="18" charset="0"/>
                            <a:ea typeface="PMingLiU" pitchFamily="18" charset="-120"/>
                          </a:rPr>
                          <m:t>log</m:t>
                        </m:r>
                        <m:d>
                          <m:dPr>
                            <m:ctrlPr>
                              <a:rPr lang="en-GB" altLang="zh-TW" sz="1600" b="0" i="1" smtClean="0">
                                <a:latin typeface="Cambria Math" panose="02040503050406030204" pitchFamily="18" charset="0"/>
                                <a:ea typeface="PMingLiU" pitchFamily="18" charset="-120"/>
                              </a:rPr>
                            </m:ctrlPr>
                          </m:dPr>
                          <m:e>
                            <m:r>
                              <a:rPr lang="en-GB" altLang="zh-TW" sz="1600" b="0" i="1" smtClean="0">
                                <a:latin typeface="Cambria Math" panose="02040503050406030204" pitchFamily="18" charset="0"/>
                                <a:ea typeface="PMingLiU" pitchFamily="18" charset="-120"/>
                              </a:rPr>
                              <m:t>𝐴</m:t>
                            </m:r>
                          </m:e>
                        </m:d>
                        <m:r>
                          <a:rPr lang="en-GB" altLang="zh-TW" sz="1600" b="0" i="1" smtClean="0">
                            <a:latin typeface="Cambria Math" panose="02040503050406030204" pitchFamily="18" charset="0"/>
                            <a:ea typeface="PMingLiU" pitchFamily="18" charset="-120"/>
                          </a:rPr>
                          <m:t>+</m:t>
                        </m:r>
                        <m:r>
                          <m:rPr>
                            <m:sty m:val="p"/>
                          </m:rPr>
                          <a:rPr lang="en-GB" altLang="zh-TW" sz="1600">
                            <a:latin typeface="Cambria Math" panose="02040503050406030204" pitchFamily="18" charset="0"/>
                            <a:ea typeface="PMingLiU" pitchFamily="18" charset="-120"/>
                          </a:rPr>
                          <m:t>log</m:t>
                        </m:r>
                        <m:r>
                          <a:rPr lang="en-GB" altLang="zh-TW" sz="1600" b="0" i="1" smtClean="0">
                            <a:latin typeface="Cambria Math" panose="02040503050406030204" pitchFamily="18" charset="0"/>
                            <a:ea typeface="PMingLiU" pitchFamily="18" charset="-120"/>
                          </a:rPr>
                          <m:t>(</m:t>
                        </m:r>
                        <m:r>
                          <a:rPr lang="en-GB" altLang="zh-TW" sz="1600" b="0" i="1" smtClean="0">
                            <a:latin typeface="Cambria Math" panose="02040503050406030204" pitchFamily="18" charset="0"/>
                            <a:ea typeface="PMingLiU" pitchFamily="18" charset="-120"/>
                          </a:rPr>
                          <m:t>𝐵</m:t>
                        </m:r>
                        <m:r>
                          <a:rPr lang="en-GB" altLang="zh-TW" sz="1600" b="0" i="1" smtClean="0">
                            <a:latin typeface="Cambria Math" panose="02040503050406030204" pitchFamily="18" charset="0"/>
                            <a:ea typeface="PMingLiU" pitchFamily="18" charset="-120"/>
                          </a:rPr>
                          <m:t>)</m:t>
                        </m:r>
                      </m:e>
                    </m:func>
                  </m:oMath>
                </a14:m>
                <a:endParaRPr lang="en-GB" altLang="zh-TW" sz="1600" b="0" dirty="0">
                  <a:solidFill>
                    <a:schemeClr val="tx1"/>
                  </a:solidFill>
                  <a:ea typeface="PMingLiU" pitchFamily="18" charset="-120"/>
                </a:endParaRPr>
              </a:p>
              <a:p>
                <a:pPr lvl="2" algn="just">
                  <a:lnSpc>
                    <a:spcPct val="90000"/>
                  </a:lnSpc>
                </a:pPr>
                <a14:m>
                  <m:oMath xmlns:m="http://schemas.openxmlformats.org/officeDocument/2006/math">
                    <m:func>
                      <m:funcPr>
                        <m:ctrlPr>
                          <a:rPr lang="en-GB" altLang="zh-TW" sz="1600" i="1" smtClean="0">
                            <a:latin typeface="Cambria Math" panose="02040503050406030204" pitchFamily="18" charset="0"/>
                            <a:ea typeface="PMingLiU" pitchFamily="18" charset="-120"/>
                          </a:rPr>
                        </m:ctrlPr>
                      </m:funcPr>
                      <m:fName>
                        <m:r>
                          <a:rPr lang="en-GB" altLang="zh-TW" sz="1600" b="0" i="1" smtClean="0">
                            <a:latin typeface="Cambria Math" panose="02040503050406030204" pitchFamily="18" charset="0"/>
                            <a:ea typeface="PMingLiU" pitchFamily="18" charset="-120"/>
                          </a:rPr>
                          <m:t>𝑙𝑛</m:t>
                        </m:r>
                      </m:fName>
                      <m:e>
                        <m:d>
                          <m:dPr>
                            <m:ctrlPr>
                              <a:rPr lang="en-GB" altLang="zh-TW" sz="1600" i="1">
                                <a:latin typeface="Cambria Math" panose="02040503050406030204" pitchFamily="18" charset="0"/>
                                <a:ea typeface="PMingLiU" pitchFamily="18" charset="-120"/>
                              </a:rPr>
                            </m:ctrlPr>
                          </m:dPr>
                          <m:e>
                            <m:r>
                              <a:rPr lang="en-GB" altLang="zh-TW" sz="1600" i="1">
                                <a:latin typeface="Cambria Math" panose="02040503050406030204" pitchFamily="18" charset="0"/>
                                <a:ea typeface="PMingLiU" pitchFamily="18" charset="-120"/>
                              </a:rPr>
                              <m:t>𝐴</m:t>
                            </m:r>
                            <m:r>
                              <a:rPr lang="en-GB" altLang="zh-TW" sz="1600" i="1">
                                <a:latin typeface="Cambria Math" panose="02040503050406030204" pitchFamily="18" charset="0"/>
                                <a:ea typeface="Cambria Math" panose="02040503050406030204" pitchFamily="18" charset="0"/>
                              </a:rPr>
                              <m:t>×</m:t>
                            </m:r>
                            <m:r>
                              <a:rPr lang="en-GB" altLang="zh-TW" sz="1600" i="1">
                                <a:latin typeface="Cambria Math" panose="02040503050406030204" pitchFamily="18" charset="0"/>
                                <a:ea typeface="Cambria Math" panose="02040503050406030204" pitchFamily="18" charset="0"/>
                              </a:rPr>
                              <m:t>𝐵</m:t>
                            </m:r>
                          </m:e>
                        </m:d>
                        <m:r>
                          <a:rPr lang="en-GB" altLang="zh-TW" sz="1600" i="1">
                            <a:latin typeface="Cambria Math" panose="02040503050406030204" pitchFamily="18" charset="0"/>
                            <a:ea typeface="Cambria Math" panose="02040503050406030204" pitchFamily="18" charset="0"/>
                          </a:rPr>
                          <m:t>=</m:t>
                        </m:r>
                        <m:r>
                          <a:rPr lang="en-GB" altLang="zh-TW" sz="1600" b="0" i="1" smtClean="0">
                            <a:latin typeface="Cambria Math" panose="02040503050406030204" pitchFamily="18" charset="0"/>
                            <a:ea typeface="Cambria Math" panose="02040503050406030204" pitchFamily="18" charset="0"/>
                          </a:rPr>
                          <m:t>𝑙𝑛</m:t>
                        </m:r>
                        <m:d>
                          <m:dPr>
                            <m:ctrlPr>
                              <a:rPr lang="en-GB" altLang="zh-TW" sz="1600" i="1">
                                <a:latin typeface="Cambria Math" panose="02040503050406030204" pitchFamily="18" charset="0"/>
                                <a:ea typeface="PMingLiU" pitchFamily="18" charset="-120"/>
                              </a:rPr>
                            </m:ctrlPr>
                          </m:dPr>
                          <m:e>
                            <m:r>
                              <a:rPr lang="en-GB" altLang="zh-TW" sz="1600" i="1">
                                <a:latin typeface="Cambria Math" panose="02040503050406030204" pitchFamily="18" charset="0"/>
                                <a:ea typeface="PMingLiU" pitchFamily="18" charset="-120"/>
                              </a:rPr>
                              <m:t>𝐴</m:t>
                            </m:r>
                          </m:e>
                        </m:d>
                        <m:r>
                          <a:rPr lang="en-GB" altLang="zh-TW" sz="1600" i="1">
                            <a:latin typeface="Cambria Math" panose="02040503050406030204" pitchFamily="18" charset="0"/>
                            <a:ea typeface="PMingLiU" pitchFamily="18" charset="-120"/>
                          </a:rPr>
                          <m:t>+</m:t>
                        </m:r>
                        <m:r>
                          <a:rPr lang="en-GB" altLang="zh-TW" sz="1600" b="0" i="1" smtClean="0">
                            <a:latin typeface="Cambria Math" panose="02040503050406030204" pitchFamily="18" charset="0"/>
                            <a:ea typeface="PMingLiU" pitchFamily="18" charset="-120"/>
                          </a:rPr>
                          <m:t>𝑙𝑛</m:t>
                        </m:r>
                        <m:r>
                          <a:rPr lang="en-GB" altLang="zh-TW" sz="1600" i="1">
                            <a:latin typeface="Cambria Math" panose="02040503050406030204" pitchFamily="18" charset="0"/>
                            <a:ea typeface="PMingLiU" pitchFamily="18" charset="-120"/>
                          </a:rPr>
                          <m:t>(</m:t>
                        </m:r>
                        <m:r>
                          <a:rPr lang="en-GB" altLang="zh-TW" sz="1600" i="1">
                            <a:latin typeface="Cambria Math" panose="02040503050406030204" pitchFamily="18" charset="0"/>
                            <a:ea typeface="PMingLiU" pitchFamily="18" charset="-120"/>
                          </a:rPr>
                          <m:t>𝐵</m:t>
                        </m:r>
                        <m:r>
                          <a:rPr lang="en-GB" altLang="zh-TW" sz="1600" i="1">
                            <a:latin typeface="Cambria Math" panose="02040503050406030204" pitchFamily="18" charset="0"/>
                            <a:ea typeface="PMingLiU" pitchFamily="18" charset="-120"/>
                          </a:rPr>
                          <m:t>)</m:t>
                        </m:r>
                      </m:e>
                    </m:func>
                  </m:oMath>
                </a14:m>
                <a:endParaRPr lang="en-GB" altLang="zh-TW" sz="1600" dirty="0">
                  <a:ea typeface="PMingLiU" pitchFamily="18" charset="-120"/>
                </a:endParaRPr>
              </a:p>
              <a:p>
                <a:pPr lvl="2" algn="just">
                  <a:lnSpc>
                    <a:spcPct val="90000"/>
                  </a:lnSpc>
                </a:pPr>
                <a:endParaRPr lang="en-GB" altLang="zh-TW" sz="1600" b="0" dirty="0">
                  <a:solidFill>
                    <a:schemeClr val="tx1"/>
                  </a:solidFill>
                  <a:ea typeface="PMingLiU" pitchFamily="18" charset="-120"/>
                </a:endParaRPr>
              </a:p>
              <a:p>
                <a:pPr lvl="2" algn="just">
                  <a:lnSpc>
                    <a:spcPct val="90000"/>
                  </a:lnSpc>
                </a:pPr>
                <a:endParaRPr lang="en-US" altLang="zh-TW" sz="1600" dirty="0">
                  <a:solidFill>
                    <a:srgbClr val="00B050"/>
                  </a:solidFill>
                  <a:ea typeface="PMingLiU" pitchFamily="18" charset="-120"/>
                </a:endParaRPr>
              </a:p>
            </p:txBody>
          </p:sp>
        </mc:Choice>
        <mc:Fallback xmlns="">
          <p:sp>
            <p:nvSpPr>
              <p:cNvPr id="82" name="Rectangle 3"/>
              <p:cNvSpPr txBox="1">
                <a:spLocks noRot="1" noChangeAspect="1" noMove="1" noResize="1" noEditPoints="1" noAdjustHandles="1" noChangeArrowheads="1" noChangeShapeType="1" noTextEdit="1"/>
              </p:cNvSpPr>
              <p:nvPr/>
            </p:nvSpPr>
            <p:spPr>
              <a:xfrm>
                <a:off x="611560" y="1772816"/>
                <a:ext cx="7772400" cy="5085184"/>
              </a:xfrm>
              <a:prstGeom prst="rect">
                <a:avLst/>
              </a:prstGeom>
              <a:blipFill>
                <a:blip r:embed="rId3"/>
                <a:stretch>
                  <a:fillRect l="-1020" t="-1679" r="-1255"/>
                </a:stretch>
              </a:blipFill>
            </p:spPr>
            <p:txBody>
              <a:bodyPr/>
              <a:lstStyle/>
              <a:p>
                <a:r>
                  <a:rPr lang="en-AU">
                    <a:noFill/>
                  </a:rPr>
                  <a:t> </a:t>
                </a:r>
              </a:p>
            </p:txBody>
          </p:sp>
        </mc:Fallback>
      </mc:AlternateContent>
      <p:sp>
        <p:nvSpPr>
          <p:cNvPr id="5" name="Slide Number Placeholder 3">
            <a:extLst>
              <a:ext uri="{FF2B5EF4-FFF2-40B4-BE49-F238E27FC236}">
                <a16:creationId xmlns:a16="http://schemas.microsoft.com/office/drawing/2014/main" id="{725290FB-8ED1-0C63-26DC-0BEF5342ACE1}"/>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5</a:t>
            </a:fld>
            <a:endParaRPr lang="en-GB" sz="2400" dirty="0"/>
          </a:p>
        </p:txBody>
      </p:sp>
    </p:spTree>
    <p:extLst>
      <p:ext uri="{BB962C8B-B14F-4D97-AF65-F5344CB8AC3E}">
        <p14:creationId xmlns:p14="http://schemas.microsoft.com/office/powerpoint/2010/main" val="395410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xEl>
                                              <p:pRg st="6" end="6"/>
                                            </p:txEl>
                                          </p:spTgt>
                                        </p:tgtEl>
                                        <p:attrNameLst>
                                          <p:attrName>style.visibility</p:attrName>
                                        </p:attrNameLst>
                                      </p:cBhvr>
                                      <p:to>
                                        <p:strVal val="visible"/>
                                      </p:to>
                                    </p:set>
                                    <p:anim calcmode="lin" valueType="num">
                                      <p:cBhvr additive="base">
                                        <p:cTn id="7" dur="500" fill="hold"/>
                                        <p:tgtEl>
                                          <p:spTgt spid="8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2">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
                                            <p:txEl>
                                              <p:pRg st="7" end="7"/>
                                            </p:txEl>
                                          </p:spTgt>
                                        </p:tgtEl>
                                        <p:attrNameLst>
                                          <p:attrName>style.visibility</p:attrName>
                                        </p:attrNameLst>
                                      </p:cBhvr>
                                      <p:to>
                                        <p:strVal val="visible"/>
                                      </p:to>
                                    </p:set>
                                    <p:anim calcmode="lin" valueType="num">
                                      <p:cBhvr additive="base">
                                        <p:cTn id="11" dur="500" fill="hold"/>
                                        <p:tgtEl>
                                          <p:spTgt spid="82">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742669" y="78532"/>
          <a:ext cx="2097445" cy="2133600"/>
        </p:xfrm>
        <a:graphic>
          <a:graphicData uri="http://schemas.openxmlformats.org/drawingml/2006/table">
            <a:tbl>
              <a:tblPr firstRow="1" bandRow="1">
                <a:tableStyleId>{5C22544A-7EE6-4342-B048-85BDC9FD1C3A}</a:tableStyleId>
              </a:tblPr>
              <a:tblGrid>
                <a:gridCol w="299635">
                  <a:extLst>
                    <a:ext uri="{9D8B030D-6E8A-4147-A177-3AD203B41FA5}">
                      <a16:colId xmlns:a16="http://schemas.microsoft.com/office/drawing/2014/main" val="20000"/>
                    </a:ext>
                  </a:extLst>
                </a:gridCol>
                <a:gridCol w="299635">
                  <a:extLst>
                    <a:ext uri="{9D8B030D-6E8A-4147-A177-3AD203B41FA5}">
                      <a16:colId xmlns:a16="http://schemas.microsoft.com/office/drawing/2014/main" val="20001"/>
                    </a:ext>
                  </a:extLst>
                </a:gridCol>
                <a:gridCol w="299635">
                  <a:extLst>
                    <a:ext uri="{9D8B030D-6E8A-4147-A177-3AD203B41FA5}">
                      <a16:colId xmlns:a16="http://schemas.microsoft.com/office/drawing/2014/main" val="20002"/>
                    </a:ext>
                  </a:extLst>
                </a:gridCol>
                <a:gridCol w="299635">
                  <a:extLst>
                    <a:ext uri="{9D8B030D-6E8A-4147-A177-3AD203B41FA5}">
                      <a16:colId xmlns:a16="http://schemas.microsoft.com/office/drawing/2014/main" val="20003"/>
                    </a:ext>
                  </a:extLst>
                </a:gridCol>
                <a:gridCol w="299635">
                  <a:extLst>
                    <a:ext uri="{9D8B030D-6E8A-4147-A177-3AD203B41FA5}">
                      <a16:colId xmlns:a16="http://schemas.microsoft.com/office/drawing/2014/main" val="20004"/>
                    </a:ext>
                  </a:extLst>
                </a:gridCol>
                <a:gridCol w="299635">
                  <a:extLst>
                    <a:ext uri="{9D8B030D-6E8A-4147-A177-3AD203B41FA5}">
                      <a16:colId xmlns:a16="http://schemas.microsoft.com/office/drawing/2014/main" val="20005"/>
                    </a:ext>
                  </a:extLst>
                </a:gridCol>
                <a:gridCol w="299635">
                  <a:extLst>
                    <a:ext uri="{9D8B030D-6E8A-4147-A177-3AD203B41FA5}">
                      <a16:colId xmlns:a16="http://schemas.microsoft.com/office/drawing/2014/main" val="20006"/>
                    </a:ext>
                  </a:extLst>
                </a:gridCol>
              </a:tblGrid>
              <a:tr h="269390">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extLst>
                  <a:ext uri="{0D108BD9-81ED-4DB2-BD59-A6C34878D82A}">
                    <a16:rowId xmlns:a16="http://schemas.microsoft.com/office/drawing/2014/main" val="10000"/>
                  </a:ext>
                </a:extLst>
              </a:tr>
              <a:tr h="269390">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extLst>
                  <a:ext uri="{0D108BD9-81ED-4DB2-BD59-A6C34878D82A}">
                    <a16:rowId xmlns:a16="http://schemas.microsoft.com/office/drawing/2014/main" val="10001"/>
                  </a:ext>
                </a:extLst>
              </a:tr>
              <a:tr h="269390">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extLst>
                  <a:ext uri="{0D108BD9-81ED-4DB2-BD59-A6C34878D82A}">
                    <a16:rowId xmlns:a16="http://schemas.microsoft.com/office/drawing/2014/main" val="10002"/>
                  </a:ext>
                </a:extLst>
              </a:tr>
              <a:tr h="269390">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extLst>
                  <a:ext uri="{0D108BD9-81ED-4DB2-BD59-A6C34878D82A}">
                    <a16:rowId xmlns:a16="http://schemas.microsoft.com/office/drawing/2014/main" val="10003"/>
                  </a:ext>
                </a:extLst>
              </a:tr>
              <a:tr h="269390">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extLst>
                  <a:ext uri="{0D108BD9-81ED-4DB2-BD59-A6C34878D82A}">
                    <a16:rowId xmlns:a16="http://schemas.microsoft.com/office/drawing/2014/main" val="10004"/>
                  </a:ext>
                </a:extLst>
              </a:tr>
              <a:tr h="269390">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extLst>
                  <a:ext uri="{0D108BD9-81ED-4DB2-BD59-A6C34878D82A}">
                    <a16:rowId xmlns:a16="http://schemas.microsoft.com/office/drawing/2014/main" val="10005"/>
                  </a:ext>
                </a:extLst>
              </a:tr>
              <a:tr h="269390">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extLst>
                  <a:ext uri="{0D108BD9-81ED-4DB2-BD59-A6C34878D82A}">
                    <a16:rowId xmlns:a16="http://schemas.microsoft.com/office/drawing/2014/main" val="10006"/>
                  </a:ext>
                </a:extLst>
              </a:tr>
            </a:tbl>
          </a:graphicData>
        </a:graphic>
      </p:graphicFrame>
      <p:graphicFrame>
        <p:nvGraphicFramePr>
          <p:cNvPr id="15" name="Table 14"/>
          <p:cNvGraphicFramePr>
            <a:graphicFrameLocks noGrp="1"/>
          </p:cNvGraphicFramePr>
          <p:nvPr/>
        </p:nvGraphicFramePr>
        <p:xfrm>
          <a:off x="1742669" y="2332278"/>
          <a:ext cx="2112264" cy="2133600"/>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gridCol w="301752">
                  <a:extLst>
                    <a:ext uri="{9D8B030D-6E8A-4147-A177-3AD203B41FA5}">
                      <a16:colId xmlns:a16="http://schemas.microsoft.com/office/drawing/2014/main" val="20003"/>
                    </a:ext>
                  </a:extLst>
                </a:gridCol>
                <a:gridCol w="301752">
                  <a:extLst>
                    <a:ext uri="{9D8B030D-6E8A-4147-A177-3AD203B41FA5}">
                      <a16:colId xmlns:a16="http://schemas.microsoft.com/office/drawing/2014/main" val="20004"/>
                    </a:ext>
                  </a:extLst>
                </a:gridCol>
                <a:gridCol w="301752">
                  <a:extLst>
                    <a:ext uri="{9D8B030D-6E8A-4147-A177-3AD203B41FA5}">
                      <a16:colId xmlns:a16="http://schemas.microsoft.com/office/drawing/2014/main" val="20005"/>
                    </a:ext>
                  </a:extLst>
                </a:gridCol>
                <a:gridCol w="301752">
                  <a:extLst>
                    <a:ext uri="{9D8B030D-6E8A-4147-A177-3AD203B41FA5}">
                      <a16:colId xmlns:a16="http://schemas.microsoft.com/office/drawing/2014/main" val="20006"/>
                    </a:ext>
                  </a:extLst>
                </a:gridCol>
              </a:tblGrid>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extLst>
                  <a:ext uri="{0D108BD9-81ED-4DB2-BD59-A6C34878D82A}">
                    <a16:rowId xmlns:a16="http://schemas.microsoft.com/office/drawing/2014/main" val="10000"/>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2</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1</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1</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2</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extLst>
                  <a:ext uri="{0D108BD9-81ED-4DB2-BD59-A6C34878D82A}">
                    <a16:rowId xmlns:a16="http://schemas.microsoft.com/office/drawing/2014/main" val="10001"/>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1</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1</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1</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extLst>
                  <a:ext uri="{0D108BD9-81ED-4DB2-BD59-A6C34878D82A}">
                    <a16:rowId xmlns:a16="http://schemas.microsoft.com/office/drawing/2014/main" val="10002"/>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1</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2</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2</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extLst>
                  <a:ext uri="{0D108BD9-81ED-4DB2-BD59-A6C34878D82A}">
                    <a16:rowId xmlns:a16="http://schemas.microsoft.com/office/drawing/2014/main" val="10003"/>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1</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1</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1</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2</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1</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extLst>
                  <a:ext uri="{0D108BD9-81ED-4DB2-BD59-A6C34878D82A}">
                    <a16:rowId xmlns:a16="http://schemas.microsoft.com/office/drawing/2014/main" val="10004"/>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2</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2</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extLst>
                  <a:ext uri="{0D108BD9-81ED-4DB2-BD59-A6C34878D82A}">
                    <a16:rowId xmlns:a16="http://schemas.microsoft.com/office/drawing/2014/main" val="10005"/>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FD73"/>
                    </a:solidFill>
                  </a:tcPr>
                </a:tc>
                <a:extLst>
                  <a:ext uri="{0D108BD9-81ED-4DB2-BD59-A6C34878D82A}">
                    <a16:rowId xmlns:a16="http://schemas.microsoft.com/office/drawing/2014/main" val="10006"/>
                  </a:ext>
                </a:extLst>
              </a:tr>
            </a:tbl>
          </a:graphicData>
        </a:graphic>
      </p:graphicFrame>
      <p:graphicFrame>
        <p:nvGraphicFramePr>
          <p:cNvPr id="24" name="Table 23"/>
          <p:cNvGraphicFramePr>
            <a:graphicFrameLocks noGrp="1"/>
          </p:cNvGraphicFramePr>
          <p:nvPr/>
        </p:nvGraphicFramePr>
        <p:xfrm>
          <a:off x="1742669" y="4575241"/>
          <a:ext cx="2112264" cy="2133600"/>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gridCol w="301752">
                  <a:extLst>
                    <a:ext uri="{9D8B030D-6E8A-4147-A177-3AD203B41FA5}">
                      <a16:colId xmlns:a16="http://schemas.microsoft.com/office/drawing/2014/main" val="20003"/>
                    </a:ext>
                  </a:extLst>
                </a:gridCol>
                <a:gridCol w="301752">
                  <a:extLst>
                    <a:ext uri="{9D8B030D-6E8A-4147-A177-3AD203B41FA5}">
                      <a16:colId xmlns:a16="http://schemas.microsoft.com/office/drawing/2014/main" val="20004"/>
                    </a:ext>
                  </a:extLst>
                </a:gridCol>
                <a:gridCol w="301752">
                  <a:extLst>
                    <a:ext uri="{9D8B030D-6E8A-4147-A177-3AD203B41FA5}">
                      <a16:colId xmlns:a16="http://schemas.microsoft.com/office/drawing/2014/main" val="20005"/>
                    </a:ext>
                  </a:extLst>
                </a:gridCol>
                <a:gridCol w="301752">
                  <a:extLst>
                    <a:ext uri="{9D8B030D-6E8A-4147-A177-3AD203B41FA5}">
                      <a16:colId xmlns:a16="http://schemas.microsoft.com/office/drawing/2014/main" val="20006"/>
                    </a:ext>
                  </a:extLst>
                </a:gridCol>
              </a:tblGrid>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extLst>
                  <a:ext uri="{0D108BD9-81ED-4DB2-BD59-A6C34878D82A}">
                    <a16:rowId xmlns:a16="http://schemas.microsoft.com/office/drawing/2014/main" val="10000"/>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extLst>
                  <a:ext uri="{0D108BD9-81ED-4DB2-BD59-A6C34878D82A}">
                    <a16:rowId xmlns:a16="http://schemas.microsoft.com/office/drawing/2014/main" val="10001"/>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extLst>
                  <a:ext uri="{0D108BD9-81ED-4DB2-BD59-A6C34878D82A}">
                    <a16:rowId xmlns:a16="http://schemas.microsoft.com/office/drawing/2014/main" val="10002"/>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extLst>
                  <a:ext uri="{0D108BD9-81ED-4DB2-BD59-A6C34878D82A}">
                    <a16:rowId xmlns:a16="http://schemas.microsoft.com/office/drawing/2014/main" val="10003"/>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extLst>
                  <a:ext uri="{0D108BD9-81ED-4DB2-BD59-A6C34878D82A}">
                    <a16:rowId xmlns:a16="http://schemas.microsoft.com/office/drawing/2014/main" val="10004"/>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extLst>
                  <a:ext uri="{0D108BD9-81ED-4DB2-BD59-A6C34878D82A}">
                    <a16:rowId xmlns:a16="http://schemas.microsoft.com/office/drawing/2014/main" val="10005"/>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5000"/>
                        <a:lumOff val="75000"/>
                      </a:schemeClr>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4" name="TextBox 3"/>
              <p:cNvSpPr txBox="1"/>
              <p:nvPr/>
            </p:nvSpPr>
            <p:spPr>
              <a:xfrm rot="16200000">
                <a:off x="253665" y="945276"/>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4" name="TextBox 3"/>
              <p:cNvSpPr txBox="1">
                <a:spLocks noRot="1" noChangeAspect="1" noMove="1" noResize="1" noEditPoints="1" noAdjustHandles="1" noChangeArrowheads="1" noChangeShapeType="1" noTextEdit="1"/>
              </p:cNvSpPr>
              <p:nvPr/>
            </p:nvSpPr>
            <p:spPr>
              <a:xfrm rot="16200000">
                <a:off x="253665" y="945276"/>
                <a:ext cx="2520280" cy="400110"/>
              </a:xfrm>
              <a:prstGeom prst="rect">
                <a:avLst/>
              </a:prstGeom>
              <a:blipFill rotWithShape="0">
                <a:blip r:embed="rId3"/>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rot="16200000">
                <a:off x="253665" y="3199022"/>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62" name="TextBox 61"/>
              <p:cNvSpPr txBox="1">
                <a:spLocks noRot="1" noChangeAspect="1" noMove="1" noResize="1" noEditPoints="1" noAdjustHandles="1" noChangeArrowheads="1" noChangeShapeType="1" noTextEdit="1"/>
              </p:cNvSpPr>
              <p:nvPr/>
            </p:nvSpPr>
            <p:spPr>
              <a:xfrm rot="16200000">
                <a:off x="253665" y="3199022"/>
                <a:ext cx="2520280" cy="400110"/>
              </a:xfrm>
              <a:prstGeom prst="rect">
                <a:avLst/>
              </a:prstGeom>
              <a:blipFill rotWithShape="0">
                <a:blip r:embed="rId4"/>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rot="16200000">
                <a:off x="253665" y="5452768"/>
                <a:ext cx="2520280" cy="400110"/>
              </a:xfrm>
              <a:prstGeom prst="rect">
                <a:avLst/>
              </a:prstGeom>
              <a:noFill/>
            </p:spPr>
            <p:txBody>
              <a:bodyPr wrap="square" rtlCol="0">
                <a:spAutoFit/>
              </a:bodyPr>
              <a:lstStyle/>
              <a:p>
                <a:pPr algn="ctr"/>
                <a:r>
                  <a:rPr lang="en-AU" sz="2000" b="0" dirty="0"/>
                  <a:t>Input I</a:t>
                </a:r>
                <a14:m>
                  <m:oMath xmlns:m="http://schemas.openxmlformats.org/officeDocument/2006/math">
                    <m:r>
                      <a:rPr lang="en-AU" sz="2000" b="0" i="1" smtClean="0">
                        <a:latin typeface="Cambria Math" panose="02040503050406030204" pitchFamily="18" charset="0"/>
                      </a:rPr>
                      <m:t>(:,:,3)</m:t>
                    </m:r>
                  </m:oMath>
                </a14:m>
                <a:endParaRPr lang="en-US" sz="2000" b="0" dirty="0"/>
              </a:p>
            </p:txBody>
          </p:sp>
        </mc:Choice>
        <mc:Fallback xmlns="">
          <p:sp>
            <p:nvSpPr>
              <p:cNvPr id="63" name="TextBox 62"/>
              <p:cNvSpPr txBox="1">
                <a:spLocks noRot="1" noChangeAspect="1" noMove="1" noResize="1" noEditPoints="1" noAdjustHandles="1" noChangeArrowheads="1" noChangeShapeType="1" noTextEdit="1"/>
              </p:cNvSpPr>
              <p:nvPr/>
            </p:nvSpPr>
            <p:spPr>
              <a:xfrm rot="16200000">
                <a:off x="253665" y="5452768"/>
                <a:ext cx="2520280" cy="400110"/>
              </a:xfrm>
              <a:prstGeom prst="rect">
                <a:avLst/>
              </a:prstGeom>
              <a:blipFill rotWithShape="0">
                <a:blip r:embed="rId5"/>
                <a:stretch>
                  <a:fillRect l="-7692" r="-29231"/>
                </a:stretch>
              </a:blipFill>
            </p:spPr>
            <p:txBody>
              <a:bodyPr/>
              <a:lstStyle/>
              <a:p>
                <a:r>
                  <a:rPr lang="en-US">
                    <a:noFill/>
                  </a:rPr>
                  <a:t> </a:t>
                </a:r>
              </a:p>
            </p:txBody>
          </p:sp>
        </mc:Fallback>
      </mc:AlternateContent>
      <p:graphicFrame>
        <p:nvGraphicFramePr>
          <p:cNvPr id="64" name="Table 63"/>
          <p:cNvGraphicFramePr>
            <a:graphicFrameLocks noGrp="1"/>
          </p:cNvGraphicFramePr>
          <p:nvPr/>
        </p:nvGraphicFramePr>
        <p:xfrm>
          <a:off x="4427984" y="637330"/>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5" name="Table 64"/>
          <p:cNvGraphicFramePr>
            <a:graphicFrameLocks noGrp="1"/>
          </p:cNvGraphicFramePr>
          <p:nvPr/>
        </p:nvGraphicFramePr>
        <p:xfrm>
          <a:off x="4427984" y="2891076"/>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01752">
                <a:tc>
                  <a:txBody>
                    <a:bodyPr/>
                    <a:lstStyle/>
                    <a:p>
                      <a:pPr algn="ctr"/>
                      <a:r>
                        <a:rPr lang="en-AU" sz="1000" b="1" dirty="0">
                          <a:solidFill>
                            <a:schemeClr val="tx1"/>
                          </a:solidFill>
                        </a:rPr>
                        <a:t>0</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6" name="Table 65"/>
          <p:cNvGraphicFramePr>
            <a:graphicFrameLocks noGrp="1"/>
          </p:cNvGraphicFramePr>
          <p:nvPr/>
        </p:nvGraphicFramePr>
        <p:xfrm>
          <a:off x="4427984" y="5144822"/>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0" name="TextBox 69"/>
              <p:cNvSpPr txBox="1"/>
              <p:nvPr/>
            </p:nvSpPr>
            <p:spPr>
              <a:xfrm>
                <a:off x="3960669" y="227695"/>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70" name="TextBox 69"/>
              <p:cNvSpPr txBox="1">
                <a:spLocks noRot="1" noChangeAspect="1" noMove="1" noResize="1" noEditPoints="1" noAdjustHandles="1" noChangeArrowheads="1" noChangeShapeType="1" noTextEdit="1"/>
              </p:cNvSpPr>
              <p:nvPr/>
            </p:nvSpPr>
            <p:spPr>
              <a:xfrm>
                <a:off x="3960669" y="227695"/>
                <a:ext cx="1982379" cy="400110"/>
              </a:xfrm>
              <a:prstGeom prst="rect">
                <a:avLst/>
              </a:prstGeom>
              <a:blipFill rotWithShape="0">
                <a:blip r:embed="rId6"/>
                <a:stretch>
                  <a:fillRect l="-923"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960668" y="2481441"/>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71" name="TextBox 70"/>
              <p:cNvSpPr txBox="1">
                <a:spLocks noRot="1" noChangeAspect="1" noMove="1" noResize="1" noEditPoints="1" noAdjustHandles="1" noChangeArrowheads="1" noChangeShapeType="1" noTextEdit="1"/>
              </p:cNvSpPr>
              <p:nvPr/>
            </p:nvSpPr>
            <p:spPr>
              <a:xfrm>
                <a:off x="3960668" y="2481441"/>
                <a:ext cx="1982379" cy="400110"/>
              </a:xfrm>
              <a:prstGeom prst="rect">
                <a:avLst/>
              </a:prstGeom>
              <a:blipFill rotWithShape="0">
                <a:blip r:embed="rId7"/>
                <a:stretch>
                  <a:fillRect l="-923"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3960667" y="4724735"/>
                <a:ext cx="1982379" cy="400110"/>
              </a:xfrm>
              <a:prstGeom prst="rect">
                <a:avLst/>
              </a:prstGeom>
              <a:noFill/>
            </p:spPr>
            <p:txBody>
              <a:bodyPr wrap="square" rtlCol="0">
                <a:spAutoFit/>
              </a:bodyPr>
              <a:lstStyle/>
              <a:p>
                <a:pPr algn="ctr"/>
                <a:r>
                  <a:rPr lang="en-AU" sz="2000" b="0" dirty="0"/>
                  <a:t>Filter</a:t>
                </a:r>
                <a14:m>
                  <m:oMath xmlns:m="http://schemas.openxmlformats.org/officeDocument/2006/math">
                    <m:sSub>
                      <m:sSubPr>
                        <m:ctrlPr>
                          <a:rPr lang="en-AU" sz="2000" b="0" i="1">
                            <a:latin typeface="Cambria Math" panose="02040503050406030204" pitchFamily="18" charset="0"/>
                          </a:rPr>
                        </m:ctrlPr>
                      </m:sSubPr>
                      <m:e>
                        <m:r>
                          <a:rPr lang="en-AU" sz="2000" b="0" i="1">
                            <a:latin typeface="Cambria Math" panose="02040503050406030204" pitchFamily="18" charset="0"/>
                          </a:rPr>
                          <m:t>𝐾</m:t>
                        </m:r>
                      </m:e>
                      <m:sub>
                        <m:r>
                          <a:rPr lang="en-AU" sz="2000" b="0" i="1">
                            <a:latin typeface="Cambria Math" panose="02040503050406030204" pitchFamily="18" charset="0"/>
                          </a:rPr>
                          <m:t>0</m:t>
                        </m:r>
                      </m:sub>
                    </m:sSub>
                    <m:r>
                      <a:rPr lang="en-AU" sz="2000" b="0" i="1" smtClean="0">
                        <a:latin typeface="Cambria Math" panose="02040503050406030204" pitchFamily="18" charset="0"/>
                      </a:rPr>
                      <m:t>(:,:,3)</m:t>
                    </m:r>
                  </m:oMath>
                </a14:m>
                <a:endParaRPr lang="en-US" sz="2000" b="0" dirty="0"/>
              </a:p>
            </p:txBody>
          </p:sp>
        </mc:Choice>
        <mc:Fallback xmlns="">
          <p:sp>
            <p:nvSpPr>
              <p:cNvPr id="72" name="TextBox 71"/>
              <p:cNvSpPr txBox="1">
                <a:spLocks noRot="1" noChangeAspect="1" noMove="1" noResize="1" noEditPoints="1" noAdjustHandles="1" noChangeArrowheads="1" noChangeShapeType="1" noTextEdit="1"/>
              </p:cNvSpPr>
              <p:nvPr/>
            </p:nvSpPr>
            <p:spPr>
              <a:xfrm>
                <a:off x="3960667" y="4724735"/>
                <a:ext cx="1982379" cy="400110"/>
              </a:xfrm>
              <a:prstGeom prst="rect">
                <a:avLst/>
              </a:prstGeom>
              <a:blipFill rotWithShape="0">
                <a:blip r:embed="rId8"/>
                <a:stretch>
                  <a:fillRect t="-6061" b="-27273"/>
                </a:stretch>
              </a:blipFill>
            </p:spPr>
            <p:txBody>
              <a:bodyPr/>
              <a:lstStyle/>
              <a:p>
                <a:r>
                  <a:rPr lang="en-US">
                    <a:noFill/>
                  </a:rPr>
                  <a:t> </a:t>
                </a:r>
              </a:p>
            </p:txBody>
          </p:sp>
        </mc:Fallback>
      </mc:AlternateContent>
      <p:graphicFrame>
        <p:nvGraphicFramePr>
          <p:cNvPr id="77" name="Table 76"/>
          <p:cNvGraphicFramePr>
            <a:graphicFrameLocks noGrp="1"/>
          </p:cNvGraphicFramePr>
          <p:nvPr/>
        </p:nvGraphicFramePr>
        <p:xfrm>
          <a:off x="1739000" y="82192"/>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pSp>
        <p:nvGrpSpPr>
          <p:cNvPr id="61" name="Group 60"/>
          <p:cNvGrpSpPr/>
          <p:nvPr/>
        </p:nvGrpSpPr>
        <p:grpSpPr>
          <a:xfrm>
            <a:off x="1682627" y="-75617"/>
            <a:ext cx="2275838" cy="2369164"/>
            <a:chOff x="1684830" y="-68739"/>
            <a:chExt cx="2275838" cy="2369164"/>
          </a:xfrm>
        </p:grpSpPr>
        <p:sp>
          <p:nvSpPr>
            <p:cNvPr id="53" name="Rectangle 52"/>
            <p:cNvSpPr/>
            <p:nvPr/>
          </p:nvSpPr>
          <p:spPr>
            <a:xfrm>
              <a:off x="1729962" y="19050"/>
              <a:ext cx="2230706" cy="345067"/>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79" name="Rectangle 78"/>
            <p:cNvSpPr/>
            <p:nvPr/>
          </p:nvSpPr>
          <p:spPr>
            <a:xfrm>
              <a:off x="1684830" y="1923503"/>
              <a:ext cx="2230706" cy="345067"/>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80" name="Rectangle 79"/>
            <p:cNvSpPr/>
            <p:nvPr/>
          </p:nvSpPr>
          <p:spPr>
            <a:xfrm rot="5400000">
              <a:off x="2612505" y="874080"/>
              <a:ext cx="2230706" cy="345067"/>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81" name="Rectangle 80"/>
            <p:cNvSpPr/>
            <p:nvPr/>
          </p:nvSpPr>
          <p:spPr>
            <a:xfrm rot="5400000">
              <a:off x="756980" y="1033175"/>
              <a:ext cx="2230706" cy="303794"/>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grpSp>
      <p:grpSp>
        <p:nvGrpSpPr>
          <p:cNvPr id="83" name="Group 82"/>
          <p:cNvGrpSpPr/>
          <p:nvPr/>
        </p:nvGrpSpPr>
        <p:grpSpPr>
          <a:xfrm>
            <a:off x="1692939" y="2184446"/>
            <a:ext cx="2275838" cy="2369164"/>
            <a:chOff x="1684830" y="-68739"/>
            <a:chExt cx="2275838" cy="2369164"/>
          </a:xfrm>
        </p:grpSpPr>
        <p:sp>
          <p:nvSpPr>
            <p:cNvPr id="84" name="Rectangle 83"/>
            <p:cNvSpPr/>
            <p:nvPr/>
          </p:nvSpPr>
          <p:spPr>
            <a:xfrm>
              <a:off x="1729962" y="19050"/>
              <a:ext cx="2230706" cy="345067"/>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85" name="Rectangle 84"/>
            <p:cNvSpPr/>
            <p:nvPr/>
          </p:nvSpPr>
          <p:spPr>
            <a:xfrm>
              <a:off x="1684830" y="1923503"/>
              <a:ext cx="2230706" cy="345067"/>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86" name="Rectangle 85"/>
            <p:cNvSpPr/>
            <p:nvPr/>
          </p:nvSpPr>
          <p:spPr>
            <a:xfrm rot="5400000">
              <a:off x="2612505" y="874080"/>
              <a:ext cx="2230706" cy="345067"/>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87" name="Rectangle 86"/>
            <p:cNvSpPr/>
            <p:nvPr/>
          </p:nvSpPr>
          <p:spPr>
            <a:xfrm rot="5400000">
              <a:off x="756980" y="1033175"/>
              <a:ext cx="2230706" cy="303794"/>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grpSp>
      <p:grpSp>
        <p:nvGrpSpPr>
          <p:cNvPr id="88" name="Group 87"/>
          <p:cNvGrpSpPr/>
          <p:nvPr/>
        </p:nvGrpSpPr>
        <p:grpSpPr>
          <a:xfrm>
            <a:off x="1691617" y="4437112"/>
            <a:ext cx="2275838" cy="2369164"/>
            <a:chOff x="1684830" y="-68739"/>
            <a:chExt cx="2275838" cy="2369164"/>
          </a:xfrm>
        </p:grpSpPr>
        <p:sp>
          <p:nvSpPr>
            <p:cNvPr id="89" name="Rectangle 88"/>
            <p:cNvSpPr/>
            <p:nvPr/>
          </p:nvSpPr>
          <p:spPr>
            <a:xfrm>
              <a:off x="1729962" y="19050"/>
              <a:ext cx="2230706" cy="345067"/>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90" name="Rectangle 89"/>
            <p:cNvSpPr/>
            <p:nvPr/>
          </p:nvSpPr>
          <p:spPr>
            <a:xfrm>
              <a:off x="1684830" y="1923503"/>
              <a:ext cx="2230706" cy="345067"/>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91" name="Rectangle 90"/>
            <p:cNvSpPr/>
            <p:nvPr/>
          </p:nvSpPr>
          <p:spPr>
            <a:xfrm rot="5400000">
              <a:off x="2612505" y="874080"/>
              <a:ext cx="2230706" cy="345067"/>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92" name="Rectangle 91"/>
            <p:cNvSpPr/>
            <p:nvPr/>
          </p:nvSpPr>
          <p:spPr>
            <a:xfrm rot="5400000">
              <a:off x="756980" y="1033175"/>
              <a:ext cx="2230706" cy="303794"/>
            </a:xfrm>
            <a:prstGeom prst="rect">
              <a:avLst/>
            </a:prstGeom>
            <a:solidFill>
              <a:schemeClr val="bg1"/>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grpSp>
      <p:graphicFrame>
        <p:nvGraphicFramePr>
          <p:cNvPr id="93" name="Table 92"/>
          <p:cNvGraphicFramePr>
            <a:graphicFrameLocks noGrp="1"/>
          </p:cNvGraphicFramePr>
          <p:nvPr/>
        </p:nvGraphicFramePr>
        <p:xfrm>
          <a:off x="1747653" y="2332784"/>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94" name="Table 93"/>
          <p:cNvGraphicFramePr>
            <a:graphicFrameLocks noGrp="1"/>
          </p:cNvGraphicFramePr>
          <p:nvPr/>
        </p:nvGraphicFramePr>
        <p:xfrm>
          <a:off x="1747653" y="4569055"/>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97" name="Table 96"/>
          <p:cNvGraphicFramePr>
            <a:graphicFrameLocks noGrp="1"/>
          </p:cNvGraphicFramePr>
          <p:nvPr/>
        </p:nvGraphicFramePr>
        <p:xfrm>
          <a:off x="2042795" y="75912"/>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98" name="Table 97"/>
          <p:cNvGraphicFramePr>
            <a:graphicFrameLocks noGrp="1"/>
          </p:cNvGraphicFramePr>
          <p:nvPr/>
        </p:nvGraphicFramePr>
        <p:xfrm>
          <a:off x="2051720" y="2339355"/>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99" name="Table 98"/>
          <p:cNvGraphicFramePr>
            <a:graphicFrameLocks noGrp="1"/>
          </p:cNvGraphicFramePr>
          <p:nvPr/>
        </p:nvGraphicFramePr>
        <p:xfrm>
          <a:off x="2051720" y="4578068"/>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11" name="Table 110"/>
          <p:cNvGraphicFramePr>
            <a:graphicFrameLocks noGrp="1"/>
          </p:cNvGraphicFramePr>
          <p:nvPr/>
        </p:nvGraphicFramePr>
        <p:xfrm>
          <a:off x="2339752" y="84997"/>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12" name="Table 111"/>
          <p:cNvGraphicFramePr>
            <a:graphicFrameLocks noGrp="1"/>
          </p:cNvGraphicFramePr>
          <p:nvPr/>
        </p:nvGraphicFramePr>
        <p:xfrm>
          <a:off x="2349277" y="2336295"/>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13" name="Table 112"/>
          <p:cNvGraphicFramePr>
            <a:graphicFrameLocks noGrp="1"/>
          </p:cNvGraphicFramePr>
          <p:nvPr/>
        </p:nvGraphicFramePr>
        <p:xfrm>
          <a:off x="2349277" y="4581128"/>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14" name="Table 113"/>
          <p:cNvGraphicFramePr>
            <a:graphicFrameLocks noGrp="1"/>
          </p:cNvGraphicFramePr>
          <p:nvPr/>
        </p:nvGraphicFramePr>
        <p:xfrm>
          <a:off x="2635027" y="84997"/>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15" name="Table 114"/>
          <p:cNvGraphicFramePr>
            <a:graphicFrameLocks noGrp="1"/>
          </p:cNvGraphicFramePr>
          <p:nvPr/>
        </p:nvGraphicFramePr>
        <p:xfrm>
          <a:off x="2654077" y="2336295"/>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16" name="Table 115"/>
          <p:cNvGraphicFramePr>
            <a:graphicFrameLocks noGrp="1"/>
          </p:cNvGraphicFramePr>
          <p:nvPr/>
        </p:nvGraphicFramePr>
        <p:xfrm>
          <a:off x="2646834" y="4581128"/>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18" name="Table 117"/>
          <p:cNvGraphicFramePr>
            <a:graphicFrameLocks noGrp="1"/>
          </p:cNvGraphicFramePr>
          <p:nvPr/>
        </p:nvGraphicFramePr>
        <p:xfrm>
          <a:off x="6793883" y="2628732"/>
          <a:ext cx="1508760" cy="1524000"/>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gridCol w="301752">
                  <a:extLst>
                    <a:ext uri="{9D8B030D-6E8A-4147-A177-3AD203B41FA5}">
                      <a16:colId xmlns:a16="http://schemas.microsoft.com/office/drawing/2014/main" val="20003"/>
                    </a:ext>
                  </a:extLst>
                </a:gridCol>
                <a:gridCol w="301752">
                  <a:extLst>
                    <a:ext uri="{9D8B030D-6E8A-4147-A177-3AD203B41FA5}">
                      <a16:colId xmlns:a16="http://schemas.microsoft.com/office/drawing/2014/main" val="20004"/>
                    </a:ext>
                  </a:extLst>
                </a:gridCol>
              </a:tblGrid>
              <a:tr h="301752">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01752">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01752">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01752">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01752">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400" b="1" dirty="0">
                          <a:solidFill>
                            <a:schemeClr val="tx1"/>
                          </a:solidFill>
                        </a:rPr>
                        <a:t>2</a:t>
                      </a:r>
                      <a:endParaRPr lang="en-US" sz="14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graphicFrame>
        <p:nvGraphicFramePr>
          <p:cNvPr id="119" name="Table 118"/>
          <p:cNvGraphicFramePr>
            <a:graphicFrameLocks noGrp="1"/>
          </p:cNvGraphicFramePr>
          <p:nvPr/>
        </p:nvGraphicFramePr>
        <p:xfrm>
          <a:off x="6785316" y="2613878"/>
          <a:ext cx="326014" cy="304694"/>
        </p:xfrm>
        <a:graphic>
          <a:graphicData uri="http://schemas.openxmlformats.org/drawingml/2006/table">
            <a:tbl>
              <a:tblPr firstRow="1" bandRow="1">
                <a:tableStyleId>{5C22544A-7EE6-4342-B048-85BDC9FD1C3A}</a:tableStyleId>
              </a:tblPr>
              <a:tblGrid>
                <a:gridCol w="326014">
                  <a:extLst>
                    <a:ext uri="{9D8B030D-6E8A-4147-A177-3AD203B41FA5}">
                      <a16:colId xmlns:a16="http://schemas.microsoft.com/office/drawing/2014/main" val="20000"/>
                    </a:ext>
                  </a:extLst>
                </a:gridCol>
              </a:tblGrid>
              <a:tr h="280315">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120" name="TextBox 119"/>
              <p:cNvSpPr txBox="1"/>
              <p:nvPr/>
            </p:nvSpPr>
            <p:spPr>
              <a:xfrm>
                <a:off x="6084168" y="2212132"/>
                <a:ext cx="2911471"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120" name="TextBox 119"/>
              <p:cNvSpPr txBox="1">
                <a:spLocks noRot="1" noChangeAspect="1" noMove="1" noResize="1" noEditPoints="1" noAdjustHandles="1" noChangeArrowheads="1" noChangeShapeType="1" noTextEdit="1"/>
              </p:cNvSpPr>
              <p:nvPr/>
            </p:nvSpPr>
            <p:spPr>
              <a:xfrm>
                <a:off x="6084168" y="2212132"/>
                <a:ext cx="2911471" cy="400110"/>
              </a:xfrm>
              <a:prstGeom prst="rect">
                <a:avLst/>
              </a:prstGeom>
              <a:blipFill rotWithShape="0">
                <a:blip r:embed="rId9"/>
                <a:stretch>
                  <a:fillRect t="-7576" b="-27273"/>
                </a:stretch>
              </a:blipFill>
            </p:spPr>
            <p:txBody>
              <a:bodyPr/>
              <a:lstStyle/>
              <a:p>
                <a:r>
                  <a:rPr lang="en-US">
                    <a:noFill/>
                  </a:rPr>
                  <a:t> </a:t>
                </a:r>
              </a:p>
            </p:txBody>
          </p:sp>
        </mc:Fallback>
      </mc:AlternateContent>
      <p:graphicFrame>
        <p:nvGraphicFramePr>
          <p:cNvPr id="122" name="Table 121"/>
          <p:cNvGraphicFramePr>
            <a:graphicFrameLocks noGrp="1"/>
          </p:cNvGraphicFramePr>
          <p:nvPr/>
        </p:nvGraphicFramePr>
        <p:xfrm>
          <a:off x="2931806" y="84997"/>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23" name="Table 122"/>
          <p:cNvGraphicFramePr>
            <a:graphicFrameLocks noGrp="1"/>
          </p:cNvGraphicFramePr>
          <p:nvPr/>
        </p:nvGraphicFramePr>
        <p:xfrm>
          <a:off x="2953916" y="2339355"/>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24" name="Table 123"/>
          <p:cNvGraphicFramePr>
            <a:graphicFrameLocks noGrp="1"/>
          </p:cNvGraphicFramePr>
          <p:nvPr/>
        </p:nvGraphicFramePr>
        <p:xfrm>
          <a:off x="2946664" y="4583401"/>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25" name="Table 124"/>
          <p:cNvGraphicFramePr>
            <a:graphicFrameLocks noGrp="1"/>
          </p:cNvGraphicFramePr>
          <p:nvPr/>
        </p:nvGraphicFramePr>
        <p:xfrm>
          <a:off x="1741578" y="385614"/>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26" name="Table 125"/>
          <p:cNvGraphicFramePr>
            <a:graphicFrameLocks noGrp="1"/>
          </p:cNvGraphicFramePr>
          <p:nvPr/>
        </p:nvGraphicFramePr>
        <p:xfrm>
          <a:off x="1744638" y="2638958"/>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27" name="Table 126"/>
          <p:cNvGraphicFramePr>
            <a:graphicFrameLocks noGrp="1"/>
          </p:cNvGraphicFramePr>
          <p:nvPr/>
        </p:nvGraphicFramePr>
        <p:xfrm>
          <a:off x="1748525" y="4877143"/>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28" name="Table 127"/>
          <p:cNvGraphicFramePr>
            <a:graphicFrameLocks noGrp="1"/>
          </p:cNvGraphicFramePr>
          <p:nvPr/>
        </p:nvGraphicFramePr>
        <p:xfrm>
          <a:off x="2036862" y="388900"/>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29" name="Table 128"/>
          <p:cNvGraphicFramePr>
            <a:graphicFrameLocks noGrp="1"/>
          </p:cNvGraphicFramePr>
          <p:nvPr/>
        </p:nvGraphicFramePr>
        <p:xfrm>
          <a:off x="2046387" y="2645406"/>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30" name="Table 129"/>
          <p:cNvGraphicFramePr>
            <a:graphicFrameLocks noGrp="1"/>
          </p:cNvGraphicFramePr>
          <p:nvPr/>
        </p:nvGraphicFramePr>
        <p:xfrm>
          <a:off x="2054323" y="4886444"/>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31" name="Table 130"/>
          <p:cNvGraphicFramePr>
            <a:graphicFrameLocks noGrp="1"/>
          </p:cNvGraphicFramePr>
          <p:nvPr/>
        </p:nvGraphicFramePr>
        <p:xfrm>
          <a:off x="2341662" y="382554"/>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32" name="Table 131"/>
          <p:cNvGraphicFramePr>
            <a:graphicFrameLocks noGrp="1"/>
          </p:cNvGraphicFramePr>
          <p:nvPr/>
        </p:nvGraphicFramePr>
        <p:xfrm>
          <a:off x="2352353" y="2647782"/>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33" name="Table 132"/>
          <p:cNvGraphicFramePr>
            <a:graphicFrameLocks noGrp="1"/>
          </p:cNvGraphicFramePr>
          <p:nvPr/>
        </p:nvGraphicFramePr>
        <p:xfrm>
          <a:off x="2354028" y="4886551"/>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34" name="Table 133"/>
          <p:cNvGraphicFramePr>
            <a:graphicFrameLocks noGrp="1"/>
          </p:cNvGraphicFramePr>
          <p:nvPr/>
        </p:nvGraphicFramePr>
        <p:xfrm>
          <a:off x="2647393" y="383487"/>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35" name="Table 134"/>
          <p:cNvGraphicFramePr>
            <a:graphicFrameLocks noGrp="1"/>
          </p:cNvGraphicFramePr>
          <p:nvPr/>
        </p:nvGraphicFramePr>
        <p:xfrm>
          <a:off x="2655750" y="2640197"/>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36" name="Table 135"/>
          <p:cNvGraphicFramePr>
            <a:graphicFrameLocks noGrp="1"/>
          </p:cNvGraphicFramePr>
          <p:nvPr/>
        </p:nvGraphicFramePr>
        <p:xfrm>
          <a:off x="2655750" y="4886498"/>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37" name="Table 136"/>
          <p:cNvGraphicFramePr>
            <a:graphicFrameLocks noGrp="1"/>
          </p:cNvGraphicFramePr>
          <p:nvPr/>
        </p:nvGraphicFramePr>
        <p:xfrm>
          <a:off x="2950259" y="390977"/>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38" name="Table 137"/>
          <p:cNvGraphicFramePr>
            <a:graphicFrameLocks noGrp="1"/>
          </p:cNvGraphicFramePr>
          <p:nvPr/>
        </p:nvGraphicFramePr>
        <p:xfrm>
          <a:off x="2959784" y="2638958"/>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39" name="Table 138"/>
          <p:cNvGraphicFramePr>
            <a:graphicFrameLocks noGrp="1"/>
          </p:cNvGraphicFramePr>
          <p:nvPr/>
        </p:nvGraphicFramePr>
        <p:xfrm>
          <a:off x="2959490" y="4886444"/>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40" name="Table 139"/>
          <p:cNvGraphicFramePr>
            <a:graphicFrameLocks noGrp="1"/>
          </p:cNvGraphicFramePr>
          <p:nvPr/>
        </p:nvGraphicFramePr>
        <p:xfrm>
          <a:off x="1732053" y="683171"/>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41" name="Table 140"/>
          <p:cNvGraphicFramePr>
            <a:graphicFrameLocks noGrp="1"/>
          </p:cNvGraphicFramePr>
          <p:nvPr/>
        </p:nvGraphicFramePr>
        <p:xfrm>
          <a:off x="1752478" y="2951457"/>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42" name="Table 141"/>
          <p:cNvGraphicFramePr>
            <a:graphicFrameLocks noGrp="1"/>
          </p:cNvGraphicFramePr>
          <p:nvPr/>
        </p:nvGraphicFramePr>
        <p:xfrm>
          <a:off x="1750862" y="5189413"/>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43" name="Table 142"/>
          <p:cNvGraphicFramePr>
            <a:graphicFrameLocks noGrp="1"/>
          </p:cNvGraphicFramePr>
          <p:nvPr/>
        </p:nvGraphicFramePr>
        <p:xfrm>
          <a:off x="2039135" y="683171"/>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44" name="Table 143"/>
          <p:cNvGraphicFramePr>
            <a:graphicFrameLocks noGrp="1"/>
          </p:cNvGraphicFramePr>
          <p:nvPr/>
        </p:nvGraphicFramePr>
        <p:xfrm>
          <a:off x="2055784" y="2951457"/>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45" name="Table 144"/>
          <p:cNvGraphicFramePr>
            <a:graphicFrameLocks noGrp="1"/>
          </p:cNvGraphicFramePr>
          <p:nvPr/>
        </p:nvGraphicFramePr>
        <p:xfrm>
          <a:off x="2054832" y="5189530"/>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47" name="Table 146"/>
          <p:cNvGraphicFramePr>
            <a:graphicFrameLocks noGrp="1"/>
          </p:cNvGraphicFramePr>
          <p:nvPr/>
        </p:nvGraphicFramePr>
        <p:xfrm>
          <a:off x="2342311" y="682412"/>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48" name="Table 147"/>
          <p:cNvGraphicFramePr>
            <a:graphicFrameLocks noGrp="1"/>
          </p:cNvGraphicFramePr>
          <p:nvPr/>
        </p:nvGraphicFramePr>
        <p:xfrm>
          <a:off x="2362314" y="2948556"/>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49" name="Table 148"/>
          <p:cNvGraphicFramePr>
            <a:graphicFrameLocks noGrp="1"/>
          </p:cNvGraphicFramePr>
          <p:nvPr/>
        </p:nvGraphicFramePr>
        <p:xfrm>
          <a:off x="2361181" y="5189145"/>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50" name="Table 149"/>
          <p:cNvGraphicFramePr>
            <a:graphicFrameLocks noGrp="1"/>
          </p:cNvGraphicFramePr>
          <p:nvPr/>
        </p:nvGraphicFramePr>
        <p:xfrm>
          <a:off x="2648919" y="683611"/>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51" name="Table 150"/>
          <p:cNvGraphicFramePr>
            <a:graphicFrameLocks noGrp="1"/>
          </p:cNvGraphicFramePr>
          <p:nvPr/>
        </p:nvGraphicFramePr>
        <p:xfrm>
          <a:off x="2658751" y="2951494"/>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52" name="Table 151"/>
          <p:cNvGraphicFramePr>
            <a:graphicFrameLocks noGrp="1"/>
          </p:cNvGraphicFramePr>
          <p:nvPr/>
        </p:nvGraphicFramePr>
        <p:xfrm>
          <a:off x="2660116" y="5189038"/>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56" name="Table 155"/>
          <p:cNvGraphicFramePr>
            <a:graphicFrameLocks noGrp="1"/>
          </p:cNvGraphicFramePr>
          <p:nvPr/>
        </p:nvGraphicFramePr>
        <p:xfrm>
          <a:off x="2950726" y="694652"/>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57" name="Table 156"/>
          <p:cNvGraphicFramePr>
            <a:graphicFrameLocks noGrp="1"/>
          </p:cNvGraphicFramePr>
          <p:nvPr/>
        </p:nvGraphicFramePr>
        <p:xfrm>
          <a:off x="2970317" y="2942136"/>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58" name="Table 157"/>
          <p:cNvGraphicFramePr>
            <a:graphicFrameLocks noGrp="1"/>
          </p:cNvGraphicFramePr>
          <p:nvPr/>
        </p:nvGraphicFramePr>
        <p:xfrm>
          <a:off x="2959784" y="5191527"/>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59" name="Table 158"/>
          <p:cNvGraphicFramePr>
            <a:graphicFrameLocks noGrp="1"/>
          </p:cNvGraphicFramePr>
          <p:nvPr/>
        </p:nvGraphicFramePr>
        <p:xfrm>
          <a:off x="1737927" y="989318"/>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61" name="Table 160"/>
          <p:cNvGraphicFramePr>
            <a:graphicFrameLocks noGrp="1"/>
          </p:cNvGraphicFramePr>
          <p:nvPr/>
        </p:nvGraphicFramePr>
        <p:xfrm>
          <a:off x="1757378" y="3256122"/>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62" name="Table 161"/>
          <p:cNvGraphicFramePr>
            <a:graphicFrameLocks noGrp="1"/>
          </p:cNvGraphicFramePr>
          <p:nvPr/>
        </p:nvGraphicFramePr>
        <p:xfrm>
          <a:off x="1757584" y="5494578"/>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63" name="Table 162"/>
          <p:cNvGraphicFramePr>
            <a:graphicFrameLocks noGrp="1"/>
          </p:cNvGraphicFramePr>
          <p:nvPr/>
        </p:nvGraphicFramePr>
        <p:xfrm>
          <a:off x="2042195" y="989110"/>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64" name="Table 163"/>
          <p:cNvGraphicFramePr>
            <a:graphicFrameLocks noGrp="1"/>
          </p:cNvGraphicFramePr>
          <p:nvPr/>
        </p:nvGraphicFramePr>
        <p:xfrm>
          <a:off x="2061039" y="3257654"/>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65" name="Table 164"/>
          <p:cNvGraphicFramePr>
            <a:graphicFrameLocks noGrp="1"/>
          </p:cNvGraphicFramePr>
          <p:nvPr/>
        </p:nvGraphicFramePr>
        <p:xfrm>
          <a:off x="2063518" y="5495934"/>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66" name="Table 165"/>
          <p:cNvGraphicFramePr>
            <a:graphicFrameLocks noGrp="1"/>
          </p:cNvGraphicFramePr>
          <p:nvPr/>
        </p:nvGraphicFramePr>
        <p:xfrm>
          <a:off x="2346747" y="998521"/>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67" name="Table 166"/>
          <p:cNvGraphicFramePr>
            <a:graphicFrameLocks noGrp="1"/>
          </p:cNvGraphicFramePr>
          <p:nvPr/>
        </p:nvGraphicFramePr>
        <p:xfrm>
          <a:off x="2366461" y="3247590"/>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68" name="Table 167"/>
          <p:cNvGraphicFramePr>
            <a:graphicFrameLocks noGrp="1"/>
          </p:cNvGraphicFramePr>
          <p:nvPr/>
        </p:nvGraphicFramePr>
        <p:xfrm>
          <a:off x="2358802" y="5496001"/>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69" name="Table 168"/>
          <p:cNvGraphicFramePr>
            <a:graphicFrameLocks noGrp="1"/>
          </p:cNvGraphicFramePr>
          <p:nvPr/>
        </p:nvGraphicFramePr>
        <p:xfrm>
          <a:off x="2658632" y="1007320"/>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70" name="Table 169"/>
          <p:cNvGraphicFramePr>
            <a:graphicFrameLocks noGrp="1"/>
          </p:cNvGraphicFramePr>
          <p:nvPr/>
        </p:nvGraphicFramePr>
        <p:xfrm>
          <a:off x="2658632" y="3254607"/>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71" name="Table 170"/>
          <p:cNvGraphicFramePr>
            <a:graphicFrameLocks noGrp="1"/>
          </p:cNvGraphicFramePr>
          <p:nvPr/>
        </p:nvGraphicFramePr>
        <p:xfrm>
          <a:off x="2658632" y="5492377"/>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72" name="Table 171"/>
          <p:cNvGraphicFramePr>
            <a:graphicFrameLocks noGrp="1"/>
          </p:cNvGraphicFramePr>
          <p:nvPr/>
        </p:nvGraphicFramePr>
        <p:xfrm>
          <a:off x="2960082" y="991819"/>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73" name="Table 172"/>
          <p:cNvGraphicFramePr>
            <a:graphicFrameLocks noGrp="1"/>
          </p:cNvGraphicFramePr>
          <p:nvPr/>
        </p:nvGraphicFramePr>
        <p:xfrm>
          <a:off x="2970317" y="3250192"/>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74" name="Table 173"/>
          <p:cNvGraphicFramePr>
            <a:graphicFrameLocks noGrp="1"/>
          </p:cNvGraphicFramePr>
          <p:nvPr/>
        </p:nvGraphicFramePr>
        <p:xfrm>
          <a:off x="2950421" y="5498370"/>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75" name="Table 174"/>
          <p:cNvGraphicFramePr>
            <a:graphicFrameLocks noGrp="1"/>
          </p:cNvGraphicFramePr>
          <p:nvPr/>
        </p:nvGraphicFramePr>
        <p:xfrm>
          <a:off x="1741326" y="1295161"/>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76" name="Table 175"/>
          <p:cNvGraphicFramePr>
            <a:graphicFrameLocks noGrp="1"/>
          </p:cNvGraphicFramePr>
          <p:nvPr/>
        </p:nvGraphicFramePr>
        <p:xfrm>
          <a:off x="1759970" y="3562154"/>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77" name="Table 176"/>
          <p:cNvGraphicFramePr>
            <a:graphicFrameLocks noGrp="1"/>
          </p:cNvGraphicFramePr>
          <p:nvPr/>
        </p:nvGraphicFramePr>
        <p:xfrm>
          <a:off x="1760899" y="5800710"/>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78" name="Table 177"/>
          <p:cNvGraphicFramePr>
            <a:graphicFrameLocks noGrp="1"/>
          </p:cNvGraphicFramePr>
          <p:nvPr/>
        </p:nvGraphicFramePr>
        <p:xfrm>
          <a:off x="2045261" y="1295161"/>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79" name="Table 178"/>
          <p:cNvGraphicFramePr>
            <a:graphicFrameLocks noGrp="1"/>
          </p:cNvGraphicFramePr>
          <p:nvPr/>
        </p:nvGraphicFramePr>
        <p:xfrm>
          <a:off x="2054323" y="3562830"/>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80" name="Table 179"/>
          <p:cNvGraphicFramePr>
            <a:graphicFrameLocks noGrp="1"/>
          </p:cNvGraphicFramePr>
          <p:nvPr/>
        </p:nvGraphicFramePr>
        <p:xfrm>
          <a:off x="2054826" y="5800710"/>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81" name="Table 180"/>
          <p:cNvGraphicFramePr>
            <a:graphicFrameLocks noGrp="1"/>
          </p:cNvGraphicFramePr>
          <p:nvPr/>
        </p:nvGraphicFramePr>
        <p:xfrm>
          <a:off x="2349277" y="1305566"/>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82" name="Table 181"/>
          <p:cNvGraphicFramePr>
            <a:graphicFrameLocks noGrp="1"/>
          </p:cNvGraphicFramePr>
          <p:nvPr/>
        </p:nvGraphicFramePr>
        <p:xfrm>
          <a:off x="2367617" y="3552705"/>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83" name="Table 182"/>
          <p:cNvGraphicFramePr>
            <a:graphicFrameLocks noGrp="1"/>
          </p:cNvGraphicFramePr>
          <p:nvPr/>
        </p:nvGraphicFramePr>
        <p:xfrm>
          <a:off x="2358094" y="5800710"/>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84" name="Table 183"/>
          <p:cNvGraphicFramePr>
            <a:graphicFrameLocks noGrp="1"/>
          </p:cNvGraphicFramePr>
          <p:nvPr/>
        </p:nvGraphicFramePr>
        <p:xfrm>
          <a:off x="2653597" y="1294632"/>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85" name="Table 184"/>
          <p:cNvGraphicFramePr>
            <a:graphicFrameLocks noGrp="1"/>
          </p:cNvGraphicFramePr>
          <p:nvPr/>
        </p:nvGraphicFramePr>
        <p:xfrm>
          <a:off x="2673720" y="3552839"/>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86" name="Table 185"/>
          <p:cNvGraphicFramePr>
            <a:graphicFrameLocks noGrp="1"/>
          </p:cNvGraphicFramePr>
          <p:nvPr/>
        </p:nvGraphicFramePr>
        <p:xfrm>
          <a:off x="2654674" y="5800755"/>
          <a:ext cx="905256" cy="905256"/>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tblGrid>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0"/>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1"/>
                  </a:ext>
                </a:extLst>
              </a:tr>
              <a:tr h="301752">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tc>
                  <a:txBody>
                    <a:bodyPr/>
                    <a:lstStyle/>
                    <a:p>
                      <a:pPr algn="ctr"/>
                      <a:endParaRPr lang="en-US" sz="10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9000"/>
                      </a:schemeClr>
                    </a:solidFill>
                  </a:tcPr>
                </a:tc>
                <a:extLst>
                  <a:ext uri="{0D108BD9-81ED-4DB2-BD59-A6C34878D82A}">
                    <a16:rowId xmlns:a16="http://schemas.microsoft.com/office/drawing/2014/main" val="10002"/>
                  </a:ext>
                </a:extLst>
              </a:tr>
            </a:tbl>
          </a:graphicData>
        </a:graphic>
      </p:graphicFrame>
      <p:graphicFrame>
        <p:nvGraphicFramePr>
          <p:cNvPr id="188" name="Table 187"/>
          <p:cNvGraphicFramePr>
            <a:graphicFrameLocks noGrp="1"/>
          </p:cNvGraphicFramePr>
          <p:nvPr/>
        </p:nvGraphicFramePr>
        <p:xfrm>
          <a:off x="7092280" y="2620250"/>
          <a:ext cx="326014" cy="304694"/>
        </p:xfrm>
        <a:graphic>
          <a:graphicData uri="http://schemas.openxmlformats.org/drawingml/2006/table">
            <a:tbl>
              <a:tblPr firstRow="1" bandRow="1">
                <a:tableStyleId>{5C22544A-7EE6-4342-B048-85BDC9FD1C3A}</a:tableStyleId>
              </a:tblPr>
              <a:tblGrid>
                <a:gridCol w="326014">
                  <a:extLst>
                    <a:ext uri="{9D8B030D-6E8A-4147-A177-3AD203B41FA5}">
                      <a16:colId xmlns:a16="http://schemas.microsoft.com/office/drawing/2014/main" val="20000"/>
                    </a:ext>
                  </a:extLst>
                </a:gridCol>
              </a:tblGrid>
              <a:tr h="280315">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2" name="Rectangle 1"/>
              <p:cNvSpPr/>
              <p:nvPr/>
            </p:nvSpPr>
            <p:spPr>
              <a:xfrm>
                <a:off x="5787498" y="4117934"/>
                <a:ext cx="3465022" cy="707886"/>
              </a:xfrm>
              <a:prstGeom prst="rect">
                <a:avLst/>
              </a:prstGeom>
            </p:spPr>
            <p:txBody>
              <a:bodyPr wrap="square">
                <a:spAutoFit/>
              </a:bodyPr>
              <a:lstStyle/>
              <a:p>
                <a:pPr algn="ctr"/>
                <a:r>
                  <a:rPr lang="en-US" altLang="en-US" sz="2000" dirty="0">
                    <a:solidFill>
                      <a:schemeClr val="tx1"/>
                    </a:solidFill>
                  </a:rPr>
                  <a:t>Convolution</a:t>
                </a:r>
                <a:r>
                  <a:rPr lang="en-US" altLang="en-US" sz="2000" dirty="0">
                    <a:solidFill>
                      <a:srgbClr val="FF0000"/>
                    </a:solidFill>
                  </a:rPr>
                  <a:t> with </a:t>
                </a:r>
                <a:r>
                  <a:rPr lang="en-US" altLang="en-US" sz="2000" dirty="0">
                    <a:solidFill>
                      <a:schemeClr val="tx1"/>
                    </a:solidFill>
                  </a:rPr>
                  <a:t>Zero Padding (output is </a:t>
                </a:r>
                <a14:m>
                  <m:oMath xmlns:m="http://schemas.openxmlformats.org/officeDocument/2006/math">
                    <m:r>
                      <a:rPr lang="en-AU" altLang="en-US" sz="2000" b="1" i="1" smtClean="0">
                        <a:solidFill>
                          <a:schemeClr val="tx1"/>
                        </a:solidFill>
                        <a:latin typeface="Cambria Math" panose="02040503050406030204" pitchFamily="18" charset="0"/>
                      </a:rPr>
                      <m:t>𝟓</m:t>
                    </m:r>
                    <m:r>
                      <a:rPr lang="en-AU" altLang="en-US" sz="2000" b="1" i="1" smtClean="0">
                        <a:solidFill>
                          <a:schemeClr val="tx1"/>
                        </a:solidFill>
                        <a:latin typeface="Cambria Math" panose="02040503050406030204" pitchFamily="18" charset="0"/>
                        <a:ea typeface="Cambria Math" panose="02040503050406030204" pitchFamily="18" charset="0"/>
                      </a:rPr>
                      <m:t>×</m:t>
                    </m:r>
                    <m:r>
                      <a:rPr lang="en-AU" altLang="en-US" sz="2000" b="1" i="1" smtClean="0">
                        <a:solidFill>
                          <a:schemeClr val="tx1"/>
                        </a:solidFill>
                        <a:latin typeface="Cambria Math" panose="02040503050406030204" pitchFamily="18" charset="0"/>
                        <a:ea typeface="Cambria Math" panose="02040503050406030204" pitchFamily="18" charset="0"/>
                      </a:rPr>
                      <m:t>𝟓</m:t>
                    </m:r>
                  </m:oMath>
                </a14:m>
                <a:r>
                  <a:rPr lang="en-US" altLang="en-US" sz="2000" dirty="0">
                    <a:solidFill>
                      <a:schemeClr val="tx1"/>
                    </a:solidFill>
                  </a:rPr>
                  <a:t>)</a:t>
                </a:r>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5787498" y="4117934"/>
                <a:ext cx="3465022" cy="707886"/>
              </a:xfrm>
              <a:prstGeom prst="rect">
                <a:avLst/>
              </a:prstGeom>
              <a:blipFill>
                <a:blip r:embed="rId10"/>
                <a:stretch>
                  <a:fillRect l="-176" t="-5172" r="-1582" b="-14655"/>
                </a:stretch>
              </a:blipFill>
            </p:spPr>
            <p:txBody>
              <a:bodyPr/>
              <a:lstStyle/>
              <a:p>
                <a:r>
                  <a:rPr lang="en-GB">
                    <a:noFill/>
                  </a:rPr>
                  <a:t> </a:t>
                </a:r>
              </a:p>
            </p:txBody>
          </p:sp>
        </mc:Fallback>
      </mc:AlternateContent>
    </p:spTree>
    <p:extLst>
      <p:ext uri="{BB962C8B-B14F-4D97-AF65-F5344CB8AC3E}">
        <p14:creationId xmlns:p14="http://schemas.microsoft.com/office/powerpoint/2010/main" val="107582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3.33333E-6 -0.00023 L 0.03334 -0.00023 " pathEditMode="relative" ptsTypes="AA">
                                      <p:cBhvr>
                                        <p:cTn id="25" dur="2000" fill="hold"/>
                                        <p:tgtEl>
                                          <p:spTgt spid="77"/>
                                        </p:tgtEl>
                                        <p:attrNameLst>
                                          <p:attrName>ppt_x</p:attrName>
                                          <p:attrName>ppt_y</p:attrName>
                                        </p:attrNameLst>
                                      </p:cBhvr>
                                    </p:animMotion>
                                  </p:childTnLst>
                                </p:cTn>
                              </p:par>
                              <p:par>
                                <p:cTn id="26" presetID="0" presetClass="path" presetSubtype="0" accel="50000" decel="50000" fill="hold" nodeType="withEffect">
                                  <p:stCondLst>
                                    <p:cond delay="0"/>
                                  </p:stCondLst>
                                  <p:childTnLst>
                                    <p:animMotion origin="layout" path="M 5E-6 0.00092 L 0.0323 0.00092 " pathEditMode="relative" rAng="0" ptsTypes="AA">
                                      <p:cBhvr>
                                        <p:cTn id="27" dur="2000" fill="hold"/>
                                        <p:tgtEl>
                                          <p:spTgt spid="93"/>
                                        </p:tgtEl>
                                        <p:attrNameLst>
                                          <p:attrName>ppt_x</p:attrName>
                                          <p:attrName>ppt_y</p:attrName>
                                        </p:attrNameLst>
                                      </p:cBhvr>
                                      <p:rCtr x="1615" y="0"/>
                                    </p:animMotion>
                                  </p:childTnLst>
                                </p:cTn>
                              </p:par>
                              <p:par>
                                <p:cTn id="28" presetID="0" presetClass="path" presetSubtype="0" accel="50000" decel="50000" fill="hold" nodeType="withEffect">
                                  <p:stCondLst>
                                    <p:cond delay="0"/>
                                  </p:stCondLst>
                                  <p:childTnLst>
                                    <p:animMotion origin="layout" path="M 5E-6 0.00115 L 0.03334 0.00254 " pathEditMode="relative" rAng="0" ptsTypes="AA">
                                      <p:cBhvr>
                                        <p:cTn id="29" dur="2000" fill="hold"/>
                                        <p:tgtEl>
                                          <p:spTgt spid="94"/>
                                        </p:tgtEl>
                                        <p:attrNameLst>
                                          <p:attrName>ppt_x</p:attrName>
                                          <p:attrName>ppt_y</p:attrName>
                                        </p:attrNameLst>
                                      </p:cBhvr>
                                      <p:rCtr x="1667" y="69"/>
                                    </p:animMotion>
                                  </p:childTnLst>
                                </p:cTn>
                              </p:par>
                            </p:childTnLst>
                          </p:cTn>
                        </p:par>
                        <p:par>
                          <p:cTn id="30" fill="hold">
                            <p:stCondLst>
                              <p:cond delay="2000"/>
                            </p:stCondLst>
                            <p:childTnLst>
                              <p:par>
                                <p:cTn id="31" presetID="1" presetClass="exit" presetSubtype="0" fill="hold" nodeType="afterEffect">
                                  <p:stCondLst>
                                    <p:cond delay="0"/>
                                  </p:stCondLst>
                                  <p:childTnLst>
                                    <p:set>
                                      <p:cBhvr>
                                        <p:cTn id="32" dur="1" fill="hold">
                                          <p:stCondLst>
                                            <p:cond delay="0"/>
                                          </p:stCondLst>
                                        </p:cTn>
                                        <p:tgtEl>
                                          <p:spTgt spid="7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9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188"/>
                                        </p:tgtEl>
                                        <p:attrNameLst>
                                          <p:attrName>style.visibility</p:attrName>
                                        </p:attrNameLst>
                                      </p:cBhvr>
                                      <p:to>
                                        <p:strVal val="visible"/>
                                      </p:to>
                                    </p:set>
                                  </p:childTnLst>
                                </p:cTn>
                              </p:par>
                            </p:childTnLst>
                          </p:cTn>
                        </p:par>
                        <p:par>
                          <p:cTn id="46" fill="hold">
                            <p:stCondLst>
                              <p:cond delay="2000"/>
                            </p:stCondLst>
                            <p:childTnLst>
                              <p:par>
                                <p:cTn id="47" presetID="0" presetClass="path" presetSubtype="0" accel="50000" decel="50000" fill="hold" nodeType="afterEffect">
                                  <p:stCondLst>
                                    <p:cond delay="0"/>
                                  </p:stCondLst>
                                  <p:childTnLst>
                                    <p:animMotion origin="layout" path="M 3.33333E-6 -0.00023 L 0.03333 -0.00023 " pathEditMode="relative" rAng="0" ptsTypes="AA">
                                      <p:cBhvr>
                                        <p:cTn id="48" dur="2000" fill="hold"/>
                                        <p:tgtEl>
                                          <p:spTgt spid="97"/>
                                        </p:tgtEl>
                                        <p:attrNameLst>
                                          <p:attrName>ppt_x</p:attrName>
                                          <p:attrName>ppt_y</p:attrName>
                                        </p:attrNameLst>
                                      </p:cBhvr>
                                      <p:rCtr x="1667" y="0"/>
                                    </p:animMotion>
                                  </p:childTnLst>
                                </p:cTn>
                              </p:par>
                              <p:par>
                                <p:cTn id="49" presetID="0" presetClass="path" presetSubtype="0" accel="50000" decel="50000" fill="hold" nodeType="withEffect">
                                  <p:stCondLst>
                                    <p:cond delay="0"/>
                                  </p:stCondLst>
                                  <p:childTnLst>
                                    <p:animMotion origin="layout" path="M -4.72222E-6 -0.00024 L 0.03334 -0.00024 " pathEditMode="relative" rAng="0" ptsTypes="AA">
                                      <p:cBhvr>
                                        <p:cTn id="50" dur="2000" fill="hold"/>
                                        <p:tgtEl>
                                          <p:spTgt spid="98"/>
                                        </p:tgtEl>
                                        <p:attrNameLst>
                                          <p:attrName>ppt_x</p:attrName>
                                          <p:attrName>ppt_y</p:attrName>
                                        </p:attrNameLst>
                                      </p:cBhvr>
                                      <p:rCtr x="1667" y="0"/>
                                    </p:animMotion>
                                  </p:childTnLst>
                                </p:cTn>
                              </p:par>
                              <p:par>
                                <p:cTn id="51" presetID="0" presetClass="path" presetSubtype="0" accel="50000" decel="50000" fill="hold" nodeType="withEffect">
                                  <p:stCondLst>
                                    <p:cond delay="0"/>
                                  </p:stCondLst>
                                  <p:childTnLst>
                                    <p:animMotion origin="layout" path="M -4.72222E-6 -0.00023 L 0.03334 -0.00023 " pathEditMode="relative" rAng="0" ptsTypes="AA">
                                      <p:cBhvr>
                                        <p:cTn id="52" dur="2000" fill="hold"/>
                                        <p:tgtEl>
                                          <p:spTgt spid="99"/>
                                        </p:tgtEl>
                                        <p:attrNameLst>
                                          <p:attrName>ppt_x</p:attrName>
                                          <p:attrName>ppt_y</p:attrName>
                                        </p:attrNameLst>
                                      </p:cBhvr>
                                      <p:rCtr x="1667" y="0"/>
                                    </p:animMotion>
                                  </p:childTnLst>
                                </p:cTn>
                              </p:par>
                            </p:childTnLst>
                          </p:cTn>
                        </p:par>
                        <p:par>
                          <p:cTn id="53" fill="hold">
                            <p:stCondLst>
                              <p:cond delay="4000"/>
                            </p:stCondLst>
                            <p:childTnLst>
                              <p:par>
                                <p:cTn id="54" presetID="1" presetClass="exit" presetSubtype="0" fill="hold" nodeType="afterEffect">
                                  <p:stCondLst>
                                    <p:cond delay="0"/>
                                  </p:stCondLst>
                                  <p:childTnLst>
                                    <p:set>
                                      <p:cBhvr>
                                        <p:cTn id="55" dur="1" fill="hold">
                                          <p:stCondLst>
                                            <p:cond delay="0"/>
                                          </p:stCondLst>
                                        </p:cTn>
                                        <p:tgtEl>
                                          <p:spTgt spid="9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9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99"/>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11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1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13"/>
                                        </p:tgtEl>
                                        <p:attrNameLst>
                                          <p:attrName>style.visibility</p:attrName>
                                        </p:attrNameLst>
                                      </p:cBhvr>
                                      <p:to>
                                        <p:strVal val="visible"/>
                                      </p:to>
                                    </p:set>
                                  </p:childTnLst>
                                </p:cTn>
                              </p:par>
                            </p:childTnLst>
                          </p:cTn>
                        </p:par>
                        <p:par>
                          <p:cTn id="66" fill="hold">
                            <p:stCondLst>
                              <p:cond delay="4000"/>
                            </p:stCondLst>
                            <p:childTnLst>
                              <p:par>
                                <p:cTn id="67" presetID="0" presetClass="path" presetSubtype="0" accel="50000" decel="50000" fill="hold" nodeType="afterEffect">
                                  <p:stCondLst>
                                    <p:cond delay="0"/>
                                  </p:stCondLst>
                                  <p:childTnLst>
                                    <p:animMotion origin="layout" path="M -1.94444E-6 -0.00023 L 0.03334 -0.00023 " pathEditMode="relative" rAng="0" ptsTypes="AA">
                                      <p:cBhvr>
                                        <p:cTn id="68" dur="2000" fill="hold"/>
                                        <p:tgtEl>
                                          <p:spTgt spid="111"/>
                                        </p:tgtEl>
                                        <p:attrNameLst>
                                          <p:attrName>ppt_x</p:attrName>
                                          <p:attrName>ppt_y</p:attrName>
                                        </p:attrNameLst>
                                      </p:cBhvr>
                                      <p:rCtr x="1667" y="0"/>
                                    </p:animMotion>
                                  </p:childTnLst>
                                </p:cTn>
                              </p:par>
                              <p:par>
                                <p:cTn id="69" presetID="0" presetClass="path" presetSubtype="0" accel="50000" decel="50000" fill="hold" nodeType="withEffect">
                                  <p:stCondLst>
                                    <p:cond delay="0"/>
                                  </p:stCondLst>
                                  <p:childTnLst>
                                    <p:animMotion origin="layout" path="M -3.61111E-6 -0.00023 L 0.03334 -0.00023 " pathEditMode="relative" rAng="0" ptsTypes="AA">
                                      <p:cBhvr>
                                        <p:cTn id="70" dur="2000" fill="hold"/>
                                        <p:tgtEl>
                                          <p:spTgt spid="112"/>
                                        </p:tgtEl>
                                        <p:attrNameLst>
                                          <p:attrName>ppt_x</p:attrName>
                                          <p:attrName>ppt_y</p:attrName>
                                        </p:attrNameLst>
                                      </p:cBhvr>
                                      <p:rCtr x="1667" y="0"/>
                                    </p:animMotion>
                                  </p:childTnLst>
                                </p:cTn>
                              </p:par>
                              <p:par>
                                <p:cTn id="71" presetID="0" presetClass="path" presetSubtype="0" accel="50000" decel="50000" fill="hold" nodeType="withEffect">
                                  <p:stCondLst>
                                    <p:cond delay="0"/>
                                  </p:stCondLst>
                                  <p:childTnLst>
                                    <p:animMotion origin="layout" path="M -3.61111E-6 -0.00023 L 0.03334 -0.00023 " pathEditMode="relative" rAng="0" ptsTypes="AA">
                                      <p:cBhvr>
                                        <p:cTn id="72" dur="2000" fill="hold"/>
                                        <p:tgtEl>
                                          <p:spTgt spid="113"/>
                                        </p:tgtEl>
                                        <p:attrNameLst>
                                          <p:attrName>ppt_x</p:attrName>
                                          <p:attrName>ppt_y</p:attrName>
                                        </p:attrNameLst>
                                      </p:cBhvr>
                                      <p:rCtr x="1667" y="0"/>
                                    </p:animMotion>
                                  </p:childTnLst>
                                </p:cTn>
                              </p:par>
                            </p:childTnLst>
                          </p:cTn>
                        </p:par>
                        <p:par>
                          <p:cTn id="73" fill="hold">
                            <p:stCondLst>
                              <p:cond delay="6000"/>
                            </p:stCondLst>
                            <p:childTnLst>
                              <p:par>
                                <p:cTn id="74" presetID="1" presetClass="exit" presetSubtype="0" fill="hold" nodeType="afterEffect">
                                  <p:stCondLst>
                                    <p:cond delay="0"/>
                                  </p:stCondLst>
                                  <p:childTnLst>
                                    <p:set>
                                      <p:cBhvr>
                                        <p:cTn id="75" dur="1" fill="hold">
                                          <p:stCondLst>
                                            <p:cond delay="0"/>
                                          </p:stCondLst>
                                        </p:cTn>
                                        <p:tgtEl>
                                          <p:spTgt spid="111"/>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112"/>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113"/>
                                        </p:tgtEl>
                                        <p:attrNameLst>
                                          <p:attrName>style.visibility</p:attrName>
                                        </p:attrNameLst>
                                      </p:cBhvr>
                                      <p:to>
                                        <p:strVal val="hidden"/>
                                      </p:to>
                                    </p:set>
                                  </p:childTnLst>
                                </p:cTn>
                              </p:par>
                              <p:par>
                                <p:cTn id="80" presetID="1" presetClass="entr" presetSubtype="0" fill="hold" nodeType="withEffect">
                                  <p:stCondLst>
                                    <p:cond delay="0"/>
                                  </p:stCondLst>
                                  <p:childTnLst>
                                    <p:set>
                                      <p:cBhvr>
                                        <p:cTn id="81" dur="1" fill="hold">
                                          <p:stCondLst>
                                            <p:cond delay="0"/>
                                          </p:stCondLst>
                                        </p:cTn>
                                        <p:tgtEl>
                                          <p:spTgt spid="114"/>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1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16"/>
                                        </p:tgtEl>
                                        <p:attrNameLst>
                                          <p:attrName>style.visibility</p:attrName>
                                        </p:attrNameLst>
                                      </p:cBhvr>
                                      <p:to>
                                        <p:strVal val="visible"/>
                                      </p:to>
                                    </p:set>
                                  </p:childTnLst>
                                </p:cTn>
                              </p:par>
                            </p:childTnLst>
                          </p:cTn>
                        </p:par>
                        <p:par>
                          <p:cTn id="86" fill="hold">
                            <p:stCondLst>
                              <p:cond delay="6000"/>
                            </p:stCondLst>
                            <p:childTnLst>
                              <p:par>
                                <p:cTn id="87" presetID="0" presetClass="path" presetSubtype="0" accel="50000" decel="50000" fill="hold" nodeType="afterEffect">
                                  <p:stCondLst>
                                    <p:cond delay="0"/>
                                  </p:stCondLst>
                                  <p:childTnLst>
                                    <p:animMotion origin="layout" path="M -3.61111E-6 -0.00023 L 0.03334 -0.00023 " pathEditMode="relative" rAng="0" ptsTypes="AA">
                                      <p:cBhvr>
                                        <p:cTn id="88" dur="2000" fill="hold"/>
                                        <p:tgtEl>
                                          <p:spTgt spid="114"/>
                                        </p:tgtEl>
                                        <p:attrNameLst>
                                          <p:attrName>ppt_x</p:attrName>
                                          <p:attrName>ppt_y</p:attrName>
                                        </p:attrNameLst>
                                      </p:cBhvr>
                                      <p:rCtr x="1667" y="0"/>
                                    </p:animMotion>
                                  </p:childTnLst>
                                </p:cTn>
                              </p:par>
                              <p:par>
                                <p:cTn id="89" presetID="0" presetClass="path" presetSubtype="0" accel="50000" decel="50000" fill="hold" nodeType="withEffect">
                                  <p:stCondLst>
                                    <p:cond delay="0"/>
                                  </p:stCondLst>
                                  <p:childTnLst>
                                    <p:animMotion origin="layout" path="M 3.05556E-6 -0.00023 L 0.03333 -0.00023 " pathEditMode="relative" rAng="0" ptsTypes="AA">
                                      <p:cBhvr>
                                        <p:cTn id="90" dur="2000" fill="hold"/>
                                        <p:tgtEl>
                                          <p:spTgt spid="115"/>
                                        </p:tgtEl>
                                        <p:attrNameLst>
                                          <p:attrName>ppt_x</p:attrName>
                                          <p:attrName>ppt_y</p:attrName>
                                        </p:attrNameLst>
                                      </p:cBhvr>
                                      <p:rCtr x="1667" y="0"/>
                                    </p:animMotion>
                                  </p:childTnLst>
                                </p:cTn>
                              </p:par>
                              <p:par>
                                <p:cTn id="91" presetID="0" presetClass="path" presetSubtype="0" accel="50000" decel="50000" fill="hold" nodeType="withEffect">
                                  <p:stCondLst>
                                    <p:cond delay="0"/>
                                  </p:stCondLst>
                                  <p:childTnLst>
                                    <p:animMotion origin="layout" path="M 1.11111E-6 -0.00023 L 0.03333 -0.00023 " pathEditMode="relative" rAng="0" ptsTypes="AA">
                                      <p:cBhvr>
                                        <p:cTn id="92" dur="2000" fill="hold"/>
                                        <p:tgtEl>
                                          <p:spTgt spid="116"/>
                                        </p:tgtEl>
                                        <p:attrNameLst>
                                          <p:attrName>ppt_x</p:attrName>
                                          <p:attrName>ppt_y</p:attrName>
                                        </p:attrNameLst>
                                      </p:cBhvr>
                                      <p:rCtr x="1667" y="0"/>
                                    </p:animMotion>
                                  </p:childTnLst>
                                </p:cTn>
                              </p:par>
                            </p:childTnLst>
                          </p:cTn>
                        </p:par>
                        <p:par>
                          <p:cTn id="93" fill="hold">
                            <p:stCondLst>
                              <p:cond delay="8000"/>
                            </p:stCondLst>
                            <p:childTnLst>
                              <p:par>
                                <p:cTn id="94" presetID="1" presetClass="exit" presetSubtype="0" fill="hold" nodeType="afterEffect">
                                  <p:stCondLst>
                                    <p:cond delay="0"/>
                                  </p:stCondLst>
                                  <p:childTnLst>
                                    <p:set>
                                      <p:cBhvr>
                                        <p:cTn id="95" dur="1" fill="hold">
                                          <p:stCondLst>
                                            <p:cond delay="0"/>
                                          </p:stCondLst>
                                        </p:cTn>
                                        <p:tgtEl>
                                          <p:spTgt spid="114"/>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115"/>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116"/>
                                        </p:tgtEl>
                                        <p:attrNameLst>
                                          <p:attrName>style.visibility</p:attrName>
                                        </p:attrNameLst>
                                      </p:cBhvr>
                                      <p:to>
                                        <p:strVal val="hidden"/>
                                      </p:to>
                                    </p:set>
                                  </p:childTnLst>
                                </p:cTn>
                              </p:par>
                              <p:par>
                                <p:cTn id="100" presetID="1" presetClass="entr" presetSubtype="0" fill="hold" nodeType="withEffect">
                                  <p:stCondLst>
                                    <p:cond delay="0"/>
                                  </p:stCondLst>
                                  <p:childTnLst>
                                    <p:set>
                                      <p:cBhvr>
                                        <p:cTn id="101" dur="1" fill="hold">
                                          <p:stCondLst>
                                            <p:cond delay="0"/>
                                          </p:stCondLst>
                                        </p:cTn>
                                        <p:tgtEl>
                                          <p:spTgt spid="122"/>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23"/>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24"/>
                                        </p:tgtEl>
                                        <p:attrNameLst>
                                          <p:attrName>style.visibility</p:attrName>
                                        </p:attrNameLst>
                                      </p:cBhvr>
                                      <p:to>
                                        <p:strVal val="visible"/>
                                      </p:to>
                                    </p:set>
                                  </p:childTnLst>
                                </p:cTn>
                              </p:par>
                            </p:childTnLst>
                          </p:cTn>
                        </p:par>
                        <p:par>
                          <p:cTn id="106" fill="hold">
                            <p:stCondLst>
                              <p:cond delay="8000"/>
                            </p:stCondLst>
                            <p:childTnLst>
                              <p:par>
                                <p:cTn id="107" presetID="0" presetClass="path" presetSubtype="0" accel="50000" decel="50000" fill="hold" nodeType="afterEffect">
                                  <p:stCondLst>
                                    <p:cond delay="0"/>
                                  </p:stCondLst>
                                  <p:childTnLst>
                                    <p:animMotion origin="layout" path="M 0.00278 -0.0007 L -0.13056 0.04513 " pathEditMode="relative" rAng="0" ptsTypes="AA">
                                      <p:cBhvr>
                                        <p:cTn id="108" dur="2000" fill="hold"/>
                                        <p:tgtEl>
                                          <p:spTgt spid="123"/>
                                        </p:tgtEl>
                                        <p:attrNameLst>
                                          <p:attrName>ppt_x</p:attrName>
                                          <p:attrName>ppt_y</p:attrName>
                                        </p:attrNameLst>
                                      </p:cBhvr>
                                      <p:rCtr x="-6667" y="2292"/>
                                    </p:animMotion>
                                  </p:childTnLst>
                                </p:cTn>
                              </p:par>
                              <p:par>
                                <p:cTn id="109" presetID="0" presetClass="path" presetSubtype="0" accel="50000" decel="50000" fill="hold" nodeType="withEffect">
                                  <p:stCondLst>
                                    <p:cond delay="0"/>
                                  </p:stCondLst>
                                  <p:childTnLst>
                                    <p:animMotion origin="layout" path="M 0.00278 -0.00069 L -0.13056 0.04514 " pathEditMode="relative" ptsTypes="AA">
                                      <p:cBhvr>
                                        <p:cTn id="110" dur="2000" fill="hold"/>
                                        <p:tgtEl>
                                          <p:spTgt spid="122"/>
                                        </p:tgtEl>
                                        <p:attrNameLst>
                                          <p:attrName>ppt_x</p:attrName>
                                          <p:attrName>ppt_y</p:attrName>
                                        </p:attrNameLst>
                                      </p:cBhvr>
                                    </p:animMotion>
                                  </p:childTnLst>
                                </p:cTn>
                              </p:par>
                              <p:par>
                                <p:cTn id="111" presetID="0" presetClass="path" presetSubtype="0" accel="50000" decel="50000" fill="hold" nodeType="withEffect">
                                  <p:stCondLst>
                                    <p:cond delay="0"/>
                                  </p:stCondLst>
                                  <p:childTnLst>
                                    <p:animMotion origin="layout" path="M 0.00278 -0.0007 L -0.13055 0.04514 " pathEditMode="relative" rAng="0" ptsTypes="AA">
                                      <p:cBhvr>
                                        <p:cTn id="112" dur="2000" fill="hold"/>
                                        <p:tgtEl>
                                          <p:spTgt spid="124"/>
                                        </p:tgtEl>
                                        <p:attrNameLst>
                                          <p:attrName>ppt_x</p:attrName>
                                          <p:attrName>ppt_y</p:attrName>
                                        </p:attrNameLst>
                                      </p:cBhvr>
                                      <p:rCtr x="-6667" y="2292"/>
                                    </p:animMotion>
                                  </p:childTnLst>
                                </p:cTn>
                              </p:par>
                            </p:childTnLst>
                          </p:cTn>
                        </p:par>
                        <p:par>
                          <p:cTn id="113" fill="hold">
                            <p:stCondLst>
                              <p:cond delay="10000"/>
                            </p:stCondLst>
                            <p:childTnLst>
                              <p:par>
                                <p:cTn id="114" presetID="1" presetClass="exit" presetSubtype="0" fill="hold" nodeType="afterEffect">
                                  <p:stCondLst>
                                    <p:cond delay="0"/>
                                  </p:stCondLst>
                                  <p:childTnLst>
                                    <p:set>
                                      <p:cBhvr>
                                        <p:cTn id="115" dur="1" fill="hold">
                                          <p:stCondLst>
                                            <p:cond delay="0"/>
                                          </p:stCondLst>
                                        </p:cTn>
                                        <p:tgtEl>
                                          <p:spTgt spid="123"/>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122"/>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124"/>
                                        </p:tgtEl>
                                        <p:attrNameLst>
                                          <p:attrName>style.visibility</p:attrName>
                                        </p:attrNameLst>
                                      </p:cBhvr>
                                      <p:to>
                                        <p:strVal val="hidden"/>
                                      </p:to>
                                    </p:set>
                                  </p:childTnLst>
                                </p:cTn>
                              </p:par>
                              <p:par>
                                <p:cTn id="120" presetID="1" presetClass="entr" presetSubtype="0" fill="hold" nodeType="withEffect">
                                  <p:stCondLst>
                                    <p:cond delay="0"/>
                                  </p:stCondLst>
                                  <p:childTnLst>
                                    <p:set>
                                      <p:cBhvr>
                                        <p:cTn id="121" dur="1" fill="hold">
                                          <p:stCondLst>
                                            <p:cond delay="0"/>
                                          </p:stCondLst>
                                        </p:cTn>
                                        <p:tgtEl>
                                          <p:spTgt spid="125"/>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26"/>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127"/>
                                        </p:tgtEl>
                                        <p:attrNameLst>
                                          <p:attrName>style.visibility</p:attrName>
                                        </p:attrNameLst>
                                      </p:cBhvr>
                                      <p:to>
                                        <p:strVal val="visible"/>
                                      </p:to>
                                    </p:set>
                                  </p:childTnLst>
                                </p:cTn>
                              </p:par>
                            </p:childTnLst>
                          </p:cTn>
                        </p:par>
                        <p:par>
                          <p:cTn id="126" fill="hold">
                            <p:stCondLst>
                              <p:cond delay="10000"/>
                            </p:stCondLst>
                            <p:childTnLst>
                              <p:par>
                                <p:cTn id="127" presetID="0" presetClass="path" presetSubtype="0" accel="50000" decel="50000" fill="hold" nodeType="afterEffect">
                                  <p:stCondLst>
                                    <p:cond delay="0"/>
                                  </p:stCondLst>
                                  <p:childTnLst>
                                    <p:animMotion origin="layout" path="M -5.55556E-7 -0.00023 L 0.03333 -0.00023 " pathEditMode="relative" rAng="0" ptsTypes="AA">
                                      <p:cBhvr>
                                        <p:cTn id="128" dur="2000" fill="hold"/>
                                        <p:tgtEl>
                                          <p:spTgt spid="125"/>
                                        </p:tgtEl>
                                        <p:attrNameLst>
                                          <p:attrName>ppt_x</p:attrName>
                                          <p:attrName>ppt_y</p:attrName>
                                        </p:attrNameLst>
                                      </p:cBhvr>
                                      <p:rCtr x="1667" y="0"/>
                                    </p:animMotion>
                                  </p:childTnLst>
                                </p:cTn>
                              </p:par>
                              <p:par>
                                <p:cTn id="129" presetID="0" presetClass="path" presetSubtype="0" accel="50000" decel="50000" fill="hold" nodeType="withEffect">
                                  <p:stCondLst>
                                    <p:cond delay="0"/>
                                  </p:stCondLst>
                                  <p:childTnLst>
                                    <p:animMotion origin="layout" path="M 2.22222E-6 -0.00023 L 0.03333 -0.00023 " pathEditMode="relative" rAng="0" ptsTypes="AA">
                                      <p:cBhvr>
                                        <p:cTn id="130" dur="2000" fill="hold"/>
                                        <p:tgtEl>
                                          <p:spTgt spid="126"/>
                                        </p:tgtEl>
                                        <p:attrNameLst>
                                          <p:attrName>ppt_x</p:attrName>
                                          <p:attrName>ppt_y</p:attrName>
                                        </p:attrNameLst>
                                      </p:cBhvr>
                                      <p:rCtr x="1667" y="0"/>
                                    </p:animMotion>
                                  </p:childTnLst>
                                </p:cTn>
                              </p:par>
                              <p:par>
                                <p:cTn id="131" presetID="0" presetClass="path" presetSubtype="0" accel="50000" decel="50000" fill="hold" nodeType="withEffect">
                                  <p:stCondLst>
                                    <p:cond delay="0"/>
                                  </p:stCondLst>
                                  <p:childTnLst>
                                    <p:animMotion origin="layout" path="M 5E-6 -0.00023 L 0.03334 -0.00023 " pathEditMode="relative" rAng="0" ptsTypes="AA">
                                      <p:cBhvr>
                                        <p:cTn id="132" dur="2000" fill="hold"/>
                                        <p:tgtEl>
                                          <p:spTgt spid="127"/>
                                        </p:tgtEl>
                                        <p:attrNameLst>
                                          <p:attrName>ppt_x</p:attrName>
                                          <p:attrName>ppt_y</p:attrName>
                                        </p:attrNameLst>
                                      </p:cBhvr>
                                      <p:rCtr x="1667" y="0"/>
                                    </p:animMotion>
                                  </p:childTnLst>
                                </p:cTn>
                              </p:par>
                            </p:childTnLst>
                          </p:cTn>
                        </p:par>
                        <p:par>
                          <p:cTn id="133" fill="hold">
                            <p:stCondLst>
                              <p:cond delay="12000"/>
                            </p:stCondLst>
                            <p:childTnLst>
                              <p:par>
                                <p:cTn id="134" presetID="1" presetClass="exit" presetSubtype="0" fill="hold" nodeType="afterEffect">
                                  <p:stCondLst>
                                    <p:cond delay="0"/>
                                  </p:stCondLst>
                                  <p:childTnLst>
                                    <p:set>
                                      <p:cBhvr>
                                        <p:cTn id="135" dur="1" fill="hold">
                                          <p:stCondLst>
                                            <p:cond delay="0"/>
                                          </p:stCondLst>
                                        </p:cTn>
                                        <p:tgtEl>
                                          <p:spTgt spid="125"/>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126"/>
                                        </p:tgtEl>
                                        <p:attrNameLst>
                                          <p:attrName>style.visibility</p:attrName>
                                        </p:attrNameLst>
                                      </p:cBhvr>
                                      <p:to>
                                        <p:strVal val="hidden"/>
                                      </p:to>
                                    </p:set>
                                  </p:childTnLst>
                                </p:cTn>
                              </p:par>
                              <p:par>
                                <p:cTn id="138" presetID="1" presetClass="exit" presetSubtype="0" fill="hold" nodeType="withEffect">
                                  <p:stCondLst>
                                    <p:cond delay="0"/>
                                  </p:stCondLst>
                                  <p:childTnLst>
                                    <p:set>
                                      <p:cBhvr>
                                        <p:cTn id="139" dur="1" fill="hold">
                                          <p:stCondLst>
                                            <p:cond delay="0"/>
                                          </p:stCondLst>
                                        </p:cTn>
                                        <p:tgtEl>
                                          <p:spTgt spid="127"/>
                                        </p:tgtEl>
                                        <p:attrNameLst>
                                          <p:attrName>style.visibility</p:attrName>
                                        </p:attrNameLst>
                                      </p:cBhvr>
                                      <p:to>
                                        <p:strVal val="hidden"/>
                                      </p:to>
                                    </p:set>
                                  </p:childTnLst>
                                </p:cTn>
                              </p:par>
                              <p:par>
                                <p:cTn id="140" presetID="1" presetClass="entr" presetSubtype="0" fill="hold" nodeType="withEffect">
                                  <p:stCondLst>
                                    <p:cond delay="0"/>
                                  </p:stCondLst>
                                  <p:childTnLst>
                                    <p:set>
                                      <p:cBhvr>
                                        <p:cTn id="141" dur="1" fill="hold">
                                          <p:stCondLst>
                                            <p:cond delay="0"/>
                                          </p:stCondLst>
                                        </p:cTn>
                                        <p:tgtEl>
                                          <p:spTgt spid="128"/>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129"/>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30"/>
                                        </p:tgtEl>
                                        <p:attrNameLst>
                                          <p:attrName>style.visibility</p:attrName>
                                        </p:attrNameLst>
                                      </p:cBhvr>
                                      <p:to>
                                        <p:strVal val="visible"/>
                                      </p:to>
                                    </p:set>
                                  </p:childTnLst>
                                </p:cTn>
                              </p:par>
                            </p:childTnLst>
                          </p:cTn>
                        </p:par>
                        <p:par>
                          <p:cTn id="146" fill="hold">
                            <p:stCondLst>
                              <p:cond delay="12000"/>
                            </p:stCondLst>
                            <p:childTnLst>
                              <p:par>
                                <p:cTn id="147" presetID="0" presetClass="path" presetSubtype="0" accel="50000" decel="50000" fill="hold" nodeType="afterEffect">
                                  <p:stCondLst>
                                    <p:cond delay="0"/>
                                  </p:stCondLst>
                                  <p:childTnLst>
                                    <p:animMotion origin="layout" path="M -2.22222E-6 -0.00024 L 0.03334 -0.00024 " pathEditMode="relative" rAng="0" ptsTypes="AA">
                                      <p:cBhvr>
                                        <p:cTn id="148" dur="2000" fill="hold"/>
                                        <p:tgtEl>
                                          <p:spTgt spid="128"/>
                                        </p:tgtEl>
                                        <p:attrNameLst>
                                          <p:attrName>ppt_x</p:attrName>
                                          <p:attrName>ppt_y</p:attrName>
                                        </p:attrNameLst>
                                      </p:cBhvr>
                                      <p:rCtr x="1667" y="0"/>
                                    </p:animMotion>
                                  </p:childTnLst>
                                </p:cTn>
                              </p:par>
                              <p:par>
                                <p:cTn id="149" presetID="0" presetClass="path" presetSubtype="0" accel="50000" decel="50000" fill="hold" nodeType="withEffect">
                                  <p:stCondLst>
                                    <p:cond delay="0"/>
                                  </p:stCondLst>
                                  <p:childTnLst>
                                    <p:animMotion origin="layout" path="M -3.88889E-6 -0.00023 L 0.03334 -0.00023 " pathEditMode="relative" rAng="0" ptsTypes="AA">
                                      <p:cBhvr>
                                        <p:cTn id="150" dur="2000" fill="hold"/>
                                        <p:tgtEl>
                                          <p:spTgt spid="129"/>
                                        </p:tgtEl>
                                        <p:attrNameLst>
                                          <p:attrName>ppt_x</p:attrName>
                                          <p:attrName>ppt_y</p:attrName>
                                        </p:attrNameLst>
                                      </p:cBhvr>
                                      <p:rCtr x="1667" y="0"/>
                                    </p:animMotion>
                                  </p:childTnLst>
                                </p:cTn>
                              </p:par>
                              <p:par>
                                <p:cTn id="151" presetID="0" presetClass="path" presetSubtype="0" accel="50000" decel="50000" fill="hold" nodeType="withEffect">
                                  <p:stCondLst>
                                    <p:cond delay="0"/>
                                  </p:stCondLst>
                                  <p:childTnLst>
                                    <p:animMotion origin="layout" path="M -1.94444E-6 -0.00023 L 0.03334 -0.00023 " pathEditMode="relative" rAng="0" ptsTypes="AA">
                                      <p:cBhvr>
                                        <p:cTn id="152" dur="2000" fill="hold"/>
                                        <p:tgtEl>
                                          <p:spTgt spid="130"/>
                                        </p:tgtEl>
                                        <p:attrNameLst>
                                          <p:attrName>ppt_x</p:attrName>
                                          <p:attrName>ppt_y</p:attrName>
                                        </p:attrNameLst>
                                      </p:cBhvr>
                                      <p:rCtr x="1667" y="0"/>
                                    </p:animMotion>
                                  </p:childTnLst>
                                </p:cTn>
                              </p:par>
                            </p:childTnLst>
                          </p:cTn>
                        </p:par>
                        <p:par>
                          <p:cTn id="153" fill="hold">
                            <p:stCondLst>
                              <p:cond delay="14000"/>
                            </p:stCondLst>
                            <p:childTnLst>
                              <p:par>
                                <p:cTn id="154" presetID="1" presetClass="exit" presetSubtype="0" fill="hold" nodeType="afterEffect">
                                  <p:stCondLst>
                                    <p:cond delay="0"/>
                                  </p:stCondLst>
                                  <p:childTnLst>
                                    <p:set>
                                      <p:cBhvr>
                                        <p:cTn id="155" dur="1" fill="hold">
                                          <p:stCondLst>
                                            <p:cond delay="0"/>
                                          </p:stCondLst>
                                        </p:cTn>
                                        <p:tgtEl>
                                          <p:spTgt spid="128"/>
                                        </p:tgtEl>
                                        <p:attrNameLst>
                                          <p:attrName>style.visibility</p:attrName>
                                        </p:attrNameLst>
                                      </p:cBhvr>
                                      <p:to>
                                        <p:strVal val="hidden"/>
                                      </p:to>
                                    </p:set>
                                  </p:childTnLst>
                                </p:cTn>
                              </p:par>
                              <p:par>
                                <p:cTn id="156" presetID="1" presetClass="exit" presetSubtype="0" fill="hold" nodeType="withEffect">
                                  <p:stCondLst>
                                    <p:cond delay="0"/>
                                  </p:stCondLst>
                                  <p:childTnLst>
                                    <p:set>
                                      <p:cBhvr>
                                        <p:cTn id="157" dur="1" fill="hold">
                                          <p:stCondLst>
                                            <p:cond delay="0"/>
                                          </p:stCondLst>
                                        </p:cTn>
                                        <p:tgtEl>
                                          <p:spTgt spid="129"/>
                                        </p:tgtEl>
                                        <p:attrNameLst>
                                          <p:attrName>style.visibility</p:attrName>
                                        </p:attrNameLst>
                                      </p:cBhvr>
                                      <p:to>
                                        <p:strVal val="hidden"/>
                                      </p:to>
                                    </p:set>
                                  </p:childTnLst>
                                </p:cTn>
                              </p:par>
                              <p:par>
                                <p:cTn id="158" presetID="1" presetClass="exit" presetSubtype="0" fill="hold" nodeType="withEffect">
                                  <p:stCondLst>
                                    <p:cond delay="0"/>
                                  </p:stCondLst>
                                  <p:childTnLst>
                                    <p:set>
                                      <p:cBhvr>
                                        <p:cTn id="159" dur="1" fill="hold">
                                          <p:stCondLst>
                                            <p:cond delay="0"/>
                                          </p:stCondLst>
                                        </p:cTn>
                                        <p:tgtEl>
                                          <p:spTgt spid="130"/>
                                        </p:tgtEl>
                                        <p:attrNameLst>
                                          <p:attrName>style.visibility</p:attrName>
                                        </p:attrNameLst>
                                      </p:cBhvr>
                                      <p:to>
                                        <p:strVal val="hidden"/>
                                      </p:to>
                                    </p:set>
                                  </p:childTnLst>
                                </p:cTn>
                              </p:par>
                              <p:par>
                                <p:cTn id="160" presetID="1" presetClass="entr" presetSubtype="0" fill="hold" nodeType="withEffect">
                                  <p:stCondLst>
                                    <p:cond delay="0"/>
                                  </p:stCondLst>
                                  <p:childTnLst>
                                    <p:set>
                                      <p:cBhvr>
                                        <p:cTn id="161" dur="1" fill="hold">
                                          <p:stCondLst>
                                            <p:cond delay="0"/>
                                          </p:stCondLst>
                                        </p:cTn>
                                        <p:tgtEl>
                                          <p:spTgt spid="131"/>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132"/>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133"/>
                                        </p:tgtEl>
                                        <p:attrNameLst>
                                          <p:attrName>style.visibility</p:attrName>
                                        </p:attrNameLst>
                                      </p:cBhvr>
                                      <p:to>
                                        <p:strVal val="visible"/>
                                      </p:to>
                                    </p:set>
                                  </p:childTnLst>
                                </p:cTn>
                              </p:par>
                            </p:childTnLst>
                          </p:cTn>
                        </p:par>
                        <p:par>
                          <p:cTn id="166" fill="hold">
                            <p:stCondLst>
                              <p:cond delay="14000"/>
                            </p:stCondLst>
                            <p:childTnLst>
                              <p:par>
                                <p:cTn id="167" presetID="0" presetClass="path" presetSubtype="0" accel="50000" decel="50000" fill="hold" nodeType="afterEffect">
                                  <p:stCondLst>
                                    <p:cond delay="0"/>
                                  </p:stCondLst>
                                  <p:childTnLst>
                                    <p:animMotion origin="layout" path="M 4.44444E-6 -0.00023 L 0.03333 -0.00023 " pathEditMode="relative" rAng="0" ptsTypes="AA">
                                      <p:cBhvr>
                                        <p:cTn id="168" dur="2000" fill="hold"/>
                                        <p:tgtEl>
                                          <p:spTgt spid="131"/>
                                        </p:tgtEl>
                                        <p:attrNameLst>
                                          <p:attrName>ppt_x</p:attrName>
                                          <p:attrName>ppt_y</p:attrName>
                                        </p:attrNameLst>
                                      </p:cBhvr>
                                      <p:rCtr x="1667" y="0"/>
                                    </p:animMotion>
                                  </p:childTnLst>
                                </p:cTn>
                              </p:par>
                              <p:par>
                                <p:cTn id="169" presetID="0" presetClass="path" presetSubtype="0" accel="50000" decel="50000" fill="hold" nodeType="withEffect">
                                  <p:stCondLst>
                                    <p:cond delay="0"/>
                                  </p:stCondLst>
                                  <p:childTnLst>
                                    <p:animMotion origin="layout" path="M -8.33333E-7 -0.00023 L 0.03333 -0.00023 " pathEditMode="relative" rAng="0" ptsTypes="AA">
                                      <p:cBhvr>
                                        <p:cTn id="170" dur="2000" fill="hold"/>
                                        <p:tgtEl>
                                          <p:spTgt spid="132"/>
                                        </p:tgtEl>
                                        <p:attrNameLst>
                                          <p:attrName>ppt_x</p:attrName>
                                          <p:attrName>ppt_y</p:attrName>
                                        </p:attrNameLst>
                                      </p:cBhvr>
                                      <p:rCtr x="1667" y="0"/>
                                    </p:animMotion>
                                  </p:childTnLst>
                                </p:cTn>
                              </p:par>
                              <p:par>
                                <p:cTn id="171" presetID="0" presetClass="path" presetSubtype="0" accel="50000" decel="50000" fill="hold" nodeType="withEffect">
                                  <p:stCondLst>
                                    <p:cond delay="0"/>
                                  </p:stCondLst>
                                  <p:childTnLst>
                                    <p:animMotion origin="layout" path="M -4.44444E-6 -0.00023 L 0.03334 -0.00023 " pathEditMode="relative" rAng="0" ptsTypes="AA">
                                      <p:cBhvr>
                                        <p:cTn id="172" dur="2000" fill="hold"/>
                                        <p:tgtEl>
                                          <p:spTgt spid="133"/>
                                        </p:tgtEl>
                                        <p:attrNameLst>
                                          <p:attrName>ppt_x</p:attrName>
                                          <p:attrName>ppt_y</p:attrName>
                                        </p:attrNameLst>
                                      </p:cBhvr>
                                      <p:rCtr x="1667" y="0"/>
                                    </p:animMotion>
                                  </p:childTnLst>
                                </p:cTn>
                              </p:par>
                            </p:childTnLst>
                          </p:cTn>
                        </p:par>
                        <p:par>
                          <p:cTn id="173" fill="hold">
                            <p:stCondLst>
                              <p:cond delay="16000"/>
                            </p:stCondLst>
                            <p:childTnLst>
                              <p:par>
                                <p:cTn id="174" presetID="1" presetClass="exit" presetSubtype="0" fill="hold" nodeType="afterEffect">
                                  <p:stCondLst>
                                    <p:cond delay="0"/>
                                  </p:stCondLst>
                                  <p:childTnLst>
                                    <p:set>
                                      <p:cBhvr>
                                        <p:cTn id="175" dur="1" fill="hold">
                                          <p:stCondLst>
                                            <p:cond delay="0"/>
                                          </p:stCondLst>
                                        </p:cTn>
                                        <p:tgtEl>
                                          <p:spTgt spid="131"/>
                                        </p:tgtEl>
                                        <p:attrNameLst>
                                          <p:attrName>style.visibility</p:attrName>
                                        </p:attrNameLst>
                                      </p:cBhvr>
                                      <p:to>
                                        <p:strVal val="hidden"/>
                                      </p:to>
                                    </p:set>
                                  </p:childTnLst>
                                </p:cTn>
                              </p:par>
                              <p:par>
                                <p:cTn id="176" presetID="1" presetClass="exit" presetSubtype="0" fill="hold" nodeType="withEffect">
                                  <p:stCondLst>
                                    <p:cond delay="0"/>
                                  </p:stCondLst>
                                  <p:childTnLst>
                                    <p:set>
                                      <p:cBhvr>
                                        <p:cTn id="177" dur="1" fill="hold">
                                          <p:stCondLst>
                                            <p:cond delay="0"/>
                                          </p:stCondLst>
                                        </p:cTn>
                                        <p:tgtEl>
                                          <p:spTgt spid="132"/>
                                        </p:tgtEl>
                                        <p:attrNameLst>
                                          <p:attrName>style.visibility</p:attrName>
                                        </p:attrNameLst>
                                      </p:cBhvr>
                                      <p:to>
                                        <p:strVal val="hidden"/>
                                      </p:to>
                                    </p:set>
                                  </p:childTnLst>
                                </p:cTn>
                              </p:par>
                              <p:par>
                                <p:cTn id="178" presetID="1" presetClass="exit" presetSubtype="0" fill="hold" nodeType="withEffect">
                                  <p:stCondLst>
                                    <p:cond delay="0"/>
                                  </p:stCondLst>
                                  <p:childTnLst>
                                    <p:set>
                                      <p:cBhvr>
                                        <p:cTn id="179" dur="1" fill="hold">
                                          <p:stCondLst>
                                            <p:cond delay="0"/>
                                          </p:stCondLst>
                                        </p:cTn>
                                        <p:tgtEl>
                                          <p:spTgt spid="133"/>
                                        </p:tgtEl>
                                        <p:attrNameLst>
                                          <p:attrName>style.visibility</p:attrName>
                                        </p:attrNameLst>
                                      </p:cBhvr>
                                      <p:to>
                                        <p:strVal val="hidden"/>
                                      </p:to>
                                    </p:set>
                                  </p:childTnLst>
                                </p:cTn>
                              </p:par>
                              <p:par>
                                <p:cTn id="180" presetID="1" presetClass="entr" presetSubtype="0" fill="hold" nodeType="withEffect">
                                  <p:stCondLst>
                                    <p:cond delay="0"/>
                                  </p:stCondLst>
                                  <p:childTnLst>
                                    <p:set>
                                      <p:cBhvr>
                                        <p:cTn id="181" dur="1" fill="hold">
                                          <p:stCondLst>
                                            <p:cond delay="0"/>
                                          </p:stCondLst>
                                        </p:cTn>
                                        <p:tgtEl>
                                          <p:spTgt spid="134"/>
                                        </p:tgtEl>
                                        <p:attrNameLst>
                                          <p:attrName>style.visibility</p:attrName>
                                        </p:attrNameLst>
                                      </p:cBhvr>
                                      <p:to>
                                        <p:strVal val="visible"/>
                                      </p:to>
                                    </p:set>
                                  </p:childTnLst>
                                </p:cTn>
                              </p:par>
                              <p:par>
                                <p:cTn id="182" presetID="1" presetClass="entr" presetSubtype="0" fill="hold" nodeType="withEffect">
                                  <p:stCondLst>
                                    <p:cond delay="0"/>
                                  </p:stCondLst>
                                  <p:childTnLst>
                                    <p:set>
                                      <p:cBhvr>
                                        <p:cTn id="183" dur="1" fill="hold">
                                          <p:stCondLst>
                                            <p:cond delay="0"/>
                                          </p:stCondLst>
                                        </p:cTn>
                                        <p:tgtEl>
                                          <p:spTgt spid="135"/>
                                        </p:tgtEl>
                                        <p:attrNameLst>
                                          <p:attrName>style.visibility</p:attrName>
                                        </p:attrNameLst>
                                      </p:cBhvr>
                                      <p:to>
                                        <p:strVal val="visible"/>
                                      </p:to>
                                    </p:set>
                                  </p:childTnLst>
                                </p:cTn>
                              </p:par>
                              <p:par>
                                <p:cTn id="184" presetID="1" presetClass="entr" presetSubtype="0" fill="hold" nodeType="withEffect">
                                  <p:stCondLst>
                                    <p:cond delay="0"/>
                                  </p:stCondLst>
                                  <p:childTnLst>
                                    <p:set>
                                      <p:cBhvr>
                                        <p:cTn id="185" dur="1" fill="hold">
                                          <p:stCondLst>
                                            <p:cond delay="0"/>
                                          </p:stCondLst>
                                        </p:cTn>
                                        <p:tgtEl>
                                          <p:spTgt spid="136"/>
                                        </p:tgtEl>
                                        <p:attrNameLst>
                                          <p:attrName>style.visibility</p:attrName>
                                        </p:attrNameLst>
                                      </p:cBhvr>
                                      <p:to>
                                        <p:strVal val="visible"/>
                                      </p:to>
                                    </p:set>
                                  </p:childTnLst>
                                </p:cTn>
                              </p:par>
                            </p:childTnLst>
                          </p:cTn>
                        </p:par>
                        <p:par>
                          <p:cTn id="186" fill="hold">
                            <p:stCondLst>
                              <p:cond delay="16000"/>
                            </p:stCondLst>
                            <p:childTnLst>
                              <p:par>
                                <p:cTn id="187" presetID="0" presetClass="path" presetSubtype="0" accel="50000" decel="50000" fill="hold" nodeType="afterEffect">
                                  <p:stCondLst>
                                    <p:cond delay="0"/>
                                  </p:stCondLst>
                                  <p:childTnLst>
                                    <p:animMotion origin="layout" path="M -2.5E-6 -0.00023 L 0.03334 -0.00023 " pathEditMode="relative" rAng="0" ptsTypes="AA">
                                      <p:cBhvr>
                                        <p:cTn id="188" dur="2000" fill="hold"/>
                                        <p:tgtEl>
                                          <p:spTgt spid="134"/>
                                        </p:tgtEl>
                                        <p:attrNameLst>
                                          <p:attrName>ppt_x</p:attrName>
                                          <p:attrName>ppt_y</p:attrName>
                                        </p:attrNameLst>
                                      </p:cBhvr>
                                      <p:rCtr x="1667" y="0"/>
                                    </p:animMotion>
                                  </p:childTnLst>
                                </p:cTn>
                              </p:par>
                              <p:par>
                                <p:cTn id="189" presetID="0" presetClass="path" presetSubtype="0" accel="50000" decel="50000" fill="hold" nodeType="withEffect">
                                  <p:stCondLst>
                                    <p:cond delay="0"/>
                                  </p:stCondLst>
                                  <p:childTnLst>
                                    <p:animMotion origin="layout" path="M -5.55556E-7 -0.00024 L 0.03333 -0.00024 " pathEditMode="relative" rAng="0" ptsTypes="AA">
                                      <p:cBhvr>
                                        <p:cTn id="190" dur="2000" fill="hold"/>
                                        <p:tgtEl>
                                          <p:spTgt spid="135"/>
                                        </p:tgtEl>
                                        <p:attrNameLst>
                                          <p:attrName>ppt_x</p:attrName>
                                          <p:attrName>ppt_y</p:attrName>
                                        </p:attrNameLst>
                                      </p:cBhvr>
                                      <p:rCtr x="1667" y="0"/>
                                    </p:animMotion>
                                  </p:childTnLst>
                                </p:cTn>
                              </p:par>
                              <p:par>
                                <p:cTn id="191" presetID="0" presetClass="path" presetSubtype="0" accel="50000" decel="50000" fill="hold" nodeType="withEffect">
                                  <p:stCondLst>
                                    <p:cond delay="0"/>
                                  </p:stCondLst>
                                  <p:childTnLst>
                                    <p:animMotion origin="layout" path="M -5.55556E-7 -0.00023 L 0.03333 -0.00023 " pathEditMode="relative" rAng="0" ptsTypes="AA">
                                      <p:cBhvr>
                                        <p:cTn id="192" dur="2000" fill="hold"/>
                                        <p:tgtEl>
                                          <p:spTgt spid="136"/>
                                        </p:tgtEl>
                                        <p:attrNameLst>
                                          <p:attrName>ppt_x</p:attrName>
                                          <p:attrName>ppt_y</p:attrName>
                                        </p:attrNameLst>
                                      </p:cBhvr>
                                      <p:rCtr x="1667" y="0"/>
                                    </p:animMotion>
                                  </p:childTnLst>
                                </p:cTn>
                              </p:par>
                            </p:childTnLst>
                          </p:cTn>
                        </p:par>
                        <p:par>
                          <p:cTn id="193" fill="hold">
                            <p:stCondLst>
                              <p:cond delay="18000"/>
                            </p:stCondLst>
                            <p:childTnLst>
                              <p:par>
                                <p:cTn id="194" presetID="1" presetClass="exit" presetSubtype="0" fill="hold" nodeType="afterEffect">
                                  <p:stCondLst>
                                    <p:cond delay="0"/>
                                  </p:stCondLst>
                                  <p:childTnLst>
                                    <p:set>
                                      <p:cBhvr>
                                        <p:cTn id="195" dur="1" fill="hold">
                                          <p:stCondLst>
                                            <p:cond delay="0"/>
                                          </p:stCondLst>
                                        </p:cTn>
                                        <p:tgtEl>
                                          <p:spTgt spid="134"/>
                                        </p:tgtEl>
                                        <p:attrNameLst>
                                          <p:attrName>style.visibility</p:attrName>
                                        </p:attrNameLst>
                                      </p:cBhvr>
                                      <p:to>
                                        <p:strVal val="hidden"/>
                                      </p:to>
                                    </p:set>
                                  </p:childTnLst>
                                </p:cTn>
                              </p:par>
                              <p:par>
                                <p:cTn id="196" presetID="1" presetClass="exit" presetSubtype="0" fill="hold" nodeType="withEffect">
                                  <p:stCondLst>
                                    <p:cond delay="0"/>
                                  </p:stCondLst>
                                  <p:childTnLst>
                                    <p:set>
                                      <p:cBhvr>
                                        <p:cTn id="197" dur="1" fill="hold">
                                          <p:stCondLst>
                                            <p:cond delay="0"/>
                                          </p:stCondLst>
                                        </p:cTn>
                                        <p:tgtEl>
                                          <p:spTgt spid="135"/>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136"/>
                                        </p:tgtEl>
                                        <p:attrNameLst>
                                          <p:attrName>style.visibility</p:attrName>
                                        </p:attrNameLst>
                                      </p:cBhvr>
                                      <p:to>
                                        <p:strVal val="hidden"/>
                                      </p:to>
                                    </p:set>
                                  </p:childTnLst>
                                </p:cTn>
                              </p:par>
                              <p:par>
                                <p:cTn id="200" presetID="1" presetClass="entr" presetSubtype="0" fill="hold" nodeType="withEffect">
                                  <p:stCondLst>
                                    <p:cond delay="0"/>
                                  </p:stCondLst>
                                  <p:childTnLst>
                                    <p:set>
                                      <p:cBhvr>
                                        <p:cTn id="201" dur="1" fill="hold">
                                          <p:stCondLst>
                                            <p:cond delay="0"/>
                                          </p:stCondLst>
                                        </p:cTn>
                                        <p:tgtEl>
                                          <p:spTgt spid="137"/>
                                        </p:tgtEl>
                                        <p:attrNameLst>
                                          <p:attrName>style.visibility</p:attrName>
                                        </p:attrNameLst>
                                      </p:cBhvr>
                                      <p:to>
                                        <p:strVal val="visible"/>
                                      </p:to>
                                    </p:set>
                                  </p:childTnLst>
                                </p:cTn>
                              </p:par>
                              <p:par>
                                <p:cTn id="202" presetID="1" presetClass="entr" presetSubtype="0" fill="hold" nodeType="withEffect">
                                  <p:stCondLst>
                                    <p:cond delay="0"/>
                                  </p:stCondLst>
                                  <p:childTnLst>
                                    <p:set>
                                      <p:cBhvr>
                                        <p:cTn id="203" dur="1" fill="hold">
                                          <p:stCondLst>
                                            <p:cond delay="0"/>
                                          </p:stCondLst>
                                        </p:cTn>
                                        <p:tgtEl>
                                          <p:spTgt spid="138"/>
                                        </p:tgtEl>
                                        <p:attrNameLst>
                                          <p:attrName>style.visibility</p:attrName>
                                        </p:attrNameLst>
                                      </p:cBhvr>
                                      <p:to>
                                        <p:strVal val="visible"/>
                                      </p:to>
                                    </p:set>
                                  </p:childTnLst>
                                </p:cTn>
                              </p:par>
                              <p:par>
                                <p:cTn id="204" presetID="1" presetClass="entr" presetSubtype="0" fill="hold" nodeType="withEffect">
                                  <p:stCondLst>
                                    <p:cond delay="0"/>
                                  </p:stCondLst>
                                  <p:childTnLst>
                                    <p:set>
                                      <p:cBhvr>
                                        <p:cTn id="205" dur="1" fill="hold">
                                          <p:stCondLst>
                                            <p:cond delay="0"/>
                                          </p:stCondLst>
                                        </p:cTn>
                                        <p:tgtEl>
                                          <p:spTgt spid="139"/>
                                        </p:tgtEl>
                                        <p:attrNameLst>
                                          <p:attrName>style.visibility</p:attrName>
                                        </p:attrNameLst>
                                      </p:cBhvr>
                                      <p:to>
                                        <p:strVal val="visible"/>
                                      </p:to>
                                    </p:set>
                                  </p:childTnLst>
                                </p:cTn>
                              </p:par>
                              <p:par>
                                <p:cTn id="206" presetID="0" presetClass="path" presetSubtype="0" accel="50000" decel="50000" fill="hold" nodeType="withEffect">
                                  <p:stCondLst>
                                    <p:cond delay="0"/>
                                  </p:stCondLst>
                                  <p:childTnLst>
                                    <p:animMotion origin="layout" path="M 0.00278 -0.0007 L -0.13056 0.04514 " pathEditMode="relative" rAng="0" ptsTypes="AA">
                                      <p:cBhvr>
                                        <p:cTn id="207" dur="2000" fill="hold"/>
                                        <p:tgtEl>
                                          <p:spTgt spid="137"/>
                                        </p:tgtEl>
                                        <p:attrNameLst>
                                          <p:attrName>ppt_x</p:attrName>
                                          <p:attrName>ppt_y</p:attrName>
                                        </p:attrNameLst>
                                      </p:cBhvr>
                                      <p:rCtr x="-6667" y="2292"/>
                                    </p:animMotion>
                                  </p:childTnLst>
                                </p:cTn>
                              </p:par>
                              <p:par>
                                <p:cTn id="208" presetID="0" presetClass="path" presetSubtype="0" accel="50000" decel="50000" fill="hold" nodeType="withEffect">
                                  <p:stCondLst>
                                    <p:cond delay="0"/>
                                  </p:stCondLst>
                                  <p:childTnLst>
                                    <p:animMotion origin="layout" path="M 0.00278 -0.00069 L -0.13056 0.04514 " pathEditMode="relative" rAng="0" ptsTypes="AA">
                                      <p:cBhvr>
                                        <p:cTn id="209" dur="2000" fill="hold"/>
                                        <p:tgtEl>
                                          <p:spTgt spid="138"/>
                                        </p:tgtEl>
                                        <p:attrNameLst>
                                          <p:attrName>ppt_x</p:attrName>
                                          <p:attrName>ppt_y</p:attrName>
                                        </p:attrNameLst>
                                      </p:cBhvr>
                                      <p:rCtr x="-6667" y="2292"/>
                                    </p:animMotion>
                                  </p:childTnLst>
                                </p:cTn>
                              </p:par>
                              <p:par>
                                <p:cTn id="210" presetID="0" presetClass="path" presetSubtype="0" accel="50000" decel="50000" fill="hold" nodeType="withEffect">
                                  <p:stCondLst>
                                    <p:cond delay="0"/>
                                  </p:stCondLst>
                                  <p:childTnLst>
                                    <p:animMotion origin="layout" path="M 0.00278 -0.00069 L -0.13056 0.04514 " pathEditMode="relative" rAng="0" ptsTypes="AA">
                                      <p:cBhvr>
                                        <p:cTn id="211" dur="2000" fill="hold"/>
                                        <p:tgtEl>
                                          <p:spTgt spid="139"/>
                                        </p:tgtEl>
                                        <p:attrNameLst>
                                          <p:attrName>ppt_x</p:attrName>
                                          <p:attrName>ppt_y</p:attrName>
                                        </p:attrNameLst>
                                      </p:cBhvr>
                                      <p:rCtr x="-6667" y="2292"/>
                                    </p:animMotion>
                                  </p:childTnLst>
                                </p:cTn>
                              </p:par>
                            </p:childTnLst>
                          </p:cTn>
                        </p:par>
                        <p:par>
                          <p:cTn id="212" fill="hold">
                            <p:stCondLst>
                              <p:cond delay="20000"/>
                            </p:stCondLst>
                            <p:childTnLst>
                              <p:par>
                                <p:cTn id="213" presetID="1" presetClass="exit" presetSubtype="0" fill="hold" nodeType="afterEffect">
                                  <p:stCondLst>
                                    <p:cond delay="0"/>
                                  </p:stCondLst>
                                  <p:childTnLst>
                                    <p:set>
                                      <p:cBhvr>
                                        <p:cTn id="214" dur="1" fill="hold">
                                          <p:stCondLst>
                                            <p:cond delay="0"/>
                                          </p:stCondLst>
                                        </p:cTn>
                                        <p:tgtEl>
                                          <p:spTgt spid="137"/>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138"/>
                                        </p:tgtEl>
                                        <p:attrNameLst>
                                          <p:attrName>style.visibility</p:attrName>
                                        </p:attrNameLst>
                                      </p:cBhvr>
                                      <p:to>
                                        <p:strVal val="hidden"/>
                                      </p:to>
                                    </p:set>
                                  </p:childTnLst>
                                </p:cTn>
                              </p:par>
                              <p:par>
                                <p:cTn id="217" presetID="1" presetClass="exit" presetSubtype="0" fill="hold" nodeType="withEffect">
                                  <p:stCondLst>
                                    <p:cond delay="0"/>
                                  </p:stCondLst>
                                  <p:childTnLst>
                                    <p:set>
                                      <p:cBhvr>
                                        <p:cTn id="218" dur="1" fill="hold">
                                          <p:stCondLst>
                                            <p:cond delay="0"/>
                                          </p:stCondLst>
                                        </p:cTn>
                                        <p:tgtEl>
                                          <p:spTgt spid="139"/>
                                        </p:tgtEl>
                                        <p:attrNameLst>
                                          <p:attrName>style.visibility</p:attrName>
                                        </p:attrNameLst>
                                      </p:cBhvr>
                                      <p:to>
                                        <p:strVal val="hidden"/>
                                      </p:to>
                                    </p:set>
                                  </p:childTnLst>
                                </p:cTn>
                              </p:par>
                              <p:par>
                                <p:cTn id="219" presetID="1" presetClass="entr" presetSubtype="0" fill="hold" nodeType="withEffect">
                                  <p:stCondLst>
                                    <p:cond delay="0"/>
                                  </p:stCondLst>
                                  <p:childTnLst>
                                    <p:set>
                                      <p:cBhvr>
                                        <p:cTn id="220" dur="1" fill="hold">
                                          <p:stCondLst>
                                            <p:cond delay="0"/>
                                          </p:stCondLst>
                                        </p:cTn>
                                        <p:tgtEl>
                                          <p:spTgt spid="140"/>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41"/>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42"/>
                                        </p:tgtEl>
                                        <p:attrNameLst>
                                          <p:attrName>style.visibility</p:attrName>
                                        </p:attrNameLst>
                                      </p:cBhvr>
                                      <p:to>
                                        <p:strVal val="visible"/>
                                      </p:to>
                                    </p:set>
                                  </p:childTnLst>
                                </p:cTn>
                              </p:par>
                            </p:childTnLst>
                          </p:cTn>
                        </p:par>
                        <p:par>
                          <p:cTn id="225" fill="hold">
                            <p:stCondLst>
                              <p:cond delay="20000"/>
                            </p:stCondLst>
                            <p:childTnLst>
                              <p:par>
                                <p:cTn id="226" presetID="0" presetClass="path" presetSubtype="0" accel="50000" decel="50000" fill="hold" nodeType="afterEffect">
                                  <p:stCondLst>
                                    <p:cond delay="0"/>
                                  </p:stCondLst>
                                  <p:childTnLst>
                                    <p:animMotion origin="layout" path="M 1.11111E-6 -0.00023 L 0.03333 -0.00023 " pathEditMode="relative" rAng="0" ptsTypes="AA">
                                      <p:cBhvr>
                                        <p:cTn id="227" dur="2000" fill="hold"/>
                                        <p:tgtEl>
                                          <p:spTgt spid="140"/>
                                        </p:tgtEl>
                                        <p:attrNameLst>
                                          <p:attrName>ppt_x</p:attrName>
                                          <p:attrName>ppt_y</p:attrName>
                                        </p:attrNameLst>
                                      </p:cBhvr>
                                      <p:rCtr x="1667" y="0"/>
                                    </p:animMotion>
                                  </p:childTnLst>
                                </p:cTn>
                              </p:par>
                              <p:par>
                                <p:cTn id="228" presetID="0" presetClass="path" presetSubtype="0" accel="50000" decel="50000" fill="hold" nodeType="withEffect">
                                  <p:stCondLst>
                                    <p:cond delay="0"/>
                                  </p:stCondLst>
                                  <p:childTnLst>
                                    <p:animMotion origin="layout" path="M 4.16667E-6 -0.00024 L 0.03333 -0.00024 " pathEditMode="relative" rAng="0" ptsTypes="AA">
                                      <p:cBhvr>
                                        <p:cTn id="229" dur="2000" fill="hold"/>
                                        <p:tgtEl>
                                          <p:spTgt spid="141"/>
                                        </p:tgtEl>
                                        <p:attrNameLst>
                                          <p:attrName>ppt_x</p:attrName>
                                          <p:attrName>ppt_y</p:attrName>
                                        </p:attrNameLst>
                                      </p:cBhvr>
                                      <p:rCtr x="1667" y="0"/>
                                    </p:animMotion>
                                  </p:childTnLst>
                                </p:cTn>
                              </p:par>
                              <p:par>
                                <p:cTn id="230" presetID="0" presetClass="path" presetSubtype="0" accel="50000" decel="50000" fill="hold" nodeType="withEffect">
                                  <p:stCondLst>
                                    <p:cond delay="0"/>
                                  </p:stCondLst>
                                  <p:childTnLst>
                                    <p:animMotion origin="layout" path="M -2.22222E-6 -0.00024 L 0.03334 -0.00024 " pathEditMode="relative" rAng="0" ptsTypes="AA">
                                      <p:cBhvr>
                                        <p:cTn id="231" dur="2000" fill="hold"/>
                                        <p:tgtEl>
                                          <p:spTgt spid="142"/>
                                        </p:tgtEl>
                                        <p:attrNameLst>
                                          <p:attrName>ppt_x</p:attrName>
                                          <p:attrName>ppt_y</p:attrName>
                                        </p:attrNameLst>
                                      </p:cBhvr>
                                      <p:rCtr x="1667" y="0"/>
                                    </p:animMotion>
                                  </p:childTnLst>
                                </p:cTn>
                              </p:par>
                            </p:childTnLst>
                          </p:cTn>
                        </p:par>
                        <p:par>
                          <p:cTn id="232" fill="hold">
                            <p:stCondLst>
                              <p:cond delay="22000"/>
                            </p:stCondLst>
                            <p:childTnLst>
                              <p:par>
                                <p:cTn id="233" presetID="1" presetClass="exit" presetSubtype="0" fill="hold" nodeType="afterEffect">
                                  <p:stCondLst>
                                    <p:cond delay="0"/>
                                  </p:stCondLst>
                                  <p:childTnLst>
                                    <p:set>
                                      <p:cBhvr>
                                        <p:cTn id="234" dur="1" fill="hold">
                                          <p:stCondLst>
                                            <p:cond delay="0"/>
                                          </p:stCondLst>
                                        </p:cTn>
                                        <p:tgtEl>
                                          <p:spTgt spid="140"/>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141"/>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142"/>
                                        </p:tgtEl>
                                        <p:attrNameLst>
                                          <p:attrName>style.visibility</p:attrName>
                                        </p:attrNameLst>
                                      </p:cBhvr>
                                      <p:to>
                                        <p:strVal val="hidden"/>
                                      </p:to>
                                    </p:set>
                                  </p:childTnLst>
                                </p:cTn>
                              </p:par>
                              <p:par>
                                <p:cTn id="239" presetID="1" presetClass="entr" presetSubtype="0" fill="hold" nodeType="withEffect">
                                  <p:stCondLst>
                                    <p:cond delay="0"/>
                                  </p:stCondLst>
                                  <p:childTnLst>
                                    <p:set>
                                      <p:cBhvr>
                                        <p:cTn id="240" dur="1" fill="hold">
                                          <p:stCondLst>
                                            <p:cond delay="0"/>
                                          </p:stCondLst>
                                        </p:cTn>
                                        <p:tgtEl>
                                          <p:spTgt spid="143"/>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44"/>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45"/>
                                        </p:tgtEl>
                                        <p:attrNameLst>
                                          <p:attrName>style.visibility</p:attrName>
                                        </p:attrNameLst>
                                      </p:cBhvr>
                                      <p:to>
                                        <p:strVal val="visible"/>
                                      </p:to>
                                    </p:set>
                                  </p:childTnLst>
                                </p:cTn>
                              </p:par>
                            </p:childTnLst>
                          </p:cTn>
                        </p:par>
                        <p:par>
                          <p:cTn id="245" fill="hold">
                            <p:stCondLst>
                              <p:cond delay="22000"/>
                            </p:stCondLst>
                            <p:childTnLst>
                              <p:par>
                                <p:cTn id="246" presetID="0" presetClass="path" presetSubtype="0" accel="50000" decel="50000" fill="hold" nodeType="afterEffect">
                                  <p:stCondLst>
                                    <p:cond delay="0"/>
                                  </p:stCondLst>
                                  <p:childTnLst>
                                    <p:animMotion origin="layout" path="M 4.16667E-6 -0.00023 L 0.03333 -0.00023 " pathEditMode="relative" rAng="0" ptsTypes="AA">
                                      <p:cBhvr>
                                        <p:cTn id="247" dur="2000" fill="hold"/>
                                        <p:tgtEl>
                                          <p:spTgt spid="143"/>
                                        </p:tgtEl>
                                        <p:attrNameLst>
                                          <p:attrName>ppt_x</p:attrName>
                                          <p:attrName>ppt_y</p:attrName>
                                        </p:attrNameLst>
                                      </p:cBhvr>
                                      <p:rCtr x="1667" y="0"/>
                                    </p:animMotion>
                                  </p:childTnLst>
                                </p:cTn>
                              </p:par>
                              <p:par>
                                <p:cTn id="248" presetID="0" presetClass="path" presetSubtype="0" accel="50000" decel="50000" fill="hold" nodeType="withEffect">
                                  <p:stCondLst>
                                    <p:cond delay="0"/>
                                  </p:stCondLst>
                                  <p:childTnLst>
                                    <p:animMotion origin="layout" path="M 4.44444E-6 -0.00024 L 0.03333 -0.00024 " pathEditMode="relative" rAng="0" ptsTypes="AA">
                                      <p:cBhvr>
                                        <p:cTn id="249" dur="2000" fill="hold"/>
                                        <p:tgtEl>
                                          <p:spTgt spid="144"/>
                                        </p:tgtEl>
                                        <p:attrNameLst>
                                          <p:attrName>ppt_x</p:attrName>
                                          <p:attrName>ppt_y</p:attrName>
                                        </p:attrNameLst>
                                      </p:cBhvr>
                                      <p:rCtr x="1667" y="0"/>
                                    </p:animMotion>
                                  </p:childTnLst>
                                </p:cTn>
                              </p:par>
                              <p:par>
                                <p:cTn id="250" presetID="0" presetClass="path" presetSubtype="0" accel="50000" decel="50000" fill="hold" nodeType="withEffect">
                                  <p:stCondLst>
                                    <p:cond delay="0"/>
                                  </p:stCondLst>
                                  <p:childTnLst>
                                    <p:animMotion origin="layout" path="M -1.94444E-6 -0.00024 L 0.03334 -0.00024 " pathEditMode="relative" rAng="0" ptsTypes="AA">
                                      <p:cBhvr>
                                        <p:cTn id="251" dur="2000" fill="hold"/>
                                        <p:tgtEl>
                                          <p:spTgt spid="145"/>
                                        </p:tgtEl>
                                        <p:attrNameLst>
                                          <p:attrName>ppt_x</p:attrName>
                                          <p:attrName>ppt_y</p:attrName>
                                        </p:attrNameLst>
                                      </p:cBhvr>
                                      <p:rCtr x="1667" y="0"/>
                                    </p:animMotion>
                                  </p:childTnLst>
                                </p:cTn>
                              </p:par>
                            </p:childTnLst>
                          </p:cTn>
                        </p:par>
                        <p:par>
                          <p:cTn id="252" fill="hold">
                            <p:stCondLst>
                              <p:cond delay="24000"/>
                            </p:stCondLst>
                            <p:childTnLst>
                              <p:par>
                                <p:cTn id="253" presetID="1" presetClass="exit" presetSubtype="0" fill="hold" nodeType="afterEffect">
                                  <p:stCondLst>
                                    <p:cond delay="0"/>
                                  </p:stCondLst>
                                  <p:childTnLst>
                                    <p:set>
                                      <p:cBhvr>
                                        <p:cTn id="254" dur="1" fill="hold">
                                          <p:stCondLst>
                                            <p:cond delay="0"/>
                                          </p:stCondLst>
                                        </p:cTn>
                                        <p:tgtEl>
                                          <p:spTgt spid="143"/>
                                        </p:tgtEl>
                                        <p:attrNameLst>
                                          <p:attrName>style.visibility</p:attrName>
                                        </p:attrNameLst>
                                      </p:cBhvr>
                                      <p:to>
                                        <p:strVal val="hidden"/>
                                      </p:to>
                                    </p:set>
                                  </p:childTnLst>
                                </p:cTn>
                              </p:par>
                              <p:par>
                                <p:cTn id="255" presetID="1" presetClass="exit" presetSubtype="0" fill="hold" nodeType="withEffect">
                                  <p:stCondLst>
                                    <p:cond delay="0"/>
                                  </p:stCondLst>
                                  <p:childTnLst>
                                    <p:set>
                                      <p:cBhvr>
                                        <p:cTn id="256" dur="1" fill="hold">
                                          <p:stCondLst>
                                            <p:cond delay="0"/>
                                          </p:stCondLst>
                                        </p:cTn>
                                        <p:tgtEl>
                                          <p:spTgt spid="144"/>
                                        </p:tgtEl>
                                        <p:attrNameLst>
                                          <p:attrName>style.visibility</p:attrName>
                                        </p:attrNameLst>
                                      </p:cBhvr>
                                      <p:to>
                                        <p:strVal val="hidden"/>
                                      </p:to>
                                    </p:set>
                                  </p:childTnLst>
                                </p:cTn>
                              </p:par>
                              <p:par>
                                <p:cTn id="257" presetID="1" presetClass="exit" presetSubtype="0" fill="hold" nodeType="withEffect">
                                  <p:stCondLst>
                                    <p:cond delay="0"/>
                                  </p:stCondLst>
                                  <p:childTnLst>
                                    <p:set>
                                      <p:cBhvr>
                                        <p:cTn id="258" dur="1" fill="hold">
                                          <p:stCondLst>
                                            <p:cond delay="0"/>
                                          </p:stCondLst>
                                        </p:cTn>
                                        <p:tgtEl>
                                          <p:spTgt spid="145"/>
                                        </p:tgtEl>
                                        <p:attrNameLst>
                                          <p:attrName>style.visibility</p:attrName>
                                        </p:attrNameLst>
                                      </p:cBhvr>
                                      <p:to>
                                        <p:strVal val="hidden"/>
                                      </p:to>
                                    </p:set>
                                  </p:childTnLst>
                                </p:cTn>
                              </p:par>
                              <p:par>
                                <p:cTn id="259" presetID="1" presetClass="entr" presetSubtype="0" fill="hold" nodeType="withEffect">
                                  <p:stCondLst>
                                    <p:cond delay="0"/>
                                  </p:stCondLst>
                                  <p:childTnLst>
                                    <p:set>
                                      <p:cBhvr>
                                        <p:cTn id="260" dur="1" fill="hold">
                                          <p:stCondLst>
                                            <p:cond delay="0"/>
                                          </p:stCondLst>
                                        </p:cTn>
                                        <p:tgtEl>
                                          <p:spTgt spid="147"/>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48"/>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49"/>
                                        </p:tgtEl>
                                        <p:attrNameLst>
                                          <p:attrName>style.visibility</p:attrName>
                                        </p:attrNameLst>
                                      </p:cBhvr>
                                      <p:to>
                                        <p:strVal val="visible"/>
                                      </p:to>
                                    </p:set>
                                  </p:childTnLst>
                                </p:cTn>
                              </p:par>
                            </p:childTnLst>
                          </p:cTn>
                        </p:par>
                        <p:par>
                          <p:cTn id="265" fill="hold">
                            <p:stCondLst>
                              <p:cond delay="24000"/>
                            </p:stCondLst>
                            <p:childTnLst>
                              <p:par>
                                <p:cTn id="266" presetID="0" presetClass="path" presetSubtype="0" accel="50000" decel="50000" fill="hold" nodeType="afterEffect">
                                  <p:stCondLst>
                                    <p:cond delay="0"/>
                                  </p:stCondLst>
                                  <p:childTnLst>
                                    <p:animMotion origin="layout" path="M 4.44444E-6 -0.00023 L 0.03333 -0.00023 " pathEditMode="relative" rAng="0" ptsTypes="AA">
                                      <p:cBhvr>
                                        <p:cTn id="267" dur="2000" fill="hold"/>
                                        <p:tgtEl>
                                          <p:spTgt spid="147"/>
                                        </p:tgtEl>
                                        <p:attrNameLst>
                                          <p:attrName>ppt_x</p:attrName>
                                          <p:attrName>ppt_y</p:attrName>
                                        </p:attrNameLst>
                                      </p:cBhvr>
                                      <p:rCtr x="1667" y="0"/>
                                    </p:animMotion>
                                  </p:childTnLst>
                                </p:cTn>
                              </p:par>
                              <p:par>
                                <p:cTn id="268" presetID="0" presetClass="path" presetSubtype="0" accel="50000" decel="50000" fill="hold" nodeType="withEffect">
                                  <p:stCondLst>
                                    <p:cond delay="0"/>
                                  </p:stCondLst>
                                  <p:childTnLst>
                                    <p:animMotion origin="layout" path="M -2.5E-6 -0.00023 L 0.03334 -0.00023 " pathEditMode="relative" rAng="0" ptsTypes="AA">
                                      <p:cBhvr>
                                        <p:cTn id="269" dur="2000" fill="hold"/>
                                        <p:tgtEl>
                                          <p:spTgt spid="148"/>
                                        </p:tgtEl>
                                        <p:attrNameLst>
                                          <p:attrName>ppt_x</p:attrName>
                                          <p:attrName>ppt_y</p:attrName>
                                        </p:attrNameLst>
                                      </p:cBhvr>
                                      <p:rCtr x="1667" y="0"/>
                                    </p:animMotion>
                                  </p:childTnLst>
                                </p:cTn>
                              </p:par>
                              <p:par>
                                <p:cTn id="270" presetID="0" presetClass="path" presetSubtype="0" accel="50000" decel="50000" fill="hold" nodeType="withEffect">
                                  <p:stCondLst>
                                    <p:cond delay="0"/>
                                  </p:stCondLst>
                                  <p:childTnLst>
                                    <p:animMotion origin="layout" path="M 1.11111E-6 -0.00024 L 0.03333 -0.00024 " pathEditMode="relative" rAng="0" ptsTypes="AA">
                                      <p:cBhvr>
                                        <p:cTn id="271" dur="2000" fill="hold"/>
                                        <p:tgtEl>
                                          <p:spTgt spid="149"/>
                                        </p:tgtEl>
                                        <p:attrNameLst>
                                          <p:attrName>ppt_x</p:attrName>
                                          <p:attrName>ppt_y</p:attrName>
                                        </p:attrNameLst>
                                      </p:cBhvr>
                                      <p:rCtr x="1667" y="0"/>
                                    </p:animMotion>
                                  </p:childTnLst>
                                </p:cTn>
                              </p:par>
                            </p:childTnLst>
                          </p:cTn>
                        </p:par>
                        <p:par>
                          <p:cTn id="272" fill="hold">
                            <p:stCondLst>
                              <p:cond delay="26000"/>
                            </p:stCondLst>
                            <p:childTnLst>
                              <p:par>
                                <p:cTn id="273" presetID="1" presetClass="exit" presetSubtype="0" fill="hold" nodeType="afterEffect">
                                  <p:stCondLst>
                                    <p:cond delay="0"/>
                                  </p:stCondLst>
                                  <p:childTnLst>
                                    <p:set>
                                      <p:cBhvr>
                                        <p:cTn id="274" dur="1" fill="hold">
                                          <p:stCondLst>
                                            <p:cond delay="0"/>
                                          </p:stCondLst>
                                        </p:cTn>
                                        <p:tgtEl>
                                          <p:spTgt spid="147"/>
                                        </p:tgtEl>
                                        <p:attrNameLst>
                                          <p:attrName>style.visibility</p:attrName>
                                        </p:attrNameLst>
                                      </p:cBhvr>
                                      <p:to>
                                        <p:strVal val="hidden"/>
                                      </p:to>
                                    </p:set>
                                  </p:childTnLst>
                                </p:cTn>
                              </p:par>
                              <p:par>
                                <p:cTn id="275" presetID="1" presetClass="exit" presetSubtype="0" fill="hold" nodeType="withEffect">
                                  <p:stCondLst>
                                    <p:cond delay="0"/>
                                  </p:stCondLst>
                                  <p:childTnLst>
                                    <p:set>
                                      <p:cBhvr>
                                        <p:cTn id="276" dur="1" fill="hold">
                                          <p:stCondLst>
                                            <p:cond delay="0"/>
                                          </p:stCondLst>
                                        </p:cTn>
                                        <p:tgtEl>
                                          <p:spTgt spid="148"/>
                                        </p:tgtEl>
                                        <p:attrNameLst>
                                          <p:attrName>style.visibility</p:attrName>
                                        </p:attrNameLst>
                                      </p:cBhvr>
                                      <p:to>
                                        <p:strVal val="hidden"/>
                                      </p:to>
                                    </p:set>
                                  </p:childTnLst>
                                </p:cTn>
                              </p:par>
                              <p:par>
                                <p:cTn id="277" presetID="1" presetClass="exit" presetSubtype="0" fill="hold" nodeType="withEffect">
                                  <p:stCondLst>
                                    <p:cond delay="0"/>
                                  </p:stCondLst>
                                  <p:childTnLst>
                                    <p:set>
                                      <p:cBhvr>
                                        <p:cTn id="278" dur="1" fill="hold">
                                          <p:stCondLst>
                                            <p:cond delay="0"/>
                                          </p:stCondLst>
                                        </p:cTn>
                                        <p:tgtEl>
                                          <p:spTgt spid="149"/>
                                        </p:tgtEl>
                                        <p:attrNameLst>
                                          <p:attrName>style.visibility</p:attrName>
                                        </p:attrNameLst>
                                      </p:cBhvr>
                                      <p:to>
                                        <p:strVal val="hidden"/>
                                      </p:to>
                                    </p:set>
                                  </p:childTnLst>
                                </p:cTn>
                              </p:par>
                              <p:par>
                                <p:cTn id="279" presetID="1" presetClass="entr" presetSubtype="0" fill="hold" nodeType="withEffect">
                                  <p:stCondLst>
                                    <p:cond delay="0"/>
                                  </p:stCondLst>
                                  <p:childTnLst>
                                    <p:set>
                                      <p:cBhvr>
                                        <p:cTn id="280" dur="1" fill="hold">
                                          <p:stCondLst>
                                            <p:cond delay="0"/>
                                          </p:stCondLst>
                                        </p:cTn>
                                        <p:tgtEl>
                                          <p:spTgt spid="150"/>
                                        </p:tgtEl>
                                        <p:attrNameLst>
                                          <p:attrName>style.visibility</p:attrName>
                                        </p:attrNameLst>
                                      </p:cBhvr>
                                      <p:to>
                                        <p:strVal val="visible"/>
                                      </p:to>
                                    </p:set>
                                  </p:childTnLst>
                                </p:cTn>
                              </p:par>
                              <p:par>
                                <p:cTn id="281" presetID="1" presetClass="entr" presetSubtype="0" fill="hold" nodeType="withEffect">
                                  <p:stCondLst>
                                    <p:cond delay="0"/>
                                  </p:stCondLst>
                                  <p:childTnLst>
                                    <p:set>
                                      <p:cBhvr>
                                        <p:cTn id="282" dur="1" fill="hold">
                                          <p:stCondLst>
                                            <p:cond delay="0"/>
                                          </p:stCondLst>
                                        </p:cTn>
                                        <p:tgtEl>
                                          <p:spTgt spid="151"/>
                                        </p:tgtEl>
                                        <p:attrNameLst>
                                          <p:attrName>style.visibility</p:attrName>
                                        </p:attrNameLst>
                                      </p:cBhvr>
                                      <p:to>
                                        <p:strVal val="visible"/>
                                      </p:to>
                                    </p:set>
                                  </p:childTnLst>
                                </p:cTn>
                              </p:par>
                              <p:par>
                                <p:cTn id="283" presetID="1" presetClass="entr" presetSubtype="0" fill="hold" nodeType="withEffect">
                                  <p:stCondLst>
                                    <p:cond delay="0"/>
                                  </p:stCondLst>
                                  <p:childTnLst>
                                    <p:set>
                                      <p:cBhvr>
                                        <p:cTn id="284" dur="1" fill="hold">
                                          <p:stCondLst>
                                            <p:cond delay="0"/>
                                          </p:stCondLst>
                                        </p:cTn>
                                        <p:tgtEl>
                                          <p:spTgt spid="152"/>
                                        </p:tgtEl>
                                        <p:attrNameLst>
                                          <p:attrName>style.visibility</p:attrName>
                                        </p:attrNameLst>
                                      </p:cBhvr>
                                      <p:to>
                                        <p:strVal val="visible"/>
                                      </p:to>
                                    </p:set>
                                  </p:childTnLst>
                                </p:cTn>
                              </p:par>
                            </p:childTnLst>
                          </p:cTn>
                        </p:par>
                        <p:par>
                          <p:cTn id="285" fill="hold">
                            <p:stCondLst>
                              <p:cond delay="26000"/>
                            </p:stCondLst>
                            <p:childTnLst>
                              <p:par>
                                <p:cTn id="286" presetID="0" presetClass="path" presetSubtype="0" accel="50000" decel="50000" fill="hold" nodeType="afterEffect">
                                  <p:stCondLst>
                                    <p:cond delay="0"/>
                                  </p:stCondLst>
                                  <p:childTnLst>
                                    <p:animMotion origin="layout" path="M 3.88889E-6 -0.00023 L 0.03333 -0.00023 " pathEditMode="relative" rAng="0" ptsTypes="AA">
                                      <p:cBhvr>
                                        <p:cTn id="287" dur="2000" fill="hold"/>
                                        <p:tgtEl>
                                          <p:spTgt spid="150"/>
                                        </p:tgtEl>
                                        <p:attrNameLst>
                                          <p:attrName>ppt_x</p:attrName>
                                          <p:attrName>ppt_y</p:attrName>
                                        </p:attrNameLst>
                                      </p:cBhvr>
                                      <p:rCtr x="1667" y="0"/>
                                    </p:animMotion>
                                  </p:childTnLst>
                                </p:cTn>
                              </p:par>
                              <p:par>
                                <p:cTn id="288" presetID="0" presetClass="path" presetSubtype="0" accel="50000" decel="50000" fill="hold" nodeType="withEffect">
                                  <p:stCondLst>
                                    <p:cond delay="0"/>
                                  </p:stCondLst>
                                  <p:childTnLst>
                                    <p:animMotion origin="layout" path="M 2.22222E-6 -0.00024 L 0.03333 -0.00024 " pathEditMode="relative" rAng="0" ptsTypes="AA">
                                      <p:cBhvr>
                                        <p:cTn id="289" dur="2000" fill="hold"/>
                                        <p:tgtEl>
                                          <p:spTgt spid="151"/>
                                        </p:tgtEl>
                                        <p:attrNameLst>
                                          <p:attrName>ppt_x</p:attrName>
                                          <p:attrName>ppt_y</p:attrName>
                                        </p:attrNameLst>
                                      </p:cBhvr>
                                      <p:rCtr x="1667" y="0"/>
                                    </p:animMotion>
                                  </p:childTnLst>
                                </p:cTn>
                              </p:par>
                              <p:par>
                                <p:cTn id="290" presetID="0" presetClass="path" presetSubtype="0" accel="50000" decel="50000" fill="hold" nodeType="withEffect">
                                  <p:stCondLst>
                                    <p:cond delay="0"/>
                                  </p:stCondLst>
                                  <p:childTnLst>
                                    <p:animMotion origin="layout" path="M -1.38889E-6 -0.00024 L 0.03333 -0.00024 " pathEditMode="relative" rAng="0" ptsTypes="AA">
                                      <p:cBhvr>
                                        <p:cTn id="291" dur="2000" fill="hold"/>
                                        <p:tgtEl>
                                          <p:spTgt spid="152"/>
                                        </p:tgtEl>
                                        <p:attrNameLst>
                                          <p:attrName>ppt_x</p:attrName>
                                          <p:attrName>ppt_y</p:attrName>
                                        </p:attrNameLst>
                                      </p:cBhvr>
                                      <p:rCtr x="1667" y="0"/>
                                    </p:animMotion>
                                  </p:childTnLst>
                                </p:cTn>
                              </p:par>
                            </p:childTnLst>
                          </p:cTn>
                        </p:par>
                        <p:par>
                          <p:cTn id="292" fill="hold">
                            <p:stCondLst>
                              <p:cond delay="28000"/>
                            </p:stCondLst>
                            <p:childTnLst>
                              <p:par>
                                <p:cTn id="293" presetID="1" presetClass="exit" presetSubtype="0" fill="hold" nodeType="afterEffect">
                                  <p:stCondLst>
                                    <p:cond delay="0"/>
                                  </p:stCondLst>
                                  <p:childTnLst>
                                    <p:set>
                                      <p:cBhvr>
                                        <p:cTn id="294" dur="1" fill="hold">
                                          <p:stCondLst>
                                            <p:cond delay="0"/>
                                          </p:stCondLst>
                                        </p:cTn>
                                        <p:tgtEl>
                                          <p:spTgt spid="150"/>
                                        </p:tgtEl>
                                        <p:attrNameLst>
                                          <p:attrName>style.visibility</p:attrName>
                                        </p:attrNameLst>
                                      </p:cBhvr>
                                      <p:to>
                                        <p:strVal val="hidden"/>
                                      </p:to>
                                    </p:set>
                                  </p:childTnLst>
                                </p:cTn>
                              </p:par>
                              <p:par>
                                <p:cTn id="295" presetID="1" presetClass="exit" presetSubtype="0" fill="hold" nodeType="withEffect">
                                  <p:stCondLst>
                                    <p:cond delay="0"/>
                                  </p:stCondLst>
                                  <p:childTnLst>
                                    <p:set>
                                      <p:cBhvr>
                                        <p:cTn id="296" dur="1" fill="hold">
                                          <p:stCondLst>
                                            <p:cond delay="0"/>
                                          </p:stCondLst>
                                        </p:cTn>
                                        <p:tgtEl>
                                          <p:spTgt spid="151"/>
                                        </p:tgtEl>
                                        <p:attrNameLst>
                                          <p:attrName>style.visibility</p:attrName>
                                        </p:attrNameLst>
                                      </p:cBhvr>
                                      <p:to>
                                        <p:strVal val="hidden"/>
                                      </p:to>
                                    </p:set>
                                  </p:childTnLst>
                                </p:cTn>
                              </p:par>
                              <p:par>
                                <p:cTn id="297" presetID="1" presetClass="exit" presetSubtype="0" fill="hold" nodeType="withEffect">
                                  <p:stCondLst>
                                    <p:cond delay="0"/>
                                  </p:stCondLst>
                                  <p:childTnLst>
                                    <p:set>
                                      <p:cBhvr>
                                        <p:cTn id="298" dur="1" fill="hold">
                                          <p:stCondLst>
                                            <p:cond delay="0"/>
                                          </p:stCondLst>
                                        </p:cTn>
                                        <p:tgtEl>
                                          <p:spTgt spid="152"/>
                                        </p:tgtEl>
                                        <p:attrNameLst>
                                          <p:attrName>style.visibility</p:attrName>
                                        </p:attrNameLst>
                                      </p:cBhvr>
                                      <p:to>
                                        <p:strVal val="hidden"/>
                                      </p:to>
                                    </p:set>
                                  </p:childTnLst>
                                </p:cTn>
                              </p:par>
                              <p:par>
                                <p:cTn id="299" presetID="1" presetClass="entr" presetSubtype="0" fill="hold" nodeType="withEffect">
                                  <p:stCondLst>
                                    <p:cond delay="0"/>
                                  </p:stCondLst>
                                  <p:childTnLst>
                                    <p:set>
                                      <p:cBhvr>
                                        <p:cTn id="300" dur="1" fill="hold">
                                          <p:stCondLst>
                                            <p:cond delay="0"/>
                                          </p:stCondLst>
                                        </p:cTn>
                                        <p:tgtEl>
                                          <p:spTgt spid="156"/>
                                        </p:tgtEl>
                                        <p:attrNameLst>
                                          <p:attrName>style.visibility</p:attrName>
                                        </p:attrNameLst>
                                      </p:cBhvr>
                                      <p:to>
                                        <p:strVal val="visible"/>
                                      </p:to>
                                    </p:set>
                                  </p:childTnLst>
                                </p:cTn>
                              </p:par>
                              <p:par>
                                <p:cTn id="301" presetID="1" presetClass="entr" presetSubtype="0" fill="hold" nodeType="withEffect">
                                  <p:stCondLst>
                                    <p:cond delay="0"/>
                                  </p:stCondLst>
                                  <p:childTnLst>
                                    <p:set>
                                      <p:cBhvr>
                                        <p:cTn id="302" dur="1" fill="hold">
                                          <p:stCondLst>
                                            <p:cond delay="0"/>
                                          </p:stCondLst>
                                        </p:cTn>
                                        <p:tgtEl>
                                          <p:spTgt spid="157"/>
                                        </p:tgtEl>
                                        <p:attrNameLst>
                                          <p:attrName>style.visibility</p:attrName>
                                        </p:attrNameLst>
                                      </p:cBhvr>
                                      <p:to>
                                        <p:strVal val="visible"/>
                                      </p:to>
                                    </p:set>
                                  </p:childTnLst>
                                </p:cTn>
                              </p:par>
                              <p:par>
                                <p:cTn id="303" presetID="1" presetClass="entr" presetSubtype="0" fill="hold" nodeType="withEffect">
                                  <p:stCondLst>
                                    <p:cond delay="0"/>
                                  </p:stCondLst>
                                  <p:childTnLst>
                                    <p:set>
                                      <p:cBhvr>
                                        <p:cTn id="304" dur="1" fill="hold">
                                          <p:stCondLst>
                                            <p:cond delay="0"/>
                                          </p:stCondLst>
                                        </p:cTn>
                                        <p:tgtEl>
                                          <p:spTgt spid="158"/>
                                        </p:tgtEl>
                                        <p:attrNameLst>
                                          <p:attrName>style.visibility</p:attrName>
                                        </p:attrNameLst>
                                      </p:cBhvr>
                                      <p:to>
                                        <p:strVal val="visible"/>
                                      </p:to>
                                    </p:set>
                                  </p:childTnLst>
                                </p:cTn>
                              </p:par>
                            </p:childTnLst>
                          </p:cTn>
                        </p:par>
                        <p:par>
                          <p:cTn id="305" fill="hold">
                            <p:stCondLst>
                              <p:cond delay="28000"/>
                            </p:stCondLst>
                            <p:childTnLst>
                              <p:par>
                                <p:cTn id="306" presetID="0" presetClass="path" presetSubtype="0" accel="50000" decel="50000" fill="hold" nodeType="afterEffect">
                                  <p:stCondLst>
                                    <p:cond delay="0"/>
                                  </p:stCondLst>
                                  <p:childTnLst>
                                    <p:animMotion origin="layout" path="M 0.00278 -0.00069 L -0.13055 0.04514 " pathEditMode="relative" rAng="0" ptsTypes="AA">
                                      <p:cBhvr>
                                        <p:cTn id="307" dur="2000" fill="hold"/>
                                        <p:tgtEl>
                                          <p:spTgt spid="156"/>
                                        </p:tgtEl>
                                        <p:attrNameLst>
                                          <p:attrName>ppt_x</p:attrName>
                                          <p:attrName>ppt_y</p:attrName>
                                        </p:attrNameLst>
                                      </p:cBhvr>
                                      <p:rCtr x="-6667" y="2292"/>
                                    </p:animMotion>
                                  </p:childTnLst>
                                </p:cTn>
                              </p:par>
                              <p:par>
                                <p:cTn id="308" presetID="0" presetClass="path" presetSubtype="0" accel="50000" decel="50000" fill="hold" nodeType="withEffect">
                                  <p:stCondLst>
                                    <p:cond delay="0"/>
                                  </p:stCondLst>
                                  <p:childTnLst>
                                    <p:animMotion origin="layout" path="M 0.00277 -0.0007 L -0.13056 0.04514 " pathEditMode="relative" rAng="0" ptsTypes="AA">
                                      <p:cBhvr>
                                        <p:cTn id="309" dur="2000" fill="hold"/>
                                        <p:tgtEl>
                                          <p:spTgt spid="157"/>
                                        </p:tgtEl>
                                        <p:attrNameLst>
                                          <p:attrName>ppt_x</p:attrName>
                                          <p:attrName>ppt_y</p:attrName>
                                        </p:attrNameLst>
                                      </p:cBhvr>
                                      <p:rCtr x="-6667" y="2292"/>
                                    </p:animMotion>
                                  </p:childTnLst>
                                </p:cTn>
                              </p:par>
                              <p:par>
                                <p:cTn id="310" presetID="0" presetClass="path" presetSubtype="0" accel="50000" decel="50000" fill="hold" nodeType="withEffect">
                                  <p:stCondLst>
                                    <p:cond delay="0"/>
                                  </p:stCondLst>
                                  <p:childTnLst>
                                    <p:animMotion origin="layout" path="M 0.00278 -0.0007 L -0.13056 0.04514 " pathEditMode="relative" rAng="0" ptsTypes="AA">
                                      <p:cBhvr>
                                        <p:cTn id="311" dur="2000" fill="hold"/>
                                        <p:tgtEl>
                                          <p:spTgt spid="158"/>
                                        </p:tgtEl>
                                        <p:attrNameLst>
                                          <p:attrName>ppt_x</p:attrName>
                                          <p:attrName>ppt_y</p:attrName>
                                        </p:attrNameLst>
                                      </p:cBhvr>
                                      <p:rCtr x="-6667" y="2292"/>
                                    </p:animMotion>
                                  </p:childTnLst>
                                </p:cTn>
                              </p:par>
                            </p:childTnLst>
                          </p:cTn>
                        </p:par>
                        <p:par>
                          <p:cTn id="312" fill="hold">
                            <p:stCondLst>
                              <p:cond delay="30000"/>
                            </p:stCondLst>
                            <p:childTnLst>
                              <p:par>
                                <p:cTn id="313" presetID="1" presetClass="exit" presetSubtype="0" fill="hold" nodeType="afterEffect">
                                  <p:stCondLst>
                                    <p:cond delay="0"/>
                                  </p:stCondLst>
                                  <p:childTnLst>
                                    <p:set>
                                      <p:cBhvr>
                                        <p:cTn id="314" dur="1" fill="hold">
                                          <p:stCondLst>
                                            <p:cond delay="0"/>
                                          </p:stCondLst>
                                        </p:cTn>
                                        <p:tgtEl>
                                          <p:spTgt spid="156"/>
                                        </p:tgtEl>
                                        <p:attrNameLst>
                                          <p:attrName>style.visibility</p:attrName>
                                        </p:attrNameLst>
                                      </p:cBhvr>
                                      <p:to>
                                        <p:strVal val="hidden"/>
                                      </p:to>
                                    </p:set>
                                  </p:childTnLst>
                                </p:cTn>
                              </p:par>
                              <p:par>
                                <p:cTn id="315" presetID="1" presetClass="exit" presetSubtype="0" fill="hold" nodeType="withEffect">
                                  <p:stCondLst>
                                    <p:cond delay="0"/>
                                  </p:stCondLst>
                                  <p:childTnLst>
                                    <p:set>
                                      <p:cBhvr>
                                        <p:cTn id="316" dur="1" fill="hold">
                                          <p:stCondLst>
                                            <p:cond delay="0"/>
                                          </p:stCondLst>
                                        </p:cTn>
                                        <p:tgtEl>
                                          <p:spTgt spid="157"/>
                                        </p:tgtEl>
                                        <p:attrNameLst>
                                          <p:attrName>style.visibility</p:attrName>
                                        </p:attrNameLst>
                                      </p:cBhvr>
                                      <p:to>
                                        <p:strVal val="hidden"/>
                                      </p:to>
                                    </p:set>
                                  </p:childTnLst>
                                </p:cTn>
                              </p:par>
                              <p:par>
                                <p:cTn id="317" presetID="1" presetClass="exit" presetSubtype="0" fill="hold" nodeType="withEffect">
                                  <p:stCondLst>
                                    <p:cond delay="0"/>
                                  </p:stCondLst>
                                  <p:childTnLst>
                                    <p:set>
                                      <p:cBhvr>
                                        <p:cTn id="318" dur="1" fill="hold">
                                          <p:stCondLst>
                                            <p:cond delay="0"/>
                                          </p:stCondLst>
                                        </p:cTn>
                                        <p:tgtEl>
                                          <p:spTgt spid="158"/>
                                        </p:tgtEl>
                                        <p:attrNameLst>
                                          <p:attrName>style.visibility</p:attrName>
                                        </p:attrNameLst>
                                      </p:cBhvr>
                                      <p:to>
                                        <p:strVal val="hidden"/>
                                      </p:to>
                                    </p:set>
                                  </p:childTnLst>
                                </p:cTn>
                              </p:par>
                              <p:par>
                                <p:cTn id="319" presetID="1" presetClass="entr" presetSubtype="0" fill="hold" nodeType="withEffect">
                                  <p:stCondLst>
                                    <p:cond delay="0"/>
                                  </p:stCondLst>
                                  <p:childTnLst>
                                    <p:set>
                                      <p:cBhvr>
                                        <p:cTn id="320" dur="1" fill="hold">
                                          <p:stCondLst>
                                            <p:cond delay="0"/>
                                          </p:stCondLst>
                                        </p:cTn>
                                        <p:tgtEl>
                                          <p:spTgt spid="159"/>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61"/>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162"/>
                                        </p:tgtEl>
                                        <p:attrNameLst>
                                          <p:attrName>style.visibility</p:attrName>
                                        </p:attrNameLst>
                                      </p:cBhvr>
                                      <p:to>
                                        <p:strVal val="visible"/>
                                      </p:to>
                                    </p:set>
                                  </p:childTnLst>
                                </p:cTn>
                              </p:par>
                            </p:childTnLst>
                          </p:cTn>
                        </p:par>
                        <p:par>
                          <p:cTn id="325" fill="hold">
                            <p:stCondLst>
                              <p:cond delay="30000"/>
                            </p:stCondLst>
                            <p:childTnLst>
                              <p:par>
                                <p:cTn id="326" presetID="0" presetClass="path" presetSubtype="0" accel="50000" decel="50000" fill="hold" nodeType="afterEffect">
                                  <p:stCondLst>
                                    <p:cond delay="0"/>
                                  </p:stCondLst>
                                  <p:childTnLst>
                                    <p:animMotion origin="layout" path="M -3.33333E-6 -0.00024 L 0.03334 -0.00024 " pathEditMode="relative" rAng="0" ptsTypes="AA">
                                      <p:cBhvr>
                                        <p:cTn id="327" dur="2000" fill="hold"/>
                                        <p:tgtEl>
                                          <p:spTgt spid="159"/>
                                        </p:tgtEl>
                                        <p:attrNameLst>
                                          <p:attrName>ppt_x</p:attrName>
                                          <p:attrName>ppt_y</p:attrName>
                                        </p:attrNameLst>
                                      </p:cBhvr>
                                      <p:rCtr x="1667" y="0"/>
                                    </p:animMotion>
                                  </p:childTnLst>
                                </p:cTn>
                              </p:par>
                              <p:par>
                                <p:cTn id="328" presetID="0" presetClass="path" presetSubtype="0" accel="50000" decel="50000" fill="hold" nodeType="withEffect">
                                  <p:stCondLst>
                                    <p:cond delay="0"/>
                                  </p:stCondLst>
                                  <p:childTnLst>
                                    <p:animMotion origin="layout" path="M 3.33333E-6 -0.00023 L 0.03333 -0.00023 " pathEditMode="relative" rAng="0" ptsTypes="AA">
                                      <p:cBhvr>
                                        <p:cTn id="329" dur="2000" fill="hold"/>
                                        <p:tgtEl>
                                          <p:spTgt spid="161"/>
                                        </p:tgtEl>
                                        <p:attrNameLst>
                                          <p:attrName>ppt_x</p:attrName>
                                          <p:attrName>ppt_y</p:attrName>
                                        </p:attrNameLst>
                                      </p:cBhvr>
                                      <p:rCtr x="1667" y="0"/>
                                    </p:animMotion>
                                  </p:childTnLst>
                                </p:cTn>
                              </p:par>
                              <p:par>
                                <p:cTn id="330" presetID="0" presetClass="path" presetSubtype="0" accel="50000" decel="50000" fill="hold" nodeType="withEffect">
                                  <p:stCondLst>
                                    <p:cond delay="0"/>
                                  </p:stCondLst>
                                  <p:childTnLst>
                                    <p:animMotion origin="layout" path="M 3.33333E-6 -0.00023 L 0.03333 -0.00023 " pathEditMode="relative" rAng="0" ptsTypes="AA">
                                      <p:cBhvr>
                                        <p:cTn id="331" dur="2000" fill="hold"/>
                                        <p:tgtEl>
                                          <p:spTgt spid="162"/>
                                        </p:tgtEl>
                                        <p:attrNameLst>
                                          <p:attrName>ppt_x</p:attrName>
                                          <p:attrName>ppt_y</p:attrName>
                                        </p:attrNameLst>
                                      </p:cBhvr>
                                      <p:rCtr x="1667" y="0"/>
                                    </p:animMotion>
                                  </p:childTnLst>
                                </p:cTn>
                              </p:par>
                            </p:childTnLst>
                          </p:cTn>
                        </p:par>
                        <p:par>
                          <p:cTn id="332" fill="hold">
                            <p:stCondLst>
                              <p:cond delay="32000"/>
                            </p:stCondLst>
                            <p:childTnLst>
                              <p:par>
                                <p:cTn id="333" presetID="1" presetClass="exit" presetSubtype="0" fill="hold" nodeType="afterEffect">
                                  <p:stCondLst>
                                    <p:cond delay="0"/>
                                  </p:stCondLst>
                                  <p:childTnLst>
                                    <p:set>
                                      <p:cBhvr>
                                        <p:cTn id="334" dur="1" fill="hold">
                                          <p:stCondLst>
                                            <p:cond delay="0"/>
                                          </p:stCondLst>
                                        </p:cTn>
                                        <p:tgtEl>
                                          <p:spTgt spid="159"/>
                                        </p:tgtEl>
                                        <p:attrNameLst>
                                          <p:attrName>style.visibility</p:attrName>
                                        </p:attrNameLst>
                                      </p:cBhvr>
                                      <p:to>
                                        <p:strVal val="hidden"/>
                                      </p:to>
                                    </p:set>
                                  </p:childTnLst>
                                </p:cTn>
                              </p:par>
                              <p:par>
                                <p:cTn id="335" presetID="1" presetClass="exit" presetSubtype="0" fill="hold" nodeType="withEffect">
                                  <p:stCondLst>
                                    <p:cond delay="0"/>
                                  </p:stCondLst>
                                  <p:childTnLst>
                                    <p:set>
                                      <p:cBhvr>
                                        <p:cTn id="336" dur="1" fill="hold">
                                          <p:stCondLst>
                                            <p:cond delay="0"/>
                                          </p:stCondLst>
                                        </p:cTn>
                                        <p:tgtEl>
                                          <p:spTgt spid="161"/>
                                        </p:tgtEl>
                                        <p:attrNameLst>
                                          <p:attrName>style.visibility</p:attrName>
                                        </p:attrNameLst>
                                      </p:cBhvr>
                                      <p:to>
                                        <p:strVal val="hidden"/>
                                      </p:to>
                                    </p:set>
                                  </p:childTnLst>
                                </p:cTn>
                              </p:par>
                              <p:par>
                                <p:cTn id="337" presetID="1" presetClass="exit" presetSubtype="0" fill="hold" nodeType="withEffect">
                                  <p:stCondLst>
                                    <p:cond delay="0"/>
                                  </p:stCondLst>
                                  <p:childTnLst>
                                    <p:set>
                                      <p:cBhvr>
                                        <p:cTn id="338" dur="1" fill="hold">
                                          <p:stCondLst>
                                            <p:cond delay="0"/>
                                          </p:stCondLst>
                                        </p:cTn>
                                        <p:tgtEl>
                                          <p:spTgt spid="162"/>
                                        </p:tgtEl>
                                        <p:attrNameLst>
                                          <p:attrName>style.visibility</p:attrName>
                                        </p:attrNameLst>
                                      </p:cBhvr>
                                      <p:to>
                                        <p:strVal val="hidden"/>
                                      </p:to>
                                    </p:set>
                                  </p:childTnLst>
                                </p:cTn>
                              </p:par>
                              <p:par>
                                <p:cTn id="339" presetID="1" presetClass="entr" presetSubtype="0" fill="hold" nodeType="withEffect">
                                  <p:stCondLst>
                                    <p:cond delay="0"/>
                                  </p:stCondLst>
                                  <p:childTnLst>
                                    <p:set>
                                      <p:cBhvr>
                                        <p:cTn id="340" dur="1" fill="hold">
                                          <p:stCondLst>
                                            <p:cond delay="0"/>
                                          </p:stCondLst>
                                        </p:cTn>
                                        <p:tgtEl>
                                          <p:spTgt spid="163"/>
                                        </p:tgtEl>
                                        <p:attrNameLst>
                                          <p:attrName>style.visibility</p:attrName>
                                        </p:attrNameLst>
                                      </p:cBhvr>
                                      <p:to>
                                        <p:strVal val="visible"/>
                                      </p:to>
                                    </p:set>
                                  </p:childTnLst>
                                </p:cTn>
                              </p:par>
                              <p:par>
                                <p:cTn id="341" presetID="1" presetClass="entr" presetSubtype="0" fill="hold" nodeType="withEffect">
                                  <p:stCondLst>
                                    <p:cond delay="0"/>
                                  </p:stCondLst>
                                  <p:childTnLst>
                                    <p:set>
                                      <p:cBhvr>
                                        <p:cTn id="342" dur="1" fill="hold">
                                          <p:stCondLst>
                                            <p:cond delay="0"/>
                                          </p:stCondLst>
                                        </p:cTn>
                                        <p:tgtEl>
                                          <p:spTgt spid="16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165"/>
                                        </p:tgtEl>
                                        <p:attrNameLst>
                                          <p:attrName>style.visibility</p:attrName>
                                        </p:attrNameLst>
                                      </p:cBhvr>
                                      <p:to>
                                        <p:strVal val="visible"/>
                                      </p:to>
                                    </p:set>
                                  </p:childTnLst>
                                </p:cTn>
                              </p:par>
                            </p:childTnLst>
                          </p:cTn>
                        </p:par>
                        <p:par>
                          <p:cTn id="345" fill="hold">
                            <p:stCondLst>
                              <p:cond delay="32000"/>
                            </p:stCondLst>
                            <p:childTnLst>
                              <p:par>
                                <p:cTn id="346" presetID="0" presetClass="path" presetSubtype="0" accel="50000" decel="50000" fill="hold" nodeType="afterEffect">
                                  <p:stCondLst>
                                    <p:cond delay="0"/>
                                  </p:stCondLst>
                                  <p:childTnLst>
                                    <p:animMotion origin="layout" path="M -3.05556E-6 -0.00024 L 0.03334 -0.00024 " pathEditMode="relative" rAng="0" ptsTypes="AA">
                                      <p:cBhvr>
                                        <p:cTn id="347" dur="2000" fill="hold"/>
                                        <p:tgtEl>
                                          <p:spTgt spid="163"/>
                                        </p:tgtEl>
                                        <p:attrNameLst>
                                          <p:attrName>ppt_x</p:attrName>
                                          <p:attrName>ppt_y</p:attrName>
                                        </p:attrNameLst>
                                      </p:cBhvr>
                                      <p:rCtr x="1667" y="0"/>
                                    </p:animMotion>
                                  </p:childTnLst>
                                </p:cTn>
                              </p:par>
                              <p:par>
                                <p:cTn id="348" presetID="0" presetClass="path" presetSubtype="0" accel="50000" decel="50000" fill="hold" nodeType="withEffect">
                                  <p:stCondLst>
                                    <p:cond delay="0"/>
                                  </p:stCondLst>
                                  <p:childTnLst>
                                    <p:animMotion origin="layout" path="M 3.61111E-6 -0.00023 L 0.03333 -0.00023 " pathEditMode="relative" rAng="0" ptsTypes="AA">
                                      <p:cBhvr>
                                        <p:cTn id="349" dur="2000" fill="hold"/>
                                        <p:tgtEl>
                                          <p:spTgt spid="164"/>
                                        </p:tgtEl>
                                        <p:attrNameLst>
                                          <p:attrName>ppt_x</p:attrName>
                                          <p:attrName>ppt_y</p:attrName>
                                        </p:attrNameLst>
                                      </p:cBhvr>
                                      <p:rCtr x="1667" y="0"/>
                                    </p:animMotion>
                                  </p:childTnLst>
                                </p:cTn>
                              </p:par>
                              <p:par>
                                <p:cTn id="350" presetID="0" presetClass="path" presetSubtype="0" accel="50000" decel="50000" fill="hold" nodeType="withEffect">
                                  <p:stCondLst>
                                    <p:cond delay="0"/>
                                  </p:stCondLst>
                                  <p:childTnLst>
                                    <p:animMotion origin="layout" path="M -3.61111E-6 -0.00023 L 0.03334 -0.00023 " pathEditMode="relative" rAng="0" ptsTypes="AA">
                                      <p:cBhvr>
                                        <p:cTn id="351" dur="2000" fill="hold"/>
                                        <p:tgtEl>
                                          <p:spTgt spid="165"/>
                                        </p:tgtEl>
                                        <p:attrNameLst>
                                          <p:attrName>ppt_x</p:attrName>
                                          <p:attrName>ppt_y</p:attrName>
                                        </p:attrNameLst>
                                      </p:cBhvr>
                                      <p:rCtr x="1667" y="0"/>
                                    </p:animMotion>
                                  </p:childTnLst>
                                </p:cTn>
                              </p:par>
                            </p:childTnLst>
                          </p:cTn>
                        </p:par>
                        <p:par>
                          <p:cTn id="352" fill="hold">
                            <p:stCondLst>
                              <p:cond delay="34000"/>
                            </p:stCondLst>
                            <p:childTnLst>
                              <p:par>
                                <p:cTn id="353" presetID="1" presetClass="exit" presetSubtype="0" fill="hold" nodeType="afterEffect">
                                  <p:stCondLst>
                                    <p:cond delay="0"/>
                                  </p:stCondLst>
                                  <p:childTnLst>
                                    <p:set>
                                      <p:cBhvr>
                                        <p:cTn id="354" dur="1" fill="hold">
                                          <p:stCondLst>
                                            <p:cond delay="0"/>
                                          </p:stCondLst>
                                        </p:cTn>
                                        <p:tgtEl>
                                          <p:spTgt spid="163"/>
                                        </p:tgtEl>
                                        <p:attrNameLst>
                                          <p:attrName>style.visibility</p:attrName>
                                        </p:attrNameLst>
                                      </p:cBhvr>
                                      <p:to>
                                        <p:strVal val="hidden"/>
                                      </p:to>
                                    </p:set>
                                  </p:childTnLst>
                                </p:cTn>
                              </p:par>
                              <p:par>
                                <p:cTn id="355" presetID="1" presetClass="exit" presetSubtype="0" fill="hold" nodeType="withEffect">
                                  <p:stCondLst>
                                    <p:cond delay="0"/>
                                  </p:stCondLst>
                                  <p:childTnLst>
                                    <p:set>
                                      <p:cBhvr>
                                        <p:cTn id="356" dur="1" fill="hold">
                                          <p:stCondLst>
                                            <p:cond delay="0"/>
                                          </p:stCondLst>
                                        </p:cTn>
                                        <p:tgtEl>
                                          <p:spTgt spid="164"/>
                                        </p:tgtEl>
                                        <p:attrNameLst>
                                          <p:attrName>style.visibility</p:attrName>
                                        </p:attrNameLst>
                                      </p:cBhvr>
                                      <p:to>
                                        <p:strVal val="hidden"/>
                                      </p:to>
                                    </p:set>
                                  </p:childTnLst>
                                </p:cTn>
                              </p:par>
                              <p:par>
                                <p:cTn id="357" presetID="1" presetClass="exit" presetSubtype="0" fill="hold" nodeType="withEffect">
                                  <p:stCondLst>
                                    <p:cond delay="0"/>
                                  </p:stCondLst>
                                  <p:childTnLst>
                                    <p:set>
                                      <p:cBhvr>
                                        <p:cTn id="358" dur="1" fill="hold">
                                          <p:stCondLst>
                                            <p:cond delay="0"/>
                                          </p:stCondLst>
                                        </p:cTn>
                                        <p:tgtEl>
                                          <p:spTgt spid="165"/>
                                        </p:tgtEl>
                                        <p:attrNameLst>
                                          <p:attrName>style.visibility</p:attrName>
                                        </p:attrNameLst>
                                      </p:cBhvr>
                                      <p:to>
                                        <p:strVal val="hidden"/>
                                      </p:to>
                                    </p:set>
                                  </p:childTnLst>
                                </p:cTn>
                              </p:par>
                              <p:par>
                                <p:cTn id="359" presetID="1" presetClass="entr" presetSubtype="0" fill="hold" nodeType="withEffect">
                                  <p:stCondLst>
                                    <p:cond delay="0"/>
                                  </p:stCondLst>
                                  <p:childTnLst>
                                    <p:set>
                                      <p:cBhvr>
                                        <p:cTn id="360" dur="1" fill="hold">
                                          <p:stCondLst>
                                            <p:cond delay="0"/>
                                          </p:stCondLst>
                                        </p:cTn>
                                        <p:tgtEl>
                                          <p:spTgt spid="166"/>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167"/>
                                        </p:tgtEl>
                                        <p:attrNameLst>
                                          <p:attrName>style.visibility</p:attrName>
                                        </p:attrNameLst>
                                      </p:cBhvr>
                                      <p:to>
                                        <p:strVal val="visible"/>
                                      </p:to>
                                    </p:set>
                                  </p:childTnLst>
                                </p:cTn>
                              </p:par>
                              <p:par>
                                <p:cTn id="363" presetID="1" presetClass="entr" presetSubtype="0" fill="hold" nodeType="withEffect">
                                  <p:stCondLst>
                                    <p:cond delay="0"/>
                                  </p:stCondLst>
                                  <p:childTnLst>
                                    <p:set>
                                      <p:cBhvr>
                                        <p:cTn id="364" dur="1" fill="hold">
                                          <p:stCondLst>
                                            <p:cond delay="0"/>
                                          </p:stCondLst>
                                        </p:cTn>
                                        <p:tgtEl>
                                          <p:spTgt spid="168"/>
                                        </p:tgtEl>
                                        <p:attrNameLst>
                                          <p:attrName>style.visibility</p:attrName>
                                        </p:attrNameLst>
                                      </p:cBhvr>
                                      <p:to>
                                        <p:strVal val="visible"/>
                                      </p:to>
                                    </p:set>
                                  </p:childTnLst>
                                </p:cTn>
                              </p:par>
                            </p:childTnLst>
                          </p:cTn>
                        </p:par>
                        <p:par>
                          <p:cTn id="365" fill="hold">
                            <p:stCondLst>
                              <p:cond delay="34000"/>
                            </p:stCondLst>
                            <p:childTnLst>
                              <p:par>
                                <p:cTn id="366" presetID="0" presetClass="path" presetSubtype="0" accel="50000" decel="50000" fill="hold" nodeType="afterEffect">
                                  <p:stCondLst>
                                    <p:cond delay="0"/>
                                  </p:stCondLst>
                                  <p:childTnLst>
                                    <p:animMotion origin="layout" path="M 3.61111E-6 -0.00023 L 0.03333 -0.00023 " pathEditMode="relative" rAng="0" ptsTypes="AA">
                                      <p:cBhvr>
                                        <p:cTn id="367" dur="2000" fill="hold"/>
                                        <p:tgtEl>
                                          <p:spTgt spid="166"/>
                                        </p:tgtEl>
                                        <p:attrNameLst>
                                          <p:attrName>ppt_x</p:attrName>
                                          <p:attrName>ppt_y</p:attrName>
                                        </p:attrNameLst>
                                      </p:cBhvr>
                                      <p:rCtr x="1667" y="0"/>
                                    </p:animMotion>
                                  </p:childTnLst>
                                </p:cTn>
                              </p:par>
                              <p:par>
                                <p:cTn id="368" presetID="0" presetClass="path" presetSubtype="0" accel="50000" decel="50000" fill="hold" nodeType="withEffect">
                                  <p:stCondLst>
                                    <p:cond delay="0"/>
                                  </p:stCondLst>
                                  <p:childTnLst>
                                    <p:animMotion origin="layout" path="M -3.33333E-6 -0.00023 L 0.03334 -0.00023 " pathEditMode="relative" rAng="0" ptsTypes="AA">
                                      <p:cBhvr>
                                        <p:cTn id="369" dur="2000" fill="hold"/>
                                        <p:tgtEl>
                                          <p:spTgt spid="167"/>
                                        </p:tgtEl>
                                        <p:attrNameLst>
                                          <p:attrName>ppt_x</p:attrName>
                                          <p:attrName>ppt_y</p:attrName>
                                        </p:attrNameLst>
                                      </p:cBhvr>
                                      <p:rCtr x="1667" y="0"/>
                                    </p:animMotion>
                                  </p:childTnLst>
                                </p:cTn>
                              </p:par>
                              <p:par>
                                <p:cTn id="370" presetID="0" presetClass="path" presetSubtype="0" accel="50000" decel="50000" fill="hold" nodeType="withEffect">
                                  <p:stCondLst>
                                    <p:cond delay="0"/>
                                  </p:stCondLst>
                                  <p:childTnLst>
                                    <p:animMotion origin="layout" path="M 4.72222E-6 -0.00023 L 0.03333 -0.00023 " pathEditMode="relative" rAng="0" ptsTypes="AA">
                                      <p:cBhvr>
                                        <p:cTn id="371" dur="2000" fill="hold"/>
                                        <p:tgtEl>
                                          <p:spTgt spid="168"/>
                                        </p:tgtEl>
                                        <p:attrNameLst>
                                          <p:attrName>ppt_x</p:attrName>
                                          <p:attrName>ppt_y</p:attrName>
                                        </p:attrNameLst>
                                      </p:cBhvr>
                                      <p:rCtr x="1667" y="0"/>
                                    </p:animMotion>
                                  </p:childTnLst>
                                </p:cTn>
                              </p:par>
                            </p:childTnLst>
                          </p:cTn>
                        </p:par>
                        <p:par>
                          <p:cTn id="372" fill="hold">
                            <p:stCondLst>
                              <p:cond delay="36000"/>
                            </p:stCondLst>
                            <p:childTnLst>
                              <p:par>
                                <p:cTn id="373" presetID="1" presetClass="exit" presetSubtype="0" fill="hold" nodeType="afterEffect">
                                  <p:stCondLst>
                                    <p:cond delay="0"/>
                                  </p:stCondLst>
                                  <p:childTnLst>
                                    <p:set>
                                      <p:cBhvr>
                                        <p:cTn id="374" dur="1" fill="hold">
                                          <p:stCondLst>
                                            <p:cond delay="0"/>
                                          </p:stCondLst>
                                        </p:cTn>
                                        <p:tgtEl>
                                          <p:spTgt spid="166"/>
                                        </p:tgtEl>
                                        <p:attrNameLst>
                                          <p:attrName>style.visibility</p:attrName>
                                        </p:attrNameLst>
                                      </p:cBhvr>
                                      <p:to>
                                        <p:strVal val="hidden"/>
                                      </p:to>
                                    </p:set>
                                  </p:childTnLst>
                                </p:cTn>
                              </p:par>
                              <p:par>
                                <p:cTn id="375" presetID="1" presetClass="exit" presetSubtype="0" fill="hold" nodeType="withEffect">
                                  <p:stCondLst>
                                    <p:cond delay="0"/>
                                  </p:stCondLst>
                                  <p:childTnLst>
                                    <p:set>
                                      <p:cBhvr>
                                        <p:cTn id="376" dur="1" fill="hold">
                                          <p:stCondLst>
                                            <p:cond delay="0"/>
                                          </p:stCondLst>
                                        </p:cTn>
                                        <p:tgtEl>
                                          <p:spTgt spid="167"/>
                                        </p:tgtEl>
                                        <p:attrNameLst>
                                          <p:attrName>style.visibility</p:attrName>
                                        </p:attrNameLst>
                                      </p:cBhvr>
                                      <p:to>
                                        <p:strVal val="hidden"/>
                                      </p:to>
                                    </p:set>
                                  </p:childTnLst>
                                </p:cTn>
                              </p:par>
                              <p:par>
                                <p:cTn id="377" presetID="1" presetClass="exit" presetSubtype="0" fill="hold" nodeType="withEffect">
                                  <p:stCondLst>
                                    <p:cond delay="0"/>
                                  </p:stCondLst>
                                  <p:childTnLst>
                                    <p:set>
                                      <p:cBhvr>
                                        <p:cTn id="378" dur="1" fill="hold">
                                          <p:stCondLst>
                                            <p:cond delay="0"/>
                                          </p:stCondLst>
                                        </p:cTn>
                                        <p:tgtEl>
                                          <p:spTgt spid="168"/>
                                        </p:tgtEl>
                                        <p:attrNameLst>
                                          <p:attrName>style.visibility</p:attrName>
                                        </p:attrNameLst>
                                      </p:cBhvr>
                                      <p:to>
                                        <p:strVal val="hidden"/>
                                      </p:to>
                                    </p:set>
                                  </p:childTnLst>
                                </p:cTn>
                              </p:par>
                              <p:par>
                                <p:cTn id="379" presetID="1" presetClass="entr" presetSubtype="0" fill="hold" nodeType="withEffect">
                                  <p:stCondLst>
                                    <p:cond delay="0"/>
                                  </p:stCondLst>
                                  <p:childTnLst>
                                    <p:set>
                                      <p:cBhvr>
                                        <p:cTn id="380" dur="1" fill="hold">
                                          <p:stCondLst>
                                            <p:cond delay="0"/>
                                          </p:stCondLst>
                                        </p:cTn>
                                        <p:tgtEl>
                                          <p:spTgt spid="169"/>
                                        </p:tgtEl>
                                        <p:attrNameLst>
                                          <p:attrName>style.visibility</p:attrName>
                                        </p:attrNameLst>
                                      </p:cBhvr>
                                      <p:to>
                                        <p:strVal val="visible"/>
                                      </p:to>
                                    </p:set>
                                  </p:childTnLst>
                                </p:cTn>
                              </p:par>
                              <p:par>
                                <p:cTn id="381" presetID="1" presetClass="entr" presetSubtype="0" fill="hold" nodeType="withEffect">
                                  <p:stCondLst>
                                    <p:cond delay="0"/>
                                  </p:stCondLst>
                                  <p:childTnLst>
                                    <p:set>
                                      <p:cBhvr>
                                        <p:cTn id="382" dur="1" fill="hold">
                                          <p:stCondLst>
                                            <p:cond delay="0"/>
                                          </p:stCondLst>
                                        </p:cTn>
                                        <p:tgtEl>
                                          <p:spTgt spid="170"/>
                                        </p:tgtEl>
                                        <p:attrNameLst>
                                          <p:attrName>style.visibility</p:attrName>
                                        </p:attrNameLst>
                                      </p:cBhvr>
                                      <p:to>
                                        <p:strVal val="visible"/>
                                      </p:to>
                                    </p:set>
                                  </p:childTnLst>
                                </p:cTn>
                              </p:par>
                              <p:par>
                                <p:cTn id="383" presetID="1" presetClass="entr" presetSubtype="0" fill="hold" nodeType="withEffect">
                                  <p:stCondLst>
                                    <p:cond delay="0"/>
                                  </p:stCondLst>
                                  <p:childTnLst>
                                    <p:set>
                                      <p:cBhvr>
                                        <p:cTn id="384" dur="1" fill="hold">
                                          <p:stCondLst>
                                            <p:cond delay="0"/>
                                          </p:stCondLst>
                                        </p:cTn>
                                        <p:tgtEl>
                                          <p:spTgt spid="171"/>
                                        </p:tgtEl>
                                        <p:attrNameLst>
                                          <p:attrName>style.visibility</p:attrName>
                                        </p:attrNameLst>
                                      </p:cBhvr>
                                      <p:to>
                                        <p:strVal val="visible"/>
                                      </p:to>
                                    </p:set>
                                  </p:childTnLst>
                                </p:cTn>
                              </p:par>
                            </p:childTnLst>
                          </p:cTn>
                        </p:par>
                        <p:par>
                          <p:cTn id="385" fill="hold">
                            <p:stCondLst>
                              <p:cond delay="36000"/>
                            </p:stCondLst>
                            <p:childTnLst>
                              <p:par>
                                <p:cTn id="386" presetID="0" presetClass="path" presetSubtype="0" accel="50000" decel="50000" fill="hold" nodeType="afterEffect">
                                  <p:stCondLst>
                                    <p:cond delay="0"/>
                                  </p:stCondLst>
                                  <p:childTnLst>
                                    <p:animMotion origin="layout" path="M 2.22222E-6 -0.00023 L 0.03333 -0.00023 " pathEditMode="relative" rAng="0" ptsTypes="AA">
                                      <p:cBhvr>
                                        <p:cTn id="387" dur="2000" fill="hold"/>
                                        <p:tgtEl>
                                          <p:spTgt spid="169"/>
                                        </p:tgtEl>
                                        <p:attrNameLst>
                                          <p:attrName>ppt_x</p:attrName>
                                          <p:attrName>ppt_y</p:attrName>
                                        </p:attrNameLst>
                                      </p:cBhvr>
                                      <p:rCtr x="1667" y="0"/>
                                    </p:animMotion>
                                  </p:childTnLst>
                                </p:cTn>
                              </p:par>
                              <p:par>
                                <p:cTn id="388" presetID="0" presetClass="path" presetSubtype="0" accel="50000" decel="50000" fill="hold" nodeType="withEffect">
                                  <p:stCondLst>
                                    <p:cond delay="0"/>
                                  </p:stCondLst>
                                  <p:childTnLst>
                                    <p:animMotion origin="layout" path="M 2.22222E-6 -0.00023 L 0.03333 -0.00023 " pathEditMode="relative" rAng="0" ptsTypes="AA">
                                      <p:cBhvr>
                                        <p:cTn id="389" dur="2000" fill="hold"/>
                                        <p:tgtEl>
                                          <p:spTgt spid="170"/>
                                        </p:tgtEl>
                                        <p:attrNameLst>
                                          <p:attrName>ppt_x</p:attrName>
                                          <p:attrName>ppt_y</p:attrName>
                                        </p:attrNameLst>
                                      </p:cBhvr>
                                      <p:rCtr x="1667" y="0"/>
                                    </p:animMotion>
                                  </p:childTnLst>
                                </p:cTn>
                              </p:par>
                              <p:par>
                                <p:cTn id="390" presetID="0" presetClass="path" presetSubtype="0" accel="50000" decel="50000" fill="hold" nodeType="withEffect">
                                  <p:stCondLst>
                                    <p:cond delay="0"/>
                                  </p:stCondLst>
                                  <p:childTnLst>
                                    <p:animMotion origin="layout" path="M 2.22222E-6 -0.00023 L 0.03333 -0.00023 " pathEditMode="relative" rAng="0" ptsTypes="AA">
                                      <p:cBhvr>
                                        <p:cTn id="391" dur="2000" fill="hold"/>
                                        <p:tgtEl>
                                          <p:spTgt spid="171"/>
                                        </p:tgtEl>
                                        <p:attrNameLst>
                                          <p:attrName>ppt_x</p:attrName>
                                          <p:attrName>ppt_y</p:attrName>
                                        </p:attrNameLst>
                                      </p:cBhvr>
                                      <p:rCtr x="1667" y="0"/>
                                    </p:animMotion>
                                  </p:childTnLst>
                                </p:cTn>
                              </p:par>
                            </p:childTnLst>
                          </p:cTn>
                        </p:par>
                        <p:par>
                          <p:cTn id="392" fill="hold">
                            <p:stCondLst>
                              <p:cond delay="38000"/>
                            </p:stCondLst>
                            <p:childTnLst>
                              <p:par>
                                <p:cTn id="393" presetID="1" presetClass="exit" presetSubtype="0" fill="hold" nodeType="afterEffect">
                                  <p:stCondLst>
                                    <p:cond delay="0"/>
                                  </p:stCondLst>
                                  <p:childTnLst>
                                    <p:set>
                                      <p:cBhvr>
                                        <p:cTn id="394" dur="1" fill="hold">
                                          <p:stCondLst>
                                            <p:cond delay="0"/>
                                          </p:stCondLst>
                                        </p:cTn>
                                        <p:tgtEl>
                                          <p:spTgt spid="169"/>
                                        </p:tgtEl>
                                        <p:attrNameLst>
                                          <p:attrName>style.visibility</p:attrName>
                                        </p:attrNameLst>
                                      </p:cBhvr>
                                      <p:to>
                                        <p:strVal val="hidden"/>
                                      </p:to>
                                    </p:set>
                                  </p:childTnLst>
                                </p:cTn>
                              </p:par>
                              <p:par>
                                <p:cTn id="395" presetID="1" presetClass="exit" presetSubtype="0" fill="hold" nodeType="withEffect">
                                  <p:stCondLst>
                                    <p:cond delay="0"/>
                                  </p:stCondLst>
                                  <p:childTnLst>
                                    <p:set>
                                      <p:cBhvr>
                                        <p:cTn id="396" dur="1" fill="hold">
                                          <p:stCondLst>
                                            <p:cond delay="0"/>
                                          </p:stCondLst>
                                        </p:cTn>
                                        <p:tgtEl>
                                          <p:spTgt spid="170"/>
                                        </p:tgtEl>
                                        <p:attrNameLst>
                                          <p:attrName>style.visibility</p:attrName>
                                        </p:attrNameLst>
                                      </p:cBhvr>
                                      <p:to>
                                        <p:strVal val="hidden"/>
                                      </p:to>
                                    </p:set>
                                  </p:childTnLst>
                                </p:cTn>
                              </p:par>
                              <p:par>
                                <p:cTn id="397" presetID="1" presetClass="exit" presetSubtype="0" fill="hold" nodeType="withEffect">
                                  <p:stCondLst>
                                    <p:cond delay="0"/>
                                  </p:stCondLst>
                                  <p:childTnLst>
                                    <p:set>
                                      <p:cBhvr>
                                        <p:cTn id="398" dur="1" fill="hold">
                                          <p:stCondLst>
                                            <p:cond delay="0"/>
                                          </p:stCondLst>
                                        </p:cTn>
                                        <p:tgtEl>
                                          <p:spTgt spid="171"/>
                                        </p:tgtEl>
                                        <p:attrNameLst>
                                          <p:attrName>style.visibility</p:attrName>
                                        </p:attrNameLst>
                                      </p:cBhvr>
                                      <p:to>
                                        <p:strVal val="hidden"/>
                                      </p:to>
                                    </p:set>
                                  </p:childTnLst>
                                </p:cTn>
                              </p:par>
                              <p:par>
                                <p:cTn id="399" presetID="1" presetClass="entr" presetSubtype="0" fill="hold" nodeType="withEffect">
                                  <p:stCondLst>
                                    <p:cond delay="0"/>
                                  </p:stCondLst>
                                  <p:childTnLst>
                                    <p:set>
                                      <p:cBhvr>
                                        <p:cTn id="400" dur="1" fill="hold">
                                          <p:stCondLst>
                                            <p:cond delay="0"/>
                                          </p:stCondLst>
                                        </p:cTn>
                                        <p:tgtEl>
                                          <p:spTgt spid="172"/>
                                        </p:tgtEl>
                                        <p:attrNameLst>
                                          <p:attrName>style.visibility</p:attrName>
                                        </p:attrNameLst>
                                      </p:cBhvr>
                                      <p:to>
                                        <p:strVal val="visible"/>
                                      </p:to>
                                    </p:set>
                                  </p:childTnLst>
                                </p:cTn>
                              </p:par>
                              <p:par>
                                <p:cTn id="401" presetID="1" presetClass="entr" presetSubtype="0" fill="hold" nodeType="withEffect">
                                  <p:stCondLst>
                                    <p:cond delay="0"/>
                                  </p:stCondLst>
                                  <p:childTnLst>
                                    <p:set>
                                      <p:cBhvr>
                                        <p:cTn id="402" dur="1" fill="hold">
                                          <p:stCondLst>
                                            <p:cond delay="0"/>
                                          </p:stCondLst>
                                        </p:cTn>
                                        <p:tgtEl>
                                          <p:spTgt spid="173"/>
                                        </p:tgtEl>
                                        <p:attrNameLst>
                                          <p:attrName>style.visibility</p:attrName>
                                        </p:attrNameLst>
                                      </p:cBhvr>
                                      <p:to>
                                        <p:strVal val="visible"/>
                                      </p:to>
                                    </p:set>
                                  </p:childTnLst>
                                </p:cTn>
                              </p:par>
                              <p:par>
                                <p:cTn id="403" presetID="1" presetClass="entr" presetSubtype="0" fill="hold" nodeType="withEffect">
                                  <p:stCondLst>
                                    <p:cond delay="0"/>
                                  </p:stCondLst>
                                  <p:childTnLst>
                                    <p:set>
                                      <p:cBhvr>
                                        <p:cTn id="404" dur="1" fill="hold">
                                          <p:stCondLst>
                                            <p:cond delay="0"/>
                                          </p:stCondLst>
                                        </p:cTn>
                                        <p:tgtEl>
                                          <p:spTgt spid="174"/>
                                        </p:tgtEl>
                                        <p:attrNameLst>
                                          <p:attrName>style.visibility</p:attrName>
                                        </p:attrNameLst>
                                      </p:cBhvr>
                                      <p:to>
                                        <p:strVal val="visible"/>
                                      </p:to>
                                    </p:set>
                                  </p:childTnLst>
                                </p:cTn>
                              </p:par>
                            </p:childTnLst>
                          </p:cTn>
                        </p:par>
                        <p:par>
                          <p:cTn id="405" fill="hold">
                            <p:stCondLst>
                              <p:cond delay="38000"/>
                            </p:stCondLst>
                            <p:childTnLst>
                              <p:par>
                                <p:cTn id="406" presetID="0" presetClass="path" presetSubtype="0" accel="50000" decel="50000" fill="hold" nodeType="afterEffect">
                                  <p:stCondLst>
                                    <p:cond delay="0"/>
                                  </p:stCondLst>
                                  <p:childTnLst>
                                    <p:animMotion origin="layout" path="M 0.00278 -0.0007 L -0.13055 0.04514 " pathEditMode="relative" rAng="0" ptsTypes="AA">
                                      <p:cBhvr>
                                        <p:cTn id="407" dur="2000" fill="hold"/>
                                        <p:tgtEl>
                                          <p:spTgt spid="172"/>
                                        </p:tgtEl>
                                        <p:attrNameLst>
                                          <p:attrName>ppt_x</p:attrName>
                                          <p:attrName>ppt_y</p:attrName>
                                        </p:attrNameLst>
                                      </p:cBhvr>
                                      <p:rCtr x="-6667" y="2292"/>
                                    </p:animMotion>
                                  </p:childTnLst>
                                </p:cTn>
                              </p:par>
                              <p:par>
                                <p:cTn id="408" presetID="0" presetClass="path" presetSubtype="0" accel="50000" decel="50000" fill="hold" nodeType="withEffect">
                                  <p:stCondLst>
                                    <p:cond delay="0"/>
                                  </p:stCondLst>
                                  <p:childTnLst>
                                    <p:animMotion origin="layout" path="M 0.00277 -0.00069 L -0.13056 0.04514 " pathEditMode="relative" rAng="0" ptsTypes="AA">
                                      <p:cBhvr>
                                        <p:cTn id="409" dur="2000" fill="hold"/>
                                        <p:tgtEl>
                                          <p:spTgt spid="173"/>
                                        </p:tgtEl>
                                        <p:attrNameLst>
                                          <p:attrName>ppt_x</p:attrName>
                                          <p:attrName>ppt_y</p:attrName>
                                        </p:attrNameLst>
                                      </p:cBhvr>
                                      <p:rCtr x="-6667" y="2292"/>
                                    </p:animMotion>
                                  </p:childTnLst>
                                </p:cTn>
                              </p:par>
                              <p:par>
                                <p:cTn id="410" presetID="0" presetClass="path" presetSubtype="0" accel="50000" decel="50000" fill="hold" nodeType="withEffect">
                                  <p:stCondLst>
                                    <p:cond delay="0"/>
                                  </p:stCondLst>
                                  <p:childTnLst>
                                    <p:animMotion origin="layout" path="M 0.00278 -0.00069 L -0.13055 0.04514 " pathEditMode="relative" rAng="0" ptsTypes="AA">
                                      <p:cBhvr>
                                        <p:cTn id="411" dur="2000" fill="hold"/>
                                        <p:tgtEl>
                                          <p:spTgt spid="174"/>
                                        </p:tgtEl>
                                        <p:attrNameLst>
                                          <p:attrName>ppt_x</p:attrName>
                                          <p:attrName>ppt_y</p:attrName>
                                        </p:attrNameLst>
                                      </p:cBhvr>
                                      <p:rCtr x="-6667" y="2292"/>
                                    </p:animMotion>
                                  </p:childTnLst>
                                </p:cTn>
                              </p:par>
                            </p:childTnLst>
                          </p:cTn>
                        </p:par>
                        <p:par>
                          <p:cTn id="412" fill="hold">
                            <p:stCondLst>
                              <p:cond delay="40000"/>
                            </p:stCondLst>
                            <p:childTnLst>
                              <p:par>
                                <p:cTn id="413" presetID="1" presetClass="exit" presetSubtype="0" fill="hold" nodeType="afterEffect">
                                  <p:stCondLst>
                                    <p:cond delay="0"/>
                                  </p:stCondLst>
                                  <p:childTnLst>
                                    <p:set>
                                      <p:cBhvr>
                                        <p:cTn id="414" dur="1" fill="hold">
                                          <p:stCondLst>
                                            <p:cond delay="0"/>
                                          </p:stCondLst>
                                        </p:cTn>
                                        <p:tgtEl>
                                          <p:spTgt spid="172"/>
                                        </p:tgtEl>
                                        <p:attrNameLst>
                                          <p:attrName>style.visibility</p:attrName>
                                        </p:attrNameLst>
                                      </p:cBhvr>
                                      <p:to>
                                        <p:strVal val="hidden"/>
                                      </p:to>
                                    </p:set>
                                  </p:childTnLst>
                                </p:cTn>
                              </p:par>
                              <p:par>
                                <p:cTn id="415" presetID="1" presetClass="exit" presetSubtype="0" fill="hold" nodeType="withEffect">
                                  <p:stCondLst>
                                    <p:cond delay="0"/>
                                  </p:stCondLst>
                                  <p:childTnLst>
                                    <p:set>
                                      <p:cBhvr>
                                        <p:cTn id="416" dur="1" fill="hold">
                                          <p:stCondLst>
                                            <p:cond delay="0"/>
                                          </p:stCondLst>
                                        </p:cTn>
                                        <p:tgtEl>
                                          <p:spTgt spid="173"/>
                                        </p:tgtEl>
                                        <p:attrNameLst>
                                          <p:attrName>style.visibility</p:attrName>
                                        </p:attrNameLst>
                                      </p:cBhvr>
                                      <p:to>
                                        <p:strVal val="hidden"/>
                                      </p:to>
                                    </p:set>
                                  </p:childTnLst>
                                </p:cTn>
                              </p:par>
                              <p:par>
                                <p:cTn id="417" presetID="1" presetClass="exit" presetSubtype="0" fill="hold" nodeType="withEffect">
                                  <p:stCondLst>
                                    <p:cond delay="0"/>
                                  </p:stCondLst>
                                  <p:childTnLst>
                                    <p:set>
                                      <p:cBhvr>
                                        <p:cTn id="418" dur="1" fill="hold">
                                          <p:stCondLst>
                                            <p:cond delay="0"/>
                                          </p:stCondLst>
                                        </p:cTn>
                                        <p:tgtEl>
                                          <p:spTgt spid="174"/>
                                        </p:tgtEl>
                                        <p:attrNameLst>
                                          <p:attrName>style.visibility</p:attrName>
                                        </p:attrNameLst>
                                      </p:cBhvr>
                                      <p:to>
                                        <p:strVal val="hidden"/>
                                      </p:to>
                                    </p:set>
                                  </p:childTnLst>
                                </p:cTn>
                              </p:par>
                              <p:par>
                                <p:cTn id="419" presetID="1" presetClass="entr" presetSubtype="0" fill="hold" nodeType="withEffect">
                                  <p:stCondLst>
                                    <p:cond delay="0"/>
                                  </p:stCondLst>
                                  <p:childTnLst>
                                    <p:set>
                                      <p:cBhvr>
                                        <p:cTn id="420" dur="1" fill="hold">
                                          <p:stCondLst>
                                            <p:cond delay="0"/>
                                          </p:stCondLst>
                                        </p:cTn>
                                        <p:tgtEl>
                                          <p:spTgt spid="175"/>
                                        </p:tgtEl>
                                        <p:attrNameLst>
                                          <p:attrName>style.visibility</p:attrName>
                                        </p:attrNameLst>
                                      </p:cBhvr>
                                      <p:to>
                                        <p:strVal val="visible"/>
                                      </p:to>
                                    </p:set>
                                  </p:childTnLst>
                                </p:cTn>
                              </p:par>
                              <p:par>
                                <p:cTn id="421" presetID="1" presetClass="entr" presetSubtype="0" fill="hold" nodeType="withEffect">
                                  <p:stCondLst>
                                    <p:cond delay="0"/>
                                  </p:stCondLst>
                                  <p:childTnLst>
                                    <p:set>
                                      <p:cBhvr>
                                        <p:cTn id="422" dur="1" fill="hold">
                                          <p:stCondLst>
                                            <p:cond delay="0"/>
                                          </p:stCondLst>
                                        </p:cTn>
                                        <p:tgtEl>
                                          <p:spTgt spid="176"/>
                                        </p:tgtEl>
                                        <p:attrNameLst>
                                          <p:attrName>style.visibility</p:attrName>
                                        </p:attrNameLst>
                                      </p:cBhvr>
                                      <p:to>
                                        <p:strVal val="visible"/>
                                      </p:to>
                                    </p:set>
                                  </p:childTnLst>
                                </p:cTn>
                              </p:par>
                              <p:par>
                                <p:cTn id="423" presetID="1" presetClass="entr" presetSubtype="0" fill="hold" nodeType="withEffect">
                                  <p:stCondLst>
                                    <p:cond delay="0"/>
                                  </p:stCondLst>
                                  <p:childTnLst>
                                    <p:set>
                                      <p:cBhvr>
                                        <p:cTn id="424" dur="1" fill="hold">
                                          <p:stCondLst>
                                            <p:cond delay="0"/>
                                          </p:stCondLst>
                                        </p:cTn>
                                        <p:tgtEl>
                                          <p:spTgt spid="177"/>
                                        </p:tgtEl>
                                        <p:attrNameLst>
                                          <p:attrName>style.visibility</p:attrName>
                                        </p:attrNameLst>
                                      </p:cBhvr>
                                      <p:to>
                                        <p:strVal val="visible"/>
                                      </p:to>
                                    </p:set>
                                  </p:childTnLst>
                                </p:cTn>
                              </p:par>
                            </p:childTnLst>
                          </p:cTn>
                        </p:par>
                        <p:par>
                          <p:cTn id="425" fill="hold">
                            <p:stCondLst>
                              <p:cond delay="40000"/>
                            </p:stCondLst>
                            <p:childTnLst>
                              <p:par>
                                <p:cTn id="426" presetID="0" presetClass="path" presetSubtype="0" accel="50000" decel="50000" fill="hold" nodeType="afterEffect">
                                  <p:stCondLst>
                                    <p:cond delay="0"/>
                                  </p:stCondLst>
                                  <p:childTnLst>
                                    <p:animMotion origin="layout" path="M -5.55556E-7 -0.00023 L 0.03333 -0.00023 " pathEditMode="relative" rAng="0" ptsTypes="AA">
                                      <p:cBhvr>
                                        <p:cTn id="427" dur="2000" fill="hold"/>
                                        <p:tgtEl>
                                          <p:spTgt spid="175"/>
                                        </p:tgtEl>
                                        <p:attrNameLst>
                                          <p:attrName>ppt_x</p:attrName>
                                          <p:attrName>ppt_y</p:attrName>
                                        </p:attrNameLst>
                                      </p:cBhvr>
                                      <p:rCtr x="1667" y="0"/>
                                    </p:animMotion>
                                  </p:childTnLst>
                                </p:cTn>
                              </p:par>
                              <p:par>
                                <p:cTn id="428" presetID="0" presetClass="path" presetSubtype="0" accel="50000" decel="50000" fill="hold" nodeType="withEffect">
                                  <p:stCondLst>
                                    <p:cond delay="0"/>
                                  </p:stCondLst>
                                  <p:childTnLst>
                                    <p:animMotion origin="layout" path="M -3.88889E-6 -0.00023 L 0.03334 -0.00023 " pathEditMode="relative" rAng="0" ptsTypes="AA">
                                      <p:cBhvr>
                                        <p:cTn id="429" dur="2000" fill="hold"/>
                                        <p:tgtEl>
                                          <p:spTgt spid="176"/>
                                        </p:tgtEl>
                                        <p:attrNameLst>
                                          <p:attrName>ppt_x</p:attrName>
                                          <p:attrName>ppt_y</p:attrName>
                                        </p:attrNameLst>
                                      </p:cBhvr>
                                      <p:rCtr x="1667" y="0"/>
                                    </p:animMotion>
                                  </p:childTnLst>
                                </p:cTn>
                              </p:par>
                              <p:par>
                                <p:cTn id="430" presetID="0" presetClass="path" presetSubtype="0" accel="50000" decel="50000" fill="hold" nodeType="withEffect">
                                  <p:stCondLst>
                                    <p:cond delay="0"/>
                                  </p:stCondLst>
                                  <p:childTnLst>
                                    <p:animMotion origin="layout" path="M -3.88889E-6 -0.00024 L 0.03334 -0.00024 " pathEditMode="relative" rAng="0" ptsTypes="AA">
                                      <p:cBhvr>
                                        <p:cTn id="431" dur="2000" fill="hold"/>
                                        <p:tgtEl>
                                          <p:spTgt spid="177"/>
                                        </p:tgtEl>
                                        <p:attrNameLst>
                                          <p:attrName>ppt_x</p:attrName>
                                          <p:attrName>ppt_y</p:attrName>
                                        </p:attrNameLst>
                                      </p:cBhvr>
                                      <p:rCtr x="1667" y="0"/>
                                    </p:animMotion>
                                  </p:childTnLst>
                                </p:cTn>
                              </p:par>
                            </p:childTnLst>
                          </p:cTn>
                        </p:par>
                        <p:par>
                          <p:cTn id="432" fill="hold">
                            <p:stCondLst>
                              <p:cond delay="42000"/>
                            </p:stCondLst>
                            <p:childTnLst>
                              <p:par>
                                <p:cTn id="433" presetID="1" presetClass="exit" presetSubtype="0" fill="hold" nodeType="afterEffect">
                                  <p:stCondLst>
                                    <p:cond delay="0"/>
                                  </p:stCondLst>
                                  <p:childTnLst>
                                    <p:set>
                                      <p:cBhvr>
                                        <p:cTn id="434" dur="1" fill="hold">
                                          <p:stCondLst>
                                            <p:cond delay="0"/>
                                          </p:stCondLst>
                                        </p:cTn>
                                        <p:tgtEl>
                                          <p:spTgt spid="175"/>
                                        </p:tgtEl>
                                        <p:attrNameLst>
                                          <p:attrName>style.visibility</p:attrName>
                                        </p:attrNameLst>
                                      </p:cBhvr>
                                      <p:to>
                                        <p:strVal val="hidden"/>
                                      </p:to>
                                    </p:set>
                                  </p:childTnLst>
                                </p:cTn>
                              </p:par>
                              <p:par>
                                <p:cTn id="435" presetID="1" presetClass="exit" presetSubtype="0" fill="hold" nodeType="withEffect">
                                  <p:stCondLst>
                                    <p:cond delay="0"/>
                                  </p:stCondLst>
                                  <p:childTnLst>
                                    <p:set>
                                      <p:cBhvr>
                                        <p:cTn id="436" dur="1" fill="hold">
                                          <p:stCondLst>
                                            <p:cond delay="0"/>
                                          </p:stCondLst>
                                        </p:cTn>
                                        <p:tgtEl>
                                          <p:spTgt spid="176"/>
                                        </p:tgtEl>
                                        <p:attrNameLst>
                                          <p:attrName>style.visibility</p:attrName>
                                        </p:attrNameLst>
                                      </p:cBhvr>
                                      <p:to>
                                        <p:strVal val="hidden"/>
                                      </p:to>
                                    </p:set>
                                  </p:childTnLst>
                                </p:cTn>
                              </p:par>
                              <p:par>
                                <p:cTn id="437" presetID="1" presetClass="exit" presetSubtype="0" fill="hold" nodeType="withEffect">
                                  <p:stCondLst>
                                    <p:cond delay="0"/>
                                  </p:stCondLst>
                                  <p:childTnLst>
                                    <p:set>
                                      <p:cBhvr>
                                        <p:cTn id="438" dur="1" fill="hold">
                                          <p:stCondLst>
                                            <p:cond delay="0"/>
                                          </p:stCondLst>
                                        </p:cTn>
                                        <p:tgtEl>
                                          <p:spTgt spid="177"/>
                                        </p:tgtEl>
                                        <p:attrNameLst>
                                          <p:attrName>style.visibility</p:attrName>
                                        </p:attrNameLst>
                                      </p:cBhvr>
                                      <p:to>
                                        <p:strVal val="hidden"/>
                                      </p:to>
                                    </p:set>
                                  </p:childTnLst>
                                </p:cTn>
                              </p:par>
                              <p:par>
                                <p:cTn id="439" presetID="1" presetClass="entr" presetSubtype="0" fill="hold" nodeType="withEffect">
                                  <p:stCondLst>
                                    <p:cond delay="0"/>
                                  </p:stCondLst>
                                  <p:childTnLst>
                                    <p:set>
                                      <p:cBhvr>
                                        <p:cTn id="440" dur="1" fill="hold">
                                          <p:stCondLst>
                                            <p:cond delay="0"/>
                                          </p:stCondLst>
                                        </p:cTn>
                                        <p:tgtEl>
                                          <p:spTgt spid="178"/>
                                        </p:tgtEl>
                                        <p:attrNameLst>
                                          <p:attrName>style.visibility</p:attrName>
                                        </p:attrNameLst>
                                      </p:cBhvr>
                                      <p:to>
                                        <p:strVal val="visible"/>
                                      </p:to>
                                    </p:set>
                                  </p:childTnLst>
                                </p:cTn>
                              </p:par>
                              <p:par>
                                <p:cTn id="441" presetID="1" presetClass="entr" presetSubtype="0" fill="hold" nodeType="withEffect">
                                  <p:stCondLst>
                                    <p:cond delay="0"/>
                                  </p:stCondLst>
                                  <p:childTnLst>
                                    <p:set>
                                      <p:cBhvr>
                                        <p:cTn id="442" dur="1" fill="hold">
                                          <p:stCondLst>
                                            <p:cond delay="0"/>
                                          </p:stCondLst>
                                        </p:cTn>
                                        <p:tgtEl>
                                          <p:spTgt spid="179"/>
                                        </p:tgtEl>
                                        <p:attrNameLst>
                                          <p:attrName>style.visibility</p:attrName>
                                        </p:attrNameLst>
                                      </p:cBhvr>
                                      <p:to>
                                        <p:strVal val="visible"/>
                                      </p:to>
                                    </p:set>
                                  </p:childTnLst>
                                </p:cTn>
                              </p:par>
                              <p:par>
                                <p:cTn id="443" presetID="1" presetClass="entr" presetSubtype="0" fill="hold" nodeType="withEffect">
                                  <p:stCondLst>
                                    <p:cond delay="0"/>
                                  </p:stCondLst>
                                  <p:childTnLst>
                                    <p:set>
                                      <p:cBhvr>
                                        <p:cTn id="444" dur="1" fill="hold">
                                          <p:stCondLst>
                                            <p:cond delay="0"/>
                                          </p:stCondLst>
                                        </p:cTn>
                                        <p:tgtEl>
                                          <p:spTgt spid="180"/>
                                        </p:tgtEl>
                                        <p:attrNameLst>
                                          <p:attrName>style.visibility</p:attrName>
                                        </p:attrNameLst>
                                      </p:cBhvr>
                                      <p:to>
                                        <p:strVal val="visible"/>
                                      </p:to>
                                    </p:set>
                                  </p:childTnLst>
                                </p:cTn>
                              </p:par>
                            </p:childTnLst>
                          </p:cTn>
                        </p:par>
                        <p:par>
                          <p:cTn id="445" fill="hold">
                            <p:stCondLst>
                              <p:cond delay="42000"/>
                            </p:stCondLst>
                            <p:childTnLst>
                              <p:par>
                                <p:cTn id="446" presetID="0" presetClass="path" presetSubtype="0" accel="50000" decel="50000" fill="hold" nodeType="afterEffect">
                                  <p:stCondLst>
                                    <p:cond delay="0"/>
                                  </p:stCondLst>
                                  <p:childTnLst>
                                    <p:animMotion origin="layout" path="M -2.77778E-7 -0.00023 L 0.03333 -0.00023 " pathEditMode="relative" rAng="0" ptsTypes="AA">
                                      <p:cBhvr>
                                        <p:cTn id="447" dur="2000" fill="hold"/>
                                        <p:tgtEl>
                                          <p:spTgt spid="178"/>
                                        </p:tgtEl>
                                        <p:attrNameLst>
                                          <p:attrName>ppt_x</p:attrName>
                                          <p:attrName>ppt_y</p:attrName>
                                        </p:attrNameLst>
                                      </p:cBhvr>
                                      <p:rCtr x="1667" y="0"/>
                                    </p:animMotion>
                                  </p:childTnLst>
                                </p:cTn>
                              </p:par>
                              <p:par>
                                <p:cTn id="448" presetID="0" presetClass="path" presetSubtype="0" accel="50000" decel="50000" fill="hold" nodeType="withEffect">
                                  <p:stCondLst>
                                    <p:cond delay="0"/>
                                  </p:stCondLst>
                                  <p:childTnLst>
                                    <p:animMotion origin="layout" path="M -1.94444E-6 -0.00023 L 0.03334 -0.00023 " pathEditMode="relative" rAng="0" ptsTypes="AA">
                                      <p:cBhvr>
                                        <p:cTn id="449" dur="2000" fill="hold"/>
                                        <p:tgtEl>
                                          <p:spTgt spid="179"/>
                                        </p:tgtEl>
                                        <p:attrNameLst>
                                          <p:attrName>ppt_x</p:attrName>
                                          <p:attrName>ppt_y</p:attrName>
                                        </p:attrNameLst>
                                      </p:cBhvr>
                                      <p:rCtr x="1667" y="0"/>
                                    </p:animMotion>
                                  </p:childTnLst>
                                </p:cTn>
                              </p:par>
                              <p:par>
                                <p:cTn id="450" presetID="0" presetClass="path" presetSubtype="0" accel="50000" decel="50000" fill="hold" nodeType="withEffect">
                                  <p:stCondLst>
                                    <p:cond delay="0"/>
                                  </p:stCondLst>
                                  <p:childTnLst>
                                    <p:animMotion origin="layout" path="M -1.94444E-6 -0.00024 L 0.03334 -0.00024 " pathEditMode="relative" rAng="0" ptsTypes="AA">
                                      <p:cBhvr>
                                        <p:cTn id="451" dur="2000" fill="hold"/>
                                        <p:tgtEl>
                                          <p:spTgt spid="180"/>
                                        </p:tgtEl>
                                        <p:attrNameLst>
                                          <p:attrName>ppt_x</p:attrName>
                                          <p:attrName>ppt_y</p:attrName>
                                        </p:attrNameLst>
                                      </p:cBhvr>
                                      <p:rCtr x="1667" y="0"/>
                                    </p:animMotion>
                                  </p:childTnLst>
                                </p:cTn>
                              </p:par>
                            </p:childTnLst>
                          </p:cTn>
                        </p:par>
                        <p:par>
                          <p:cTn id="452" fill="hold">
                            <p:stCondLst>
                              <p:cond delay="44000"/>
                            </p:stCondLst>
                            <p:childTnLst>
                              <p:par>
                                <p:cTn id="453" presetID="1" presetClass="exit" presetSubtype="0" fill="hold" nodeType="afterEffect">
                                  <p:stCondLst>
                                    <p:cond delay="0"/>
                                  </p:stCondLst>
                                  <p:childTnLst>
                                    <p:set>
                                      <p:cBhvr>
                                        <p:cTn id="454" dur="1" fill="hold">
                                          <p:stCondLst>
                                            <p:cond delay="0"/>
                                          </p:stCondLst>
                                        </p:cTn>
                                        <p:tgtEl>
                                          <p:spTgt spid="178"/>
                                        </p:tgtEl>
                                        <p:attrNameLst>
                                          <p:attrName>style.visibility</p:attrName>
                                        </p:attrNameLst>
                                      </p:cBhvr>
                                      <p:to>
                                        <p:strVal val="hidden"/>
                                      </p:to>
                                    </p:set>
                                  </p:childTnLst>
                                </p:cTn>
                              </p:par>
                              <p:par>
                                <p:cTn id="455" presetID="1" presetClass="exit" presetSubtype="0" fill="hold" nodeType="withEffect">
                                  <p:stCondLst>
                                    <p:cond delay="0"/>
                                  </p:stCondLst>
                                  <p:childTnLst>
                                    <p:set>
                                      <p:cBhvr>
                                        <p:cTn id="456" dur="1" fill="hold">
                                          <p:stCondLst>
                                            <p:cond delay="0"/>
                                          </p:stCondLst>
                                        </p:cTn>
                                        <p:tgtEl>
                                          <p:spTgt spid="179"/>
                                        </p:tgtEl>
                                        <p:attrNameLst>
                                          <p:attrName>style.visibility</p:attrName>
                                        </p:attrNameLst>
                                      </p:cBhvr>
                                      <p:to>
                                        <p:strVal val="hidden"/>
                                      </p:to>
                                    </p:set>
                                  </p:childTnLst>
                                </p:cTn>
                              </p:par>
                              <p:par>
                                <p:cTn id="457" presetID="1" presetClass="exit" presetSubtype="0" fill="hold" nodeType="withEffect">
                                  <p:stCondLst>
                                    <p:cond delay="0"/>
                                  </p:stCondLst>
                                  <p:childTnLst>
                                    <p:set>
                                      <p:cBhvr>
                                        <p:cTn id="458" dur="1" fill="hold">
                                          <p:stCondLst>
                                            <p:cond delay="0"/>
                                          </p:stCondLst>
                                        </p:cTn>
                                        <p:tgtEl>
                                          <p:spTgt spid="180"/>
                                        </p:tgtEl>
                                        <p:attrNameLst>
                                          <p:attrName>style.visibility</p:attrName>
                                        </p:attrNameLst>
                                      </p:cBhvr>
                                      <p:to>
                                        <p:strVal val="hidden"/>
                                      </p:to>
                                    </p:set>
                                  </p:childTnLst>
                                </p:cTn>
                              </p:par>
                              <p:par>
                                <p:cTn id="459" presetID="1" presetClass="entr" presetSubtype="0" fill="hold" nodeType="withEffect">
                                  <p:stCondLst>
                                    <p:cond delay="0"/>
                                  </p:stCondLst>
                                  <p:childTnLst>
                                    <p:set>
                                      <p:cBhvr>
                                        <p:cTn id="460" dur="1" fill="hold">
                                          <p:stCondLst>
                                            <p:cond delay="0"/>
                                          </p:stCondLst>
                                        </p:cTn>
                                        <p:tgtEl>
                                          <p:spTgt spid="181"/>
                                        </p:tgtEl>
                                        <p:attrNameLst>
                                          <p:attrName>style.visibility</p:attrName>
                                        </p:attrNameLst>
                                      </p:cBhvr>
                                      <p:to>
                                        <p:strVal val="visible"/>
                                      </p:to>
                                    </p:set>
                                  </p:childTnLst>
                                </p:cTn>
                              </p:par>
                              <p:par>
                                <p:cTn id="461" presetID="1" presetClass="entr" presetSubtype="0" fill="hold" nodeType="withEffect">
                                  <p:stCondLst>
                                    <p:cond delay="0"/>
                                  </p:stCondLst>
                                  <p:childTnLst>
                                    <p:set>
                                      <p:cBhvr>
                                        <p:cTn id="462" dur="1" fill="hold">
                                          <p:stCondLst>
                                            <p:cond delay="0"/>
                                          </p:stCondLst>
                                        </p:cTn>
                                        <p:tgtEl>
                                          <p:spTgt spid="182"/>
                                        </p:tgtEl>
                                        <p:attrNameLst>
                                          <p:attrName>style.visibility</p:attrName>
                                        </p:attrNameLst>
                                      </p:cBhvr>
                                      <p:to>
                                        <p:strVal val="visible"/>
                                      </p:to>
                                    </p:set>
                                  </p:childTnLst>
                                </p:cTn>
                              </p:par>
                              <p:par>
                                <p:cTn id="463" presetID="1" presetClass="entr" presetSubtype="0" fill="hold" nodeType="withEffect">
                                  <p:stCondLst>
                                    <p:cond delay="0"/>
                                  </p:stCondLst>
                                  <p:childTnLst>
                                    <p:set>
                                      <p:cBhvr>
                                        <p:cTn id="464" dur="1" fill="hold">
                                          <p:stCondLst>
                                            <p:cond delay="0"/>
                                          </p:stCondLst>
                                        </p:cTn>
                                        <p:tgtEl>
                                          <p:spTgt spid="183"/>
                                        </p:tgtEl>
                                        <p:attrNameLst>
                                          <p:attrName>style.visibility</p:attrName>
                                        </p:attrNameLst>
                                      </p:cBhvr>
                                      <p:to>
                                        <p:strVal val="visible"/>
                                      </p:to>
                                    </p:set>
                                  </p:childTnLst>
                                </p:cTn>
                              </p:par>
                            </p:childTnLst>
                          </p:cTn>
                        </p:par>
                        <p:par>
                          <p:cTn id="465" fill="hold">
                            <p:stCondLst>
                              <p:cond delay="44000"/>
                            </p:stCondLst>
                            <p:childTnLst>
                              <p:par>
                                <p:cTn id="466" presetID="0" presetClass="path" presetSubtype="0" accel="50000" decel="50000" fill="hold" nodeType="afterEffect">
                                  <p:stCondLst>
                                    <p:cond delay="0"/>
                                  </p:stCondLst>
                                  <p:childTnLst>
                                    <p:animMotion origin="layout" path="M -3.61111E-6 -0.00023 L 0.03334 -0.00023 " pathEditMode="relative" rAng="0" ptsTypes="AA">
                                      <p:cBhvr>
                                        <p:cTn id="467" dur="2000" fill="hold"/>
                                        <p:tgtEl>
                                          <p:spTgt spid="181"/>
                                        </p:tgtEl>
                                        <p:attrNameLst>
                                          <p:attrName>ppt_x</p:attrName>
                                          <p:attrName>ppt_y</p:attrName>
                                        </p:attrNameLst>
                                      </p:cBhvr>
                                      <p:rCtr x="1667" y="0"/>
                                    </p:animMotion>
                                  </p:childTnLst>
                                </p:cTn>
                              </p:par>
                              <p:par>
                                <p:cTn id="468" presetID="0" presetClass="path" presetSubtype="0" accel="50000" decel="50000" fill="hold" nodeType="withEffect">
                                  <p:stCondLst>
                                    <p:cond delay="0"/>
                                  </p:stCondLst>
                                  <p:childTnLst>
                                    <p:animMotion origin="layout" path="M -3.33333E-6 -0.00023 L 0.03334 -0.00023 " pathEditMode="relative" rAng="0" ptsTypes="AA">
                                      <p:cBhvr>
                                        <p:cTn id="469" dur="2000" fill="hold"/>
                                        <p:tgtEl>
                                          <p:spTgt spid="182"/>
                                        </p:tgtEl>
                                        <p:attrNameLst>
                                          <p:attrName>ppt_x</p:attrName>
                                          <p:attrName>ppt_y</p:attrName>
                                        </p:attrNameLst>
                                      </p:cBhvr>
                                      <p:rCtr x="1667" y="0"/>
                                    </p:animMotion>
                                  </p:childTnLst>
                                </p:cTn>
                              </p:par>
                              <p:par>
                                <p:cTn id="470" presetID="0" presetClass="path" presetSubtype="0" accel="50000" decel="50000" fill="hold" nodeType="withEffect">
                                  <p:stCondLst>
                                    <p:cond delay="0"/>
                                  </p:stCondLst>
                                  <p:childTnLst>
                                    <p:animMotion origin="layout" path="M -1.66667E-6 -0.00024 L 0.03334 -0.00024 " pathEditMode="relative" rAng="0" ptsTypes="AA">
                                      <p:cBhvr>
                                        <p:cTn id="471" dur="2000" fill="hold"/>
                                        <p:tgtEl>
                                          <p:spTgt spid="183"/>
                                        </p:tgtEl>
                                        <p:attrNameLst>
                                          <p:attrName>ppt_x</p:attrName>
                                          <p:attrName>ppt_y</p:attrName>
                                        </p:attrNameLst>
                                      </p:cBhvr>
                                      <p:rCtr x="1667" y="0"/>
                                    </p:animMotion>
                                  </p:childTnLst>
                                </p:cTn>
                              </p:par>
                            </p:childTnLst>
                          </p:cTn>
                        </p:par>
                        <p:par>
                          <p:cTn id="472" fill="hold">
                            <p:stCondLst>
                              <p:cond delay="46000"/>
                            </p:stCondLst>
                            <p:childTnLst>
                              <p:par>
                                <p:cTn id="473" presetID="1" presetClass="exit" presetSubtype="0" fill="hold" nodeType="afterEffect">
                                  <p:stCondLst>
                                    <p:cond delay="0"/>
                                  </p:stCondLst>
                                  <p:childTnLst>
                                    <p:set>
                                      <p:cBhvr>
                                        <p:cTn id="474" dur="1" fill="hold">
                                          <p:stCondLst>
                                            <p:cond delay="0"/>
                                          </p:stCondLst>
                                        </p:cTn>
                                        <p:tgtEl>
                                          <p:spTgt spid="181"/>
                                        </p:tgtEl>
                                        <p:attrNameLst>
                                          <p:attrName>style.visibility</p:attrName>
                                        </p:attrNameLst>
                                      </p:cBhvr>
                                      <p:to>
                                        <p:strVal val="hidden"/>
                                      </p:to>
                                    </p:set>
                                  </p:childTnLst>
                                </p:cTn>
                              </p:par>
                              <p:par>
                                <p:cTn id="475" presetID="1" presetClass="exit" presetSubtype="0" fill="hold" nodeType="withEffect">
                                  <p:stCondLst>
                                    <p:cond delay="0"/>
                                  </p:stCondLst>
                                  <p:childTnLst>
                                    <p:set>
                                      <p:cBhvr>
                                        <p:cTn id="476" dur="1" fill="hold">
                                          <p:stCondLst>
                                            <p:cond delay="0"/>
                                          </p:stCondLst>
                                        </p:cTn>
                                        <p:tgtEl>
                                          <p:spTgt spid="182"/>
                                        </p:tgtEl>
                                        <p:attrNameLst>
                                          <p:attrName>style.visibility</p:attrName>
                                        </p:attrNameLst>
                                      </p:cBhvr>
                                      <p:to>
                                        <p:strVal val="hidden"/>
                                      </p:to>
                                    </p:set>
                                  </p:childTnLst>
                                </p:cTn>
                              </p:par>
                              <p:par>
                                <p:cTn id="477" presetID="1" presetClass="exit" presetSubtype="0" fill="hold" nodeType="withEffect">
                                  <p:stCondLst>
                                    <p:cond delay="0"/>
                                  </p:stCondLst>
                                  <p:childTnLst>
                                    <p:set>
                                      <p:cBhvr>
                                        <p:cTn id="478" dur="1" fill="hold">
                                          <p:stCondLst>
                                            <p:cond delay="0"/>
                                          </p:stCondLst>
                                        </p:cTn>
                                        <p:tgtEl>
                                          <p:spTgt spid="183"/>
                                        </p:tgtEl>
                                        <p:attrNameLst>
                                          <p:attrName>style.visibility</p:attrName>
                                        </p:attrNameLst>
                                      </p:cBhvr>
                                      <p:to>
                                        <p:strVal val="hidden"/>
                                      </p:to>
                                    </p:set>
                                  </p:childTnLst>
                                </p:cTn>
                              </p:par>
                              <p:par>
                                <p:cTn id="479" presetID="1" presetClass="entr" presetSubtype="0" fill="hold" nodeType="withEffect">
                                  <p:stCondLst>
                                    <p:cond delay="0"/>
                                  </p:stCondLst>
                                  <p:childTnLst>
                                    <p:set>
                                      <p:cBhvr>
                                        <p:cTn id="480" dur="1" fill="hold">
                                          <p:stCondLst>
                                            <p:cond delay="0"/>
                                          </p:stCondLst>
                                        </p:cTn>
                                        <p:tgtEl>
                                          <p:spTgt spid="184"/>
                                        </p:tgtEl>
                                        <p:attrNameLst>
                                          <p:attrName>style.visibility</p:attrName>
                                        </p:attrNameLst>
                                      </p:cBhvr>
                                      <p:to>
                                        <p:strVal val="visible"/>
                                      </p:to>
                                    </p:set>
                                  </p:childTnLst>
                                </p:cTn>
                              </p:par>
                              <p:par>
                                <p:cTn id="481" presetID="1" presetClass="entr" presetSubtype="0" fill="hold" nodeType="withEffect">
                                  <p:stCondLst>
                                    <p:cond delay="0"/>
                                  </p:stCondLst>
                                  <p:childTnLst>
                                    <p:set>
                                      <p:cBhvr>
                                        <p:cTn id="482" dur="1" fill="hold">
                                          <p:stCondLst>
                                            <p:cond delay="0"/>
                                          </p:stCondLst>
                                        </p:cTn>
                                        <p:tgtEl>
                                          <p:spTgt spid="185"/>
                                        </p:tgtEl>
                                        <p:attrNameLst>
                                          <p:attrName>style.visibility</p:attrName>
                                        </p:attrNameLst>
                                      </p:cBhvr>
                                      <p:to>
                                        <p:strVal val="visible"/>
                                      </p:to>
                                    </p:set>
                                  </p:childTnLst>
                                </p:cTn>
                              </p:par>
                              <p:par>
                                <p:cTn id="483" presetID="1" presetClass="entr" presetSubtype="0" fill="hold" nodeType="withEffect">
                                  <p:stCondLst>
                                    <p:cond delay="0"/>
                                  </p:stCondLst>
                                  <p:childTnLst>
                                    <p:set>
                                      <p:cBhvr>
                                        <p:cTn id="484" dur="1" fill="hold">
                                          <p:stCondLst>
                                            <p:cond delay="0"/>
                                          </p:stCondLst>
                                        </p:cTn>
                                        <p:tgtEl>
                                          <p:spTgt spid="186"/>
                                        </p:tgtEl>
                                        <p:attrNameLst>
                                          <p:attrName>style.visibility</p:attrName>
                                        </p:attrNameLst>
                                      </p:cBhvr>
                                      <p:to>
                                        <p:strVal val="visible"/>
                                      </p:to>
                                    </p:set>
                                  </p:childTnLst>
                                </p:cTn>
                              </p:par>
                            </p:childTnLst>
                          </p:cTn>
                        </p:par>
                        <p:par>
                          <p:cTn id="485" fill="hold">
                            <p:stCondLst>
                              <p:cond delay="46000"/>
                            </p:stCondLst>
                            <p:childTnLst>
                              <p:par>
                                <p:cTn id="486" presetID="0" presetClass="path" presetSubtype="0" accel="50000" decel="50000" fill="hold" nodeType="afterEffect">
                                  <p:stCondLst>
                                    <p:cond delay="0"/>
                                  </p:stCondLst>
                                  <p:childTnLst>
                                    <p:animMotion origin="layout" path="M 3.05556E-6 -0.00023 L 0.03333 -0.00023 " pathEditMode="relative" rAng="0" ptsTypes="AA">
                                      <p:cBhvr>
                                        <p:cTn id="487" dur="2000" fill="hold"/>
                                        <p:tgtEl>
                                          <p:spTgt spid="184"/>
                                        </p:tgtEl>
                                        <p:attrNameLst>
                                          <p:attrName>ppt_x</p:attrName>
                                          <p:attrName>ppt_y</p:attrName>
                                        </p:attrNameLst>
                                      </p:cBhvr>
                                      <p:rCtr x="1667" y="0"/>
                                    </p:animMotion>
                                  </p:childTnLst>
                                </p:cTn>
                              </p:par>
                              <p:par>
                                <p:cTn id="488" presetID="0" presetClass="path" presetSubtype="0" accel="50000" decel="50000" fill="hold" nodeType="withEffect">
                                  <p:stCondLst>
                                    <p:cond delay="0"/>
                                  </p:stCondLst>
                                  <p:childTnLst>
                                    <p:animMotion origin="layout" path="M -2.77778E-7 -0.00023 L 0.03333 -0.00023 " pathEditMode="relative" rAng="0" ptsTypes="AA">
                                      <p:cBhvr>
                                        <p:cTn id="489" dur="2000" fill="hold"/>
                                        <p:tgtEl>
                                          <p:spTgt spid="185"/>
                                        </p:tgtEl>
                                        <p:attrNameLst>
                                          <p:attrName>ppt_x</p:attrName>
                                          <p:attrName>ppt_y</p:attrName>
                                        </p:attrNameLst>
                                      </p:cBhvr>
                                      <p:rCtr x="1667" y="0"/>
                                    </p:animMotion>
                                  </p:childTnLst>
                                </p:cTn>
                              </p:par>
                              <p:par>
                                <p:cTn id="490" presetID="0" presetClass="path" presetSubtype="0" accel="50000" decel="50000" fill="hold" nodeType="withEffect">
                                  <p:stCondLst>
                                    <p:cond delay="0"/>
                                  </p:stCondLst>
                                  <p:childTnLst>
                                    <p:animMotion origin="layout" path="M 3.05556E-6 -0.00024 L 0.03333 -0.00024 " pathEditMode="relative" rAng="0" ptsTypes="AA">
                                      <p:cBhvr>
                                        <p:cTn id="491" dur="2000" fill="hold"/>
                                        <p:tgtEl>
                                          <p:spTgt spid="186"/>
                                        </p:tgtEl>
                                        <p:attrNameLst>
                                          <p:attrName>ppt_x</p:attrName>
                                          <p:attrName>ppt_y</p:attrName>
                                        </p:attrNameLst>
                                      </p:cBhvr>
                                      <p:rCtr x="1667" y="0"/>
                                    </p:animMotion>
                                  </p:childTnLst>
                                </p:cTn>
                              </p:par>
                            </p:childTnLst>
                          </p:cTn>
                        </p:par>
                        <p:par>
                          <p:cTn id="492" fill="hold">
                            <p:stCondLst>
                              <p:cond delay="48000"/>
                            </p:stCondLst>
                            <p:childTnLst>
                              <p:par>
                                <p:cTn id="493" presetID="1" presetClass="exit" presetSubtype="0" fill="hold" nodeType="afterEffect">
                                  <p:stCondLst>
                                    <p:cond delay="0"/>
                                  </p:stCondLst>
                                  <p:childTnLst>
                                    <p:set>
                                      <p:cBhvr>
                                        <p:cTn id="494" dur="1" fill="hold">
                                          <p:stCondLst>
                                            <p:cond delay="0"/>
                                          </p:stCondLst>
                                        </p:cTn>
                                        <p:tgtEl>
                                          <p:spTgt spid="184"/>
                                        </p:tgtEl>
                                        <p:attrNameLst>
                                          <p:attrName>style.visibility</p:attrName>
                                        </p:attrNameLst>
                                      </p:cBhvr>
                                      <p:to>
                                        <p:strVal val="hidden"/>
                                      </p:to>
                                    </p:set>
                                  </p:childTnLst>
                                </p:cTn>
                              </p:par>
                              <p:par>
                                <p:cTn id="495" presetID="1" presetClass="exit" presetSubtype="0" fill="hold" nodeType="withEffect">
                                  <p:stCondLst>
                                    <p:cond delay="0"/>
                                  </p:stCondLst>
                                  <p:childTnLst>
                                    <p:set>
                                      <p:cBhvr>
                                        <p:cTn id="496" dur="1" fill="hold">
                                          <p:stCondLst>
                                            <p:cond delay="0"/>
                                          </p:stCondLst>
                                        </p:cTn>
                                        <p:tgtEl>
                                          <p:spTgt spid="185"/>
                                        </p:tgtEl>
                                        <p:attrNameLst>
                                          <p:attrName>style.visibility</p:attrName>
                                        </p:attrNameLst>
                                      </p:cBhvr>
                                      <p:to>
                                        <p:strVal val="hidden"/>
                                      </p:to>
                                    </p:set>
                                  </p:childTnLst>
                                </p:cTn>
                              </p:par>
                              <p:par>
                                <p:cTn id="497" presetID="1" presetClass="exit" presetSubtype="0" fill="hold" nodeType="withEffect">
                                  <p:stCondLst>
                                    <p:cond delay="0"/>
                                  </p:stCondLst>
                                  <p:childTnLst>
                                    <p:set>
                                      <p:cBhvr>
                                        <p:cTn id="498" dur="1" fill="hold">
                                          <p:stCondLst>
                                            <p:cond delay="0"/>
                                          </p:stCondLst>
                                        </p:cTn>
                                        <p:tgtEl>
                                          <p:spTgt spid="1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ea typeface="PMingLiU" pitchFamily="18" charset="-120"/>
              </a:rPr>
              <a:t>Variants of the </a:t>
            </a:r>
            <a:br>
              <a:rPr lang="en-GB" altLang="zh-TW" dirty="0">
                <a:ea typeface="PMingLiU" pitchFamily="18" charset="-120"/>
              </a:rPr>
            </a:br>
            <a:r>
              <a:rPr lang="en-GB" altLang="zh-TW" dirty="0">
                <a:ea typeface="PMingLiU" pitchFamily="18" charset="-120"/>
              </a:rPr>
              <a:t>Basic Convolution Function</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dirty="0">
                <a:solidFill>
                  <a:srgbClr val="FF0000"/>
                </a:solidFill>
              </a:rPr>
              <a:t>Stride</a:t>
            </a:r>
            <a:r>
              <a:rPr lang="en-US" altLang="en-US" dirty="0"/>
              <a:t> </a:t>
            </a:r>
          </a:p>
          <a:p>
            <a:pPr lvl="1" algn="just">
              <a:lnSpc>
                <a:spcPct val="90000"/>
              </a:lnSpc>
              <a:buFont typeface="Wingdings" panose="05000000000000000000" pitchFamily="2" charset="2"/>
              <a:buChar char="§"/>
            </a:pPr>
            <a:r>
              <a:rPr lang="en-US" altLang="en-US" dirty="0"/>
              <a:t>is the amount of down-sampling</a:t>
            </a:r>
          </a:p>
          <a:p>
            <a:pPr algn="just">
              <a:lnSpc>
                <a:spcPct val="90000"/>
              </a:lnSpc>
            </a:pPr>
            <a:r>
              <a:rPr lang="en-US" altLang="en-US" dirty="0">
                <a:solidFill>
                  <a:srgbClr val="FF0000"/>
                </a:solidFill>
              </a:rPr>
              <a:t>Zero padding </a:t>
            </a:r>
          </a:p>
          <a:p>
            <a:pPr lvl="1" algn="just">
              <a:lnSpc>
                <a:spcPct val="90000"/>
              </a:lnSpc>
              <a:buFont typeface="Wingdings" panose="05000000000000000000" pitchFamily="2" charset="2"/>
              <a:buChar char="§"/>
            </a:pPr>
            <a:r>
              <a:rPr lang="en-US" altLang="en-US" dirty="0"/>
              <a:t>avoids layer-to-layer shrinking</a:t>
            </a:r>
          </a:p>
          <a:p>
            <a:pPr algn="just">
              <a:lnSpc>
                <a:spcPct val="90000"/>
              </a:lnSpc>
            </a:pPr>
            <a:r>
              <a:rPr lang="en-US" altLang="en-US" dirty="0">
                <a:solidFill>
                  <a:srgbClr val="FF0000"/>
                </a:solidFill>
              </a:rPr>
              <a:t>Unshared convolution</a:t>
            </a:r>
          </a:p>
          <a:p>
            <a:pPr lvl="1" algn="just">
              <a:lnSpc>
                <a:spcPct val="90000"/>
              </a:lnSpc>
              <a:buFont typeface="Wingdings" panose="05000000000000000000" pitchFamily="2" charset="2"/>
              <a:buChar char="§"/>
            </a:pPr>
            <a:r>
              <a:rPr lang="en-US" altLang="en-US" dirty="0"/>
              <a:t>Like convolution but without sharing</a:t>
            </a:r>
            <a:endParaRPr lang="en-US" altLang="en-US" dirty="0">
              <a:solidFill>
                <a:srgbClr val="FF0000"/>
              </a:solidFill>
            </a:endParaRPr>
          </a:p>
          <a:p>
            <a:pPr algn="just">
              <a:lnSpc>
                <a:spcPct val="90000"/>
              </a:lnSpc>
            </a:pPr>
            <a:r>
              <a:rPr lang="en-US" altLang="en-US" dirty="0">
                <a:solidFill>
                  <a:srgbClr val="FF0000"/>
                </a:solidFill>
              </a:rPr>
              <a:t>Tiled convolution</a:t>
            </a:r>
          </a:p>
          <a:p>
            <a:pPr lvl="1" algn="just">
              <a:lnSpc>
                <a:spcPct val="90000"/>
              </a:lnSpc>
              <a:buFont typeface="Wingdings" panose="05000000000000000000" pitchFamily="2" charset="2"/>
              <a:buChar char="§"/>
            </a:pPr>
            <a:r>
              <a:rPr lang="en-US" altLang="en-US" dirty="0"/>
              <a:t>Cycle between shared parameter groups</a:t>
            </a:r>
          </a:p>
        </p:txBody>
      </p:sp>
    </p:spTree>
    <p:extLst>
      <p:ext uri="{BB962C8B-B14F-4D97-AF65-F5344CB8AC3E}">
        <p14:creationId xmlns:p14="http://schemas.microsoft.com/office/powerpoint/2010/main" val="59775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7">
                                            <p:txEl>
                                              <p:pRg st="4" end="4"/>
                                            </p:txEl>
                                          </p:spTgt>
                                        </p:tgtEl>
                                      </p:cBhvr>
                                    </p:animEffect>
                                    <p:animScale>
                                      <p:cBhvr>
                                        <p:cTn id="7" dur="250" autoRev="1" fill="hold"/>
                                        <p:tgtEl>
                                          <p:spTgt spid="67">
                                            <p:txEl>
                                              <p:pRg st="4" end="4"/>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67">
                                            <p:txEl>
                                              <p:pRg st="5" end="5"/>
                                            </p:txEl>
                                          </p:spTgt>
                                        </p:tgtEl>
                                      </p:cBhvr>
                                    </p:animEffect>
                                    <p:animScale>
                                      <p:cBhvr>
                                        <p:cTn id="10" dur="250" autoRev="1" fill="hold"/>
                                        <p:tgtEl>
                                          <p:spTgt spid="67">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99592" y="1191"/>
            <a:ext cx="7993062" cy="1051321"/>
          </a:xfrm>
        </p:spPr>
        <p:txBody>
          <a:bodyPr/>
          <a:lstStyle/>
          <a:p>
            <a:pPr algn="ctr"/>
            <a:r>
              <a:rPr lang="en-AU" altLang="en-US" dirty="0"/>
              <a:t>Unshared Convolution</a:t>
            </a:r>
          </a:p>
        </p:txBody>
      </p:sp>
      <p:sp>
        <p:nvSpPr>
          <p:cNvPr id="5" name="Rectangle 3"/>
          <p:cNvSpPr>
            <a:spLocks noGrp="1" noChangeArrowheads="1"/>
          </p:cNvSpPr>
          <p:nvPr>
            <p:ph idx="1"/>
          </p:nvPr>
        </p:nvSpPr>
        <p:spPr>
          <a:xfrm>
            <a:off x="5679368" y="2059446"/>
            <a:ext cx="3347864" cy="739114"/>
          </a:xfrm>
        </p:spPr>
        <p:txBody>
          <a:bodyPr/>
          <a:lstStyle/>
          <a:p>
            <a:pPr algn="just" eaLnBrk="1" hangingPunct="1">
              <a:lnSpc>
                <a:spcPct val="90000"/>
              </a:lnSpc>
            </a:pPr>
            <a:r>
              <a:rPr lang="en-US" altLang="en-US" sz="2000" dirty="0">
                <a:solidFill>
                  <a:schemeClr val="tx1"/>
                </a:solidFill>
              </a:rPr>
              <a:t>Local connection: like convolution, but no sharing</a:t>
            </a:r>
          </a:p>
        </p:txBody>
      </p:sp>
      <p:graphicFrame>
        <p:nvGraphicFramePr>
          <p:cNvPr id="4" name="Table 3"/>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34" name="Table 33"/>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41" name="Table 40"/>
          <p:cNvGraphicFramePr>
            <a:graphicFrameLocks noGrp="1"/>
          </p:cNvGraphicFramePr>
          <p:nvPr/>
        </p:nvGraphicFramePr>
        <p:xfrm>
          <a:off x="7178675" y="336073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42" name="TextBox 41"/>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43" name="Table 42"/>
          <p:cNvGraphicFramePr>
            <a:graphicFrameLocks noGrp="1"/>
          </p:cNvGraphicFramePr>
          <p:nvPr/>
        </p:nvGraphicFramePr>
        <p:xfrm>
          <a:off x="7178675"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61" name="Table 60"/>
          <p:cNvGraphicFramePr>
            <a:graphicFrameLocks noGrp="1"/>
          </p:cNvGraphicFramePr>
          <p:nvPr/>
        </p:nvGraphicFramePr>
        <p:xfrm>
          <a:off x="1731751" y="1052513"/>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62" name="Table 61"/>
          <p:cNvGraphicFramePr>
            <a:graphicFrameLocks noGrp="1"/>
          </p:cNvGraphicFramePr>
          <p:nvPr/>
        </p:nvGraphicFramePr>
        <p:xfrm>
          <a:off x="1731751" y="2968625"/>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63" name="Table 62"/>
          <p:cNvGraphicFramePr>
            <a:graphicFrameLocks noGrp="1"/>
          </p:cNvGraphicFramePr>
          <p:nvPr/>
        </p:nvGraphicFramePr>
        <p:xfrm>
          <a:off x="1722358" y="4903788"/>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cxnSp>
        <p:nvCxnSpPr>
          <p:cNvPr id="3" name="Straight Connector 2"/>
          <p:cNvCxnSpPr/>
          <p:nvPr/>
        </p:nvCxnSpPr>
        <p:spPr bwMode="auto">
          <a:xfrm flipH="1">
            <a:off x="4305300" y="1444625"/>
            <a:ext cx="3175" cy="31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369" name="Straight Connector 58368"/>
          <p:cNvCxnSpPr/>
          <p:nvPr/>
        </p:nvCxnSpPr>
        <p:spPr bwMode="auto">
          <a:xfrm flipH="1" flipV="1">
            <a:off x="1731751" y="1052513"/>
            <a:ext cx="2573549"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Connector 68"/>
          <p:cNvCxnSpPr/>
          <p:nvPr/>
        </p:nvCxnSpPr>
        <p:spPr bwMode="auto">
          <a:xfrm flipH="1" flipV="1">
            <a:off x="1731751" y="2149793"/>
            <a:ext cx="2573549"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71"/>
          <p:cNvCxnSpPr/>
          <p:nvPr/>
        </p:nvCxnSpPr>
        <p:spPr bwMode="auto">
          <a:xfrm flipH="1" flipV="1">
            <a:off x="2779501" y="1052513"/>
            <a:ext cx="2576725"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74"/>
          <p:cNvCxnSpPr/>
          <p:nvPr/>
        </p:nvCxnSpPr>
        <p:spPr bwMode="auto">
          <a:xfrm flipH="1" flipV="1">
            <a:off x="2770108" y="2149793"/>
            <a:ext cx="2586118"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p:cNvCxnSpPr/>
          <p:nvPr/>
        </p:nvCxnSpPr>
        <p:spPr bwMode="auto">
          <a:xfrm flipH="1" flipV="1">
            <a:off x="1731751" y="2968567"/>
            <a:ext cx="2573549"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p:cNvCxnSpPr/>
          <p:nvPr/>
        </p:nvCxnSpPr>
        <p:spPr bwMode="auto">
          <a:xfrm flipH="1" flipV="1">
            <a:off x="1731751" y="4065847"/>
            <a:ext cx="2573549"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p:cNvCxnSpPr/>
          <p:nvPr/>
        </p:nvCxnSpPr>
        <p:spPr bwMode="auto">
          <a:xfrm flipH="1" flipV="1">
            <a:off x="2779501" y="2968567"/>
            <a:ext cx="2576725"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Connector 80"/>
          <p:cNvCxnSpPr/>
          <p:nvPr/>
        </p:nvCxnSpPr>
        <p:spPr bwMode="auto">
          <a:xfrm flipH="1" flipV="1">
            <a:off x="2770108" y="4065847"/>
            <a:ext cx="2586118"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Connector 81"/>
          <p:cNvCxnSpPr/>
          <p:nvPr/>
        </p:nvCxnSpPr>
        <p:spPr bwMode="auto">
          <a:xfrm flipH="1" flipV="1">
            <a:off x="1730088" y="4901206"/>
            <a:ext cx="2573549"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Connector 82"/>
          <p:cNvCxnSpPr/>
          <p:nvPr/>
        </p:nvCxnSpPr>
        <p:spPr bwMode="auto">
          <a:xfrm flipH="1" flipV="1">
            <a:off x="1730088" y="5998486"/>
            <a:ext cx="2573549"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Connector 83"/>
          <p:cNvCxnSpPr/>
          <p:nvPr/>
        </p:nvCxnSpPr>
        <p:spPr bwMode="auto">
          <a:xfrm flipH="1" flipV="1">
            <a:off x="2777838" y="4901206"/>
            <a:ext cx="2576725"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Straight Connector 84"/>
          <p:cNvCxnSpPr/>
          <p:nvPr/>
        </p:nvCxnSpPr>
        <p:spPr bwMode="auto">
          <a:xfrm flipH="1" flipV="1">
            <a:off x="2768445" y="5998486"/>
            <a:ext cx="2586118"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5" name="TextBox 34"/>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35" name="TextBox 34"/>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4"/>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36" name="TextBox 35"/>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5"/>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(:,:,3)</m:t>
                    </m:r>
                  </m:oMath>
                </a14:m>
                <a:endParaRPr lang="en-US" sz="2000" b="0" dirty="0"/>
              </a:p>
            </p:txBody>
          </p:sp>
        </mc:Choice>
        <mc:Fallback xmlns="">
          <p:sp>
            <p:nvSpPr>
              <p:cNvPr id="37" name="TextBox 36"/>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6"/>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44" name="TextBox 43"/>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45" name="TextBox 44"/>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46" name="TextBox 45"/>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spTree>
    <p:extLst>
      <p:ext uri="{BB962C8B-B14F-4D97-AF65-F5344CB8AC3E}">
        <p14:creationId xmlns:p14="http://schemas.microsoft.com/office/powerpoint/2010/main" val="391942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0"/>
                            </p:stCondLst>
                            <p:childTnLst>
                              <p:par>
                                <p:cTn id="36" presetID="53" presetClass="entr" presetSubtype="16"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p:cTn id="38" dur="500" fill="hold"/>
                                        <p:tgtEl>
                                          <p:spTgt spid="43"/>
                                        </p:tgtEl>
                                        <p:attrNameLst>
                                          <p:attrName>ppt_w</p:attrName>
                                        </p:attrNameLst>
                                      </p:cBhvr>
                                      <p:tavLst>
                                        <p:tav tm="0">
                                          <p:val>
                                            <p:fltVal val="0"/>
                                          </p:val>
                                        </p:tav>
                                        <p:tav tm="100000">
                                          <p:val>
                                            <p:strVal val="#ppt_w"/>
                                          </p:val>
                                        </p:tav>
                                      </p:tavLst>
                                    </p:anim>
                                    <p:anim calcmode="lin" valueType="num">
                                      <p:cBhvr>
                                        <p:cTn id="39" dur="500" fill="hold"/>
                                        <p:tgtEl>
                                          <p:spTgt spid="43"/>
                                        </p:tgtEl>
                                        <p:attrNameLst>
                                          <p:attrName>ppt_h</p:attrName>
                                        </p:attrNameLst>
                                      </p:cBhvr>
                                      <p:tavLst>
                                        <p:tav tm="0">
                                          <p:val>
                                            <p:fltVal val="0"/>
                                          </p:val>
                                        </p:tav>
                                        <p:tav tm="100000">
                                          <p:val>
                                            <p:strVal val="#ppt_h"/>
                                          </p:val>
                                        </p:tav>
                                      </p:tavLst>
                                    </p:anim>
                                    <p:animEffect transition="in" filter="fade">
                                      <p:cBhvr>
                                        <p:cTn id="4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34" name="Table 33"/>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41" name="Table 40"/>
          <p:cNvGraphicFramePr>
            <a:graphicFrameLocks noGrp="1"/>
          </p:cNvGraphicFramePr>
          <p:nvPr/>
        </p:nvGraphicFramePr>
        <p:xfrm>
          <a:off x="7178675" y="336073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42" name="TextBox 41"/>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43" name="Table 42"/>
          <p:cNvGraphicFramePr>
            <a:graphicFrameLocks noGrp="1"/>
          </p:cNvGraphicFramePr>
          <p:nvPr/>
        </p:nvGraphicFramePr>
        <p:xfrm>
          <a:off x="7178675"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4" name="Table 43"/>
          <p:cNvGraphicFramePr>
            <a:graphicFrameLocks noGrp="1"/>
          </p:cNvGraphicFramePr>
          <p:nvPr/>
        </p:nvGraphicFramePr>
        <p:xfrm>
          <a:off x="7534275" y="3357563"/>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2074397" y="1052513"/>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8" name="Table 27"/>
          <p:cNvGraphicFramePr>
            <a:graphicFrameLocks noGrp="1"/>
          </p:cNvGraphicFramePr>
          <p:nvPr/>
        </p:nvGraphicFramePr>
        <p:xfrm>
          <a:off x="2084811" y="2968625"/>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9" name="Table 28"/>
          <p:cNvGraphicFramePr>
            <a:graphicFrameLocks noGrp="1"/>
          </p:cNvGraphicFramePr>
          <p:nvPr/>
        </p:nvGraphicFramePr>
        <p:xfrm>
          <a:off x="2065176" y="4897827"/>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cxnSp>
        <p:nvCxnSpPr>
          <p:cNvPr id="30" name="Straight Connector 29"/>
          <p:cNvCxnSpPr/>
          <p:nvPr/>
        </p:nvCxnSpPr>
        <p:spPr bwMode="auto">
          <a:xfrm flipH="1" flipV="1">
            <a:off x="2074397" y="1052513"/>
            <a:ext cx="2230904"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flipV="1">
            <a:off x="2074397" y="2149793"/>
            <a:ext cx="2230904"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flipH="1" flipV="1">
            <a:off x="3122147" y="1052513"/>
            <a:ext cx="2234080"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H="1" flipV="1">
            <a:off x="3112926" y="2149793"/>
            <a:ext cx="2243300"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flipH="1" flipV="1">
            <a:off x="2070770" y="2956990"/>
            <a:ext cx="2230904"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p:nvPr/>
        </p:nvCxnSpPr>
        <p:spPr bwMode="auto">
          <a:xfrm flipH="1" flipV="1">
            <a:off x="2070770" y="4054270"/>
            <a:ext cx="2230904"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Connector 62"/>
          <p:cNvCxnSpPr/>
          <p:nvPr/>
        </p:nvCxnSpPr>
        <p:spPr bwMode="auto">
          <a:xfrm flipH="1" flipV="1">
            <a:off x="3118520" y="2956990"/>
            <a:ext cx="2234080"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p:cNvCxnSpPr/>
          <p:nvPr/>
        </p:nvCxnSpPr>
        <p:spPr bwMode="auto">
          <a:xfrm flipH="1" flipV="1">
            <a:off x="3109299" y="4054270"/>
            <a:ext cx="2243300"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p:cNvCxnSpPr/>
          <p:nvPr/>
        </p:nvCxnSpPr>
        <p:spPr bwMode="auto">
          <a:xfrm flipH="1" flipV="1">
            <a:off x="2061245" y="4897735"/>
            <a:ext cx="2230904"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Connector 65"/>
          <p:cNvCxnSpPr/>
          <p:nvPr/>
        </p:nvCxnSpPr>
        <p:spPr bwMode="auto">
          <a:xfrm flipH="1" flipV="1">
            <a:off x="2061245" y="5995015"/>
            <a:ext cx="2230904"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Connector 66"/>
          <p:cNvCxnSpPr/>
          <p:nvPr/>
        </p:nvCxnSpPr>
        <p:spPr bwMode="auto">
          <a:xfrm flipH="1" flipV="1">
            <a:off x="3108995" y="4897735"/>
            <a:ext cx="2234080"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p:nvPr/>
        </p:nvCxnSpPr>
        <p:spPr bwMode="auto">
          <a:xfrm flipH="1" flipV="1">
            <a:off x="3099774" y="5995015"/>
            <a:ext cx="2243300"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Rectangle 2"/>
          <p:cNvSpPr>
            <a:spLocks noGrp="1" noChangeArrowheads="1"/>
          </p:cNvSpPr>
          <p:nvPr>
            <p:ph type="title"/>
          </p:nvPr>
        </p:nvSpPr>
        <p:spPr>
          <a:xfrm>
            <a:off x="899592" y="1191"/>
            <a:ext cx="7993062" cy="1051321"/>
          </a:xfrm>
        </p:spPr>
        <p:txBody>
          <a:bodyPr/>
          <a:lstStyle/>
          <a:p>
            <a:pPr algn="ctr"/>
            <a:r>
              <a:rPr lang="en-AU" altLang="en-US" dirty="0"/>
              <a:t>Unshared Convolution</a:t>
            </a:r>
          </a:p>
        </p:txBody>
      </p:sp>
      <mc:AlternateContent xmlns:mc="http://schemas.openxmlformats.org/markup-compatibility/2006" xmlns:a14="http://schemas.microsoft.com/office/drawing/2010/main">
        <mc:Choice Requires="a14">
          <p:sp>
            <p:nvSpPr>
              <p:cNvPr id="37" name="TextBox 36"/>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(:,:,1)</m:t>
                    </m:r>
                  </m:oMath>
                </a14:m>
                <a:endParaRPr lang="en-US" sz="2000" b="0" dirty="0"/>
              </a:p>
            </p:txBody>
          </p:sp>
        </mc:Choice>
        <mc:Fallback xmlns="">
          <p:sp>
            <p:nvSpPr>
              <p:cNvPr id="37" name="TextBox 36"/>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4"/>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(:,:,2)</m:t>
                    </m:r>
                  </m:oMath>
                </a14:m>
                <a:endParaRPr lang="en-US" sz="2000" b="0" dirty="0"/>
              </a:p>
            </p:txBody>
          </p:sp>
        </mc:Choice>
        <mc:Fallback xmlns="">
          <p:sp>
            <p:nvSpPr>
              <p:cNvPr id="45" name="TextBox 44"/>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5"/>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(:,:,3)</m:t>
                    </m:r>
                  </m:oMath>
                </a14:m>
                <a:endParaRPr lang="en-US" sz="2000" b="0" dirty="0"/>
              </a:p>
            </p:txBody>
          </p:sp>
        </mc:Choice>
        <mc:Fallback xmlns="">
          <p:sp>
            <p:nvSpPr>
              <p:cNvPr id="46" name="TextBox 45"/>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6"/>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47" name="TextBox 46"/>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48" name="TextBox 47"/>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49" name="TextBox 48"/>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sp>
        <p:nvSpPr>
          <p:cNvPr id="38" name="Rectangle 3"/>
          <p:cNvSpPr txBox="1">
            <a:spLocks noChangeArrowheads="1"/>
          </p:cNvSpPr>
          <p:nvPr/>
        </p:nvSpPr>
        <p:spPr>
          <a:xfrm>
            <a:off x="5679368" y="2059446"/>
            <a:ext cx="3347864" cy="73911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sz="2000"/>
              <a:t>Local connection: like convolution, but no sharing</a:t>
            </a:r>
            <a:endParaRPr lang="en-US" altLang="en-US" sz="2000" dirty="0"/>
          </a:p>
        </p:txBody>
      </p:sp>
    </p:spTree>
    <p:extLst>
      <p:ext uri="{BB962C8B-B14F-4D97-AF65-F5344CB8AC3E}">
        <p14:creationId xmlns:p14="http://schemas.microsoft.com/office/powerpoint/2010/main" val="14349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34" name="Table 33"/>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41" name="Table 40"/>
          <p:cNvGraphicFramePr>
            <a:graphicFrameLocks noGrp="1"/>
          </p:cNvGraphicFramePr>
          <p:nvPr/>
        </p:nvGraphicFramePr>
        <p:xfrm>
          <a:off x="7178675" y="336073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42" name="TextBox 41"/>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43" name="Table 42"/>
          <p:cNvGraphicFramePr>
            <a:graphicFrameLocks noGrp="1"/>
          </p:cNvGraphicFramePr>
          <p:nvPr/>
        </p:nvGraphicFramePr>
        <p:xfrm>
          <a:off x="7178675"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4" name="Table 43"/>
          <p:cNvGraphicFramePr>
            <a:graphicFrameLocks noGrp="1"/>
          </p:cNvGraphicFramePr>
          <p:nvPr/>
        </p:nvGraphicFramePr>
        <p:xfrm>
          <a:off x="7534275" y="3357563"/>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5" name="Table 44"/>
          <p:cNvGraphicFramePr>
            <a:graphicFrameLocks noGrp="1"/>
          </p:cNvGraphicFramePr>
          <p:nvPr/>
        </p:nvGraphicFramePr>
        <p:xfrm>
          <a:off x="7886700"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2434605" y="1052513"/>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8" name="Table 27"/>
          <p:cNvGraphicFramePr>
            <a:graphicFrameLocks noGrp="1"/>
          </p:cNvGraphicFramePr>
          <p:nvPr/>
        </p:nvGraphicFramePr>
        <p:xfrm>
          <a:off x="2425080" y="2968625"/>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9" name="Table 28"/>
          <p:cNvGraphicFramePr>
            <a:graphicFrameLocks noGrp="1"/>
          </p:cNvGraphicFramePr>
          <p:nvPr/>
        </p:nvGraphicFramePr>
        <p:xfrm>
          <a:off x="2415555" y="4907352"/>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cxnSp>
        <p:nvCxnSpPr>
          <p:cNvPr id="30" name="Straight Connector 29"/>
          <p:cNvCxnSpPr/>
          <p:nvPr/>
        </p:nvCxnSpPr>
        <p:spPr bwMode="auto">
          <a:xfrm flipH="1" flipV="1">
            <a:off x="2434605" y="1052513"/>
            <a:ext cx="1870696"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flipV="1">
            <a:off x="2425080" y="2149793"/>
            <a:ext cx="1880221"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flipH="1" flipV="1">
            <a:off x="3471865" y="1052513"/>
            <a:ext cx="1884362"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H="1" flipV="1">
            <a:off x="3482355" y="2149793"/>
            <a:ext cx="1873871"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flipH="1" flipV="1">
            <a:off x="2430810" y="2963044"/>
            <a:ext cx="1870696"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flipH="1" flipV="1">
            <a:off x="2421285" y="4060324"/>
            <a:ext cx="1880221"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flipV="1">
            <a:off x="3468070" y="2963044"/>
            <a:ext cx="1884362"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flipV="1">
            <a:off x="3478560" y="4060324"/>
            <a:ext cx="1873871"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flipH="1" flipV="1">
            <a:off x="2434605" y="4888210"/>
            <a:ext cx="1870696"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flipH="1" flipV="1">
            <a:off x="2425080" y="5985490"/>
            <a:ext cx="1880221"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flipH="1" flipV="1">
            <a:off x="3471865" y="4888210"/>
            <a:ext cx="1884362" cy="39211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p:nvPr/>
        </p:nvCxnSpPr>
        <p:spPr bwMode="auto">
          <a:xfrm flipH="1" flipV="1">
            <a:off x="3482355" y="5985490"/>
            <a:ext cx="1873871" cy="31083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ectangle 2"/>
          <p:cNvSpPr>
            <a:spLocks noGrp="1" noChangeArrowheads="1"/>
          </p:cNvSpPr>
          <p:nvPr>
            <p:ph type="title"/>
          </p:nvPr>
        </p:nvSpPr>
        <p:spPr>
          <a:xfrm>
            <a:off x="899592" y="1191"/>
            <a:ext cx="7993062" cy="1051321"/>
          </a:xfrm>
        </p:spPr>
        <p:txBody>
          <a:bodyPr/>
          <a:lstStyle/>
          <a:p>
            <a:pPr algn="ctr"/>
            <a:r>
              <a:rPr lang="en-AU" altLang="en-US" dirty="0"/>
              <a:t>Unshared Convolution</a:t>
            </a:r>
          </a:p>
        </p:txBody>
      </p:sp>
      <mc:AlternateContent xmlns:mc="http://schemas.openxmlformats.org/markup-compatibility/2006" xmlns:a14="http://schemas.microsoft.com/office/drawing/2010/main">
        <mc:Choice Requires="a14">
          <p:sp>
            <p:nvSpPr>
              <p:cNvPr id="36" name="TextBox 35"/>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2</m:t>
                        </m:r>
                      </m:sub>
                    </m:sSub>
                    <m:r>
                      <a:rPr lang="en-AU" sz="2000" b="0" i="1" smtClean="0">
                        <a:latin typeface="Cambria Math" panose="02040503050406030204" pitchFamily="18" charset="0"/>
                      </a:rPr>
                      <m:t>(:,:,1)</m:t>
                    </m:r>
                  </m:oMath>
                </a14:m>
                <a:endParaRPr lang="en-US" sz="2000" b="0" dirty="0"/>
              </a:p>
            </p:txBody>
          </p:sp>
        </mc:Choice>
        <mc:Fallback xmlns="">
          <p:sp>
            <p:nvSpPr>
              <p:cNvPr id="36" name="TextBox 35"/>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4"/>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2</m:t>
                        </m:r>
                      </m:sub>
                    </m:sSub>
                    <m:r>
                      <a:rPr lang="en-AU" sz="2000" b="0" i="1" smtClean="0">
                        <a:latin typeface="Cambria Math" panose="02040503050406030204" pitchFamily="18" charset="0"/>
                      </a:rPr>
                      <m:t>(:,:,2)</m:t>
                    </m:r>
                  </m:oMath>
                </a14:m>
                <a:endParaRPr lang="en-US" sz="2000" b="0" dirty="0"/>
              </a:p>
            </p:txBody>
          </p:sp>
        </mc:Choice>
        <mc:Fallback xmlns="">
          <p:sp>
            <p:nvSpPr>
              <p:cNvPr id="46" name="TextBox 45"/>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5"/>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2</m:t>
                        </m:r>
                      </m:sub>
                    </m:sSub>
                    <m:r>
                      <a:rPr lang="en-AU" sz="2000" b="0" i="1" smtClean="0">
                        <a:latin typeface="Cambria Math" panose="02040503050406030204" pitchFamily="18" charset="0"/>
                      </a:rPr>
                      <m:t>(:,:,3)</m:t>
                    </m:r>
                  </m:oMath>
                </a14:m>
                <a:endParaRPr lang="en-US" sz="2000" b="0" dirty="0"/>
              </a:p>
            </p:txBody>
          </p:sp>
        </mc:Choice>
        <mc:Fallback xmlns="">
          <p:sp>
            <p:nvSpPr>
              <p:cNvPr id="47" name="TextBox 46"/>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6"/>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48" name="TextBox 47"/>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49" name="TextBox 48"/>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50" name="TextBox 49"/>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sp>
        <p:nvSpPr>
          <p:cNvPr id="38" name="Rectangle 3"/>
          <p:cNvSpPr>
            <a:spLocks noGrp="1" noChangeArrowheads="1"/>
          </p:cNvSpPr>
          <p:nvPr>
            <p:ph idx="1"/>
          </p:nvPr>
        </p:nvSpPr>
        <p:spPr>
          <a:xfrm>
            <a:off x="5679368" y="2059446"/>
            <a:ext cx="3347864" cy="739114"/>
          </a:xfrm>
        </p:spPr>
        <p:txBody>
          <a:bodyPr/>
          <a:lstStyle/>
          <a:p>
            <a:pPr algn="just" eaLnBrk="1" hangingPunct="1">
              <a:lnSpc>
                <a:spcPct val="90000"/>
              </a:lnSpc>
            </a:pPr>
            <a:r>
              <a:rPr lang="en-US" altLang="en-US" sz="2000" dirty="0">
                <a:solidFill>
                  <a:schemeClr val="tx1"/>
                </a:solidFill>
              </a:rPr>
              <a:t>Local connection: like convolution, but no sharing</a:t>
            </a:r>
          </a:p>
        </p:txBody>
      </p:sp>
    </p:spTree>
    <p:extLst>
      <p:ext uri="{BB962C8B-B14F-4D97-AF65-F5344CB8AC3E}">
        <p14:creationId xmlns:p14="http://schemas.microsoft.com/office/powerpoint/2010/main" val="31241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nodeType="after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p:cTn id="32" dur="500" fill="hold"/>
                                        <p:tgtEl>
                                          <p:spTgt spid="45"/>
                                        </p:tgtEl>
                                        <p:attrNameLst>
                                          <p:attrName>ppt_w</p:attrName>
                                        </p:attrNameLst>
                                      </p:cBhvr>
                                      <p:tavLst>
                                        <p:tav tm="0">
                                          <p:val>
                                            <p:fltVal val="0"/>
                                          </p:val>
                                        </p:tav>
                                        <p:tav tm="100000">
                                          <p:val>
                                            <p:strVal val="#ppt_w"/>
                                          </p:val>
                                        </p:tav>
                                      </p:tavLst>
                                    </p:anim>
                                    <p:anim calcmode="lin" valueType="num">
                                      <p:cBhvr>
                                        <p:cTn id="33" dur="500" fill="hold"/>
                                        <p:tgtEl>
                                          <p:spTgt spid="45"/>
                                        </p:tgtEl>
                                        <p:attrNameLst>
                                          <p:attrName>ppt_h</p:attrName>
                                        </p:attrNameLst>
                                      </p:cBhvr>
                                      <p:tavLst>
                                        <p:tav tm="0">
                                          <p:val>
                                            <p:fltVal val="0"/>
                                          </p:val>
                                        </p:tav>
                                        <p:tav tm="100000">
                                          <p:val>
                                            <p:strVal val="#ppt_h"/>
                                          </p:val>
                                        </p:tav>
                                      </p:tavLst>
                                    </p:anim>
                                    <p:animEffect transition="in" filter="fade">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34" name="Table 33"/>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41" name="Table 40"/>
          <p:cNvGraphicFramePr>
            <a:graphicFrameLocks noGrp="1"/>
          </p:cNvGraphicFramePr>
          <p:nvPr/>
        </p:nvGraphicFramePr>
        <p:xfrm>
          <a:off x="7178675" y="336073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42" name="TextBox 41"/>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43" name="Table 42"/>
          <p:cNvGraphicFramePr>
            <a:graphicFrameLocks noGrp="1"/>
          </p:cNvGraphicFramePr>
          <p:nvPr/>
        </p:nvGraphicFramePr>
        <p:xfrm>
          <a:off x="7178675"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4" name="Table 43"/>
          <p:cNvGraphicFramePr>
            <a:graphicFrameLocks noGrp="1"/>
          </p:cNvGraphicFramePr>
          <p:nvPr/>
        </p:nvGraphicFramePr>
        <p:xfrm>
          <a:off x="7534275" y="3357563"/>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5" name="Table 44"/>
          <p:cNvGraphicFramePr>
            <a:graphicFrameLocks noGrp="1"/>
          </p:cNvGraphicFramePr>
          <p:nvPr/>
        </p:nvGraphicFramePr>
        <p:xfrm>
          <a:off x="7886700"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p:cNvGraphicFramePr>
            <a:graphicFrameLocks noGrp="1"/>
          </p:cNvGraphicFramePr>
          <p:nvPr/>
        </p:nvGraphicFramePr>
        <p:xfrm>
          <a:off x="7172325"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1731751" y="1403985"/>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8" name="Table 27"/>
          <p:cNvGraphicFramePr>
            <a:graphicFrameLocks noGrp="1"/>
          </p:cNvGraphicFramePr>
          <p:nvPr/>
        </p:nvGraphicFramePr>
        <p:xfrm>
          <a:off x="1722073" y="3334385"/>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9" name="Table 28"/>
          <p:cNvGraphicFramePr>
            <a:graphicFrameLocks noGrp="1"/>
          </p:cNvGraphicFramePr>
          <p:nvPr/>
        </p:nvGraphicFramePr>
        <p:xfrm>
          <a:off x="1731751" y="5264785"/>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cxnSp>
        <p:nvCxnSpPr>
          <p:cNvPr id="30" name="Straight Connector 29"/>
          <p:cNvCxnSpPr/>
          <p:nvPr/>
        </p:nvCxnSpPr>
        <p:spPr bwMode="auto">
          <a:xfrm flipH="1" flipV="1">
            <a:off x="1731751" y="1403985"/>
            <a:ext cx="2573550" cy="406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1731751" y="2460627"/>
            <a:ext cx="2573552" cy="4063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flipH="1" flipV="1">
            <a:off x="2769823" y="1403985"/>
            <a:ext cx="2586404" cy="406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H="1">
            <a:off x="2769823" y="2460627"/>
            <a:ext cx="2586404" cy="4063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flipH="1" flipV="1">
            <a:off x="1730087" y="3294509"/>
            <a:ext cx="2573550" cy="406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flipH="1">
            <a:off x="1730087" y="4351151"/>
            <a:ext cx="2573552" cy="4063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flipV="1">
            <a:off x="2768159" y="3294509"/>
            <a:ext cx="2586404" cy="406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a:off x="2768159" y="4351151"/>
            <a:ext cx="2586404" cy="4063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flipH="1" flipV="1">
            <a:off x="1720255" y="5245948"/>
            <a:ext cx="2573550" cy="406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flipH="1">
            <a:off x="1720255" y="6302590"/>
            <a:ext cx="2573552" cy="4063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flipH="1" flipV="1">
            <a:off x="2758327" y="5245948"/>
            <a:ext cx="2586404" cy="406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p:nvPr/>
        </p:nvCxnSpPr>
        <p:spPr bwMode="auto">
          <a:xfrm flipH="1">
            <a:off x="2758327" y="6302590"/>
            <a:ext cx="2586404" cy="4063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Rectangle 2"/>
          <p:cNvSpPr>
            <a:spLocks noGrp="1" noChangeArrowheads="1"/>
          </p:cNvSpPr>
          <p:nvPr>
            <p:ph type="title"/>
          </p:nvPr>
        </p:nvSpPr>
        <p:spPr>
          <a:xfrm>
            <a:off x="899592" y="1191"/>
            <a:ext cx="7993062" cy="1051321"/>
          </a:xfrm>
        </p:spPr>
        <p:txBody>
          <a:bodyPr/>
          <a:lstStyle/>
          <a:p>
            <a:pPr algn="ctr"/>
            <a:r>
              <a:rPr lang="en-AU" altLang="en-US" dirty="0"/>
              <a:t>Unshared Convolution</a:t>
            </a:r>
          </a:p>
        </p:txBody>
      </p:sp>
      <mc:AlternateContent xmlns:mc="http://schemas.openxmlformats.org/markup-compatibility/2006" xmlns:a14="http://schemas.microsoft.com/office/drawing/2010/main">
        <mc:Choice Requires="a14">
          <p:sp>
            <p:nvSpPr>
              <p:cNvPr id="37" name="TextBox 36"/>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3</m:t>
                        </m:r>
                      </m:sub>
                    </m:sSub>
                    <m:r>
                      <a:rPr lang="en-AU" sz="2000" b="0" i="1" smtClean="0">
                        <a:latin typeface="Cambria Math" panose="02040503050406030204" pitchFamily="18" charset="0"/>
                      </a:rPr>
                      <m:t>(:,:,1)</m:t>
                    </m:r>
                  </m:oMath>
                </a14:m>
                <a:endParaRPr lang="en-US" sz="2000" b="0" dirty="0"/>
              </a:p>
            </p:txBody>
          </p:sp>
        </mc:Choice>
        <mc:Fallback xmlns="">
          <p:sp>
            <p:nvSpPr>
              <p:cNvPr id="37" name="TextBox 36"/>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4"/>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3</m:t>
                        </m:r>
                      </m:sub>
                    </m:sSub>
                    <m:r>
                      <a:rPr lang="en-AU" sz="2000" b="0" i="1" smtClean="0">
                        <a:latin typeface="Cambria Math" panose="02040503050406030204" pitchFamily="18" charset="0"/>
                      </a:rPr>
                      <m:t>(:,:,2)</m:t>
                    </m:r>
                  </m:oMath>
                </a14:m>
                <a:endParaRPr lang="en-US" sz="2000" b="0" dirty="0"/>
              </a:p>
            </p:txBody>
          </p:sp>
        </mc:Choice>
        <mc:Fallback xmlns="">
          <p:sp>
            <p:nvSpPr>
              <p:cNvPr id="48" name="TextBox 47"/>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5"/>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3</m:t>
                        </m:r>
                      </m:sub>
                    </m:sSub>
                    <m:r>
                      <a:rPr lang="en-AU" sz="2000" b="0" i="1" smtClean="0">
                        <a:latin typeface="Cambria Math" panose="02040503050406030204" pitchFamily="18" charset="0"/>
                      </a:rPr>
                      <m:t>(:,:,3)</m:t>
                    </m:r>
                  </m:oMath>
                </a14:m>
                <a:endParaRPr lang="en-US" sz="2000" b="0" dirty="0"/>
              </a:p>
            </p:txBody>
          </p:sp>
        </mc:Choice>
        <mc:Fallback xmlns="">
          <p:sp>
            <p:nvSpPr>
              <p:cNvPr id="49" name="TextBox 48"/>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6"/>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50" name="TextBox 49"/>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51" name="TextBox 50"/>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63" name="TextBox 62"/>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sp>
        <p:nvSpPr>
          <p:cNvPr id="39" name="Rectangle 3"/>
          <p:cNvSpPr>
            <a:spLocks noGrp="1" noChangeArrowheads="1"/>
          </p:cNvSpPr>
          <p:nvPr>
            <p:ph idx="1"/>
          </p:nvPr>
        </p:nvSpPr>
        <p:spPr>
          <a:xfrm>
            <a:off x="5679368" y="2059446"/>
            <a:ext cx="3347864" cy="739114"/>
          </a:xfrm>
        </p:spPr>
        <p:txBody>
          <a:bodyPr/>
          <a:lstStyle/>
          <a:p>
            <a:pPr algn="just" eaLnBrk="1" hangingPunct="1">
              <a:lnSpc>
                <a:spcPct val="90000"/>
              </a:lnSpc>
            </a:pPr>
            <a:r>
              <a:rPr lang="en-US" altLang="en-US" sz="2000" dirty="0">
                <a:solidFill>
                  <a:schemeClr val="tx1"/>
                </a:solidFill>
              </a:rPr>
              <a:t>Local connection: like convolution, but no sharing</a:t>
            </a:r>
          </a:p>
        </p:txBody>
      </p:sp>
    </p:spTree>
    <p:extLst>
      <p:ext uri="{BB962C8B-B14F-4D97-AF65-F5344CB8AC3E}">
        <p14:creationId xmlns:p14="http://schemas.microsoft.com/office/powerpoint/2010/main" val="189590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34" name="Table 33"/>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41" name="Table 40"/>
          <p:cNvGraphicFramePr>
            <a:graphicFrameLocks noGrp="1"/>
          </p:cNvGraphicFramePr>
          <p:nvPr/>
        </p:nvGraphicFramePr>
        <p:xfrm>
          <a:off x="7178675" y="336073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42" name="TextBox 41"/>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43" name="Table 42"/>
          <p:cNvGraphicFramePr>
            <a:graphicFrameLocks noGrp="1"/>
          </p:cNvGraphicFramePr>
          <p:nvPr/>
        </p:nvGraphicFramePr>
        <p:xfrm>
          <a:off x="7178675"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4" name="Table 43"/>
          <p:cNvGraphicFramePr>
            <a:graphicFrameLocks noGrp="1"/>
          </p:cNvGraphicFramePr>
          <p:nvPr/>
        </p:nvGraphicFramePr>
        <p:xfrm>
          <a:off x="7534275" y="3357563"/>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5" name="Table 44"/>
          <p:cNvGraphicFramePr>
            <a:graphicFrameLocks noGrp="1"/>
          </p:cNvGraphicFramePr>
          <p:nvPr/>
        </p:nvGraphicFramePr>
        <p:xfrm>
          <a:off x="7886700"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p:cNvGraphicFramePr>
            <a:graphicFrameLocks noGrp="1"/>
          </p:cNvGraphicFramePr>
          <p:nvPr/>
        </p:nvGraphicFramePr>
        <p:xfrm>
          <a:off x="7172325"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7" name="Table 46"/>
          <p:cNvGraphicFramePr>
            <a:graphicFrameLocks noGrp="1"/>
          </p:cNvGraphicFramePr>
          <p:nvPr/>
        </p:nvGraphicFramePr>
        <p:xfrm>
          <a:off x="7529513"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2074397" y="1437374"/>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8" name="Table 27"/>
          <p:cNvGraphicFramePr>
            <a:graphicFrameLocks noGrp="1"/>
          </p:cNvGraphicFramePr>
          <p:nvPr/>
        </p:nvGraphicFramePr>
        <p:xfrm>
          <a:off x="2083006" y="3333342"/>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9" name="Table 28"/>
          <p:cNvGraphicFramePr>
            <a:graphicFrameLocks noGrp="1"/>
          </p:cNvGraphicFramePr>
          <p:nvPr/>
        </p:nvGraphicFramePr>
        <p:xfrm>
          <a:off x="2065338" y="5263564"/>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cxnSp>
        <p:nvCxnSpPr>
          <p:cNvPr id="30" name="Straight Connector 29"/>
          <p:cNvCxnSpPr/>
          <p:nvPr/>
        </p:nvCxnSpPr>
        <p:spPr bwMode="auto">
          <a:xfrm flipH="1" flipV="1">
            <a:off x="2074397" y="1437374"/>
            <a:ext cx="2230904" cy="725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2074397" y="2460627"/>
            <a:ext cx="2230906" cy="740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flipH="1" flipV="1">
            <a:off x="3122147" y="1437374"/>
            <a:ext cx="2234080" cy="725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H="1">
            <a:off x="3113088" y="2460627"/>
            <a:ext cx="2243139" cy="740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flipH="1" flipV="1">
            <a:off x="2072733" y="3347467"/>
            <a:ext cx="2230904" cy="725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flipH="1">
            <a:off x="2072733" y="4370720"/>
            <a:ext cx="2230906" cy="740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flipV="1">
            <a:off x="3120483" y="3347467"/>
            <a:ext cx="2234080" cy="725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a:off x="3111424" y="4370720"/>
            <a:ext cx="2243139" cy="740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flipH="1" flipV="1">
            <a:off x="2061245" y="5284048"/>
            <a:ext cx="2230904" cy="725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flipH="1">
            <a:off x="2061245" y="6307301"/>
            <a:ext cx="2230906" cy="740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flipH="1" flipV="1">
            <a:off x="3108995" y="5284048"/>
            <a:ext cx="2234080" cy="725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p:nvPr/>
        </p:nvCxnSpPr>
        <p:spPr bwMode="auto">
          <a:xfrm flipH="1">
            <a:off x="3099936" y="6307301"/>
            <a:ext cx="2243139" cy="740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Rectangle 2"/>
          <p:cNvSpPr>
            <a:spLocks noGrp="1" noChangeArrowheads="1"/>
          </p:cNvSpPr>
          <p:nvPr>
            <p:ph type="title"/>
          </p:nvPr>
        </p:nvSpPr>
        <p:spPr>
          <a:xfrm>
            <a:off x="899592" y="1191"/>
            <a:ext cx="7993062" cy="1051321"/>
          </a:xfrm>
        </p:spPr>
        <p:txBody>
          <a:bodyPr/>
          <a:lstStyle/>
          <a:p>
            <a:pPr algn="ctr"/>
            <a:r>
              <a:rPr lang="en-AU" altLang="en-US" dirty="0"/>
              <a:t>Unshared Convolution</a:t>
            </a:r>
          </a:p>
        </p:txBody>
      </p:sp>
      <mc:AlternateContent xmlns:mc="http://schemas.openxmlformats.org/markup-compatibility/2006" xmlns:a14="http://schemas.microsoft.com/office/drawing/2010/main">
        <mc:Choice Requires="a14">
          <p:sp>
            <p:nvSpPr>
              <p:cNvPr id="49" name="TextBox 48"/>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4</m:t>
                        </m:r>
                      </m:sub>
                    </m:sSub>
                    <m:r>
                      <a:rPr lang="en-AU" sz="2000" b="0" i="1" smtClean="0">
                        <a:latin typeface="Cambria Math" panose="02040503050406030204" pitchFamily="18" charset="0"/>
                      </a:rPr>
                      <m:t>(:,:,1)</m:t>
                    </m:r>
                  </m:oMath>
                </a14:m>
                <a:endParaRPr lang="en-US" sz="2000" b="0" dirty="0"/>
              </a:p>
            </p:txBody>
          </p:sp>
        </mc:Choice>
        <mc:Fallback xmlns="">
          <p:sp>
            <p:nvSpPr>
              <p:cNvPr id="49" name="TextBox 48"/>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4"/>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4</m:t>
                        </m:r>
                      </m:sub>
                    </m:sSub>
                    <m:r>
                      <a:rPr lang="en-AU" sz="2000" b="0" i="1" smtClean="0">
                        <a:latin typeface="Cambria Math" panose="02040503050406030204" pitchFamily="18" charset="0"/>
                      </a:rPr>
                      <m:t>(:,:,2)</m:t>
                    </m:r>
                  </m:oMath>
                </a14:m>
                <a:endParaRPr lang="en-US" sz="2000" b="0" dirty="0"/>
              </a:p>
            </p:txBody>
          </p:sp>
        </mc:Choice>
        <mc:Fallback xmlns="">
          <p:sp>
            <p:nvSpPr>
              <p:cNvPr id="50" name="TextBox 49"/>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5"/>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4</m:t>
                        </m:r>
                      </m:sub>
                    </m:sSub>
                    <m:r>
                      <a:rPr lang="en-AU" sz="2000" b="0" i="1" smtClean="0">
                        <a:latin typeface="Cambria Math" panose="02040503050406030204" pitchFamily="18" charset="0"/>
                      </a:rPr>
                      <m:t>(:,:,3)</m:t>
                    </m:r>
                  </m:oMath>
                </a14:m>
                <a:endParaRPr lang="en-US" sz="2000" b="0" dirty="0"/>
              </a:p>
            </p:txBody>
          </p:sp>
        </mc:Choice>
        <mc:Fallback xmlns="">
          <p:sp>
            <p:nvSpPr>
              <p:cNvPr id="51" name="TextBox 50"/>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6"/>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63" name="TextBox 62"/>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64" name="TextBox 63"/>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65" name="TextBox 64"/>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sp>
        <p:nvSpPr>
          <p:cNvPr id="40" name="Rectangle 3"/>
          <p:cNvSpPr>
            <a:spLocks noGrp="1" noChangeArrowheads="1"/>
          </p:cNvSpPr>
          <p:nvPr>
            <p:ph idx="1"/>
          </p:nvPr>
        </p:nvSpPr>
        <p:spPr>
          <a:xfrm>
            <a:off x="5679368" y="2059446"/>
            <a:ext cx="3347864" cy="739114"/>
          </a:xfrm>
        </p:spPr>
        <p:txBody>
          <a:bodyPr/>
          <a:lstStyle/>
          <a:p>
            <a:pPr algn="just" eaLnBrk="1" hangingPunct="1">
              <a:lnSpc>
                <a:spcPct val="90000"/>
              </a:lnSpc>
            </a:pPr>
            <a:r>
              <a:rPr lang="en-US" altLang="en-US" sz="2000" dirty="0">
                <a:solidFill>
                  <a:schemeClr val="tx1"/>
                </a:solidFill>
              </a:rPr>
              <a:t>Local connection: like convolution, but no sharing</a:t>
            </a:r>
          </a:p>
        </p:txBody>
      </p:sp>
    </p:spTree>
    <p:extLst>
      <p:ext uri="{BB962C8B-B14F-4D97-AF65-F5344CB8AC3E}">
        <p14:creationId xmlns:p14="http://schemas.microsoft.com/office/powerpoint/2010/main" val="866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p:cTn id="32" dur="500" fill="hold"/>
                                        <p:tgtEl>
                                          <p:spTgt spid="47"/>
                                        </p:tgtEl>
                                        <p:attrNameLst>
                                          <p:attrName>ppt_w</p:attrName>
                                        </p:attrNameLst>
                                      </p:cBhvr>
                                      <p:tavLst>
                                        <p:tav tm="0">
                                          <p:val>
                                            <p:fltVal val="0"/>
                                          </p:val>
                                        </p:tav>
                                        <p:tav tm="100000">
                                          <p:val>
                                            <p:strVal val="#ppt_w"/>
                                          </p:val>
                                        </p:tav>
                                      </p:tavLst>
                                    </p:anim>
                                    <p:anim calcmode="lin" valueType="num">
                                      <p:cBhvr>
                                        <p:cTn id="33" dur="500" fill="hold"/>
                                        <p:tgtEl>
                                          <p:spTgt spid="47"/>
                                        </p:tgtEl>
                                        <p:attrNameLst>
                                          <p:attrName>ppt_h</p:attrName>
                                        </p:attrNameLst>
                                      </p:cBhvr>
                                      <p:tavLst>
                                        <p:tav tm="0">
                                          <p:val>
                                            <p:fltVal val="0"/>
                                          </p:val>
                                        </p:tav>
                                        <p:tav tm="100000">
                                          <p:val>
                                            <p:strVal val="#ppt_h"/>
                                          </p:val>
                                        </p:tav>
                                      </p:tavLst>
                                    </p:anim>
                                    <p:animEffect transition="in" filter="fade">
                                      <p:cBhvr>
                                        <p:cTn id="3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34" name="Table 33"/>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41" name="Table 40"/>
          <p:cNvGraphicFramePr>
            <a:graphicFrameLocks noGrp="1"/>
          </p:cNvGraphicFramePr>
          <p:nvPr/>
        </p:nvGraphicFramePr>
        <p:xfrm>
          <a:off x="7178675" y="336073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42" name="TextBox 41"/>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43" name="Table 42"/>
          <p:cNvGraphicFramePr>
            <a:graphicFrameLocks noGrp="1"/>
          </p:cNvGraphicFramePr>
          <p:nvPr/>
        </p:nvGraphicFramePr>
        <p:xfrm>
          <a:off x="7178675"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4" name="Table 43"/>
          <p:cNvGraphicFramePr>
            <a:graphicFrameLocks noGrp="1"/>
          </p:cNvGraphicFramePr>
          <p:nvPr/>
        </p:nvGraphicFramePr>
        <p:xfrm>
          <a:off x="7534275" y="3357563"/>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5" name="Table 44"/>
          <p:cNvGraphicFramePr>
            <a:graphicFrameLocks noGrp="1"/>
          </p:cNvGraphicFramePr>
          <p:nvPr/>
        </p:nvGraphicFramePr>
        <p:xfrm>
          <a:off x="7886700"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p:cNvGraphicFramePr>
            <a:graphicFrameLocks noGrp="1"/>
          </p:cNvGraphicFramePr>
          <p:nvPr/>
        </p:nvGraphicFramePr>
        <p:xfrm>
          <a:off x="7172325"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7" name="Table 46"/>
          <p:cNvGraphicFramePr>
            <a:graphicFrameLocks noGrp="1"/>
          </p:cNvGraphicFramePr>
          <p:nvPr/>
        </p:nvGraphicFramePr>
        <p:xfrm>
          <a:off x="7529513"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2430675" y="1427105"/>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8" name="Table 27"/>
          <p:cNvGraphicFramePr>
            <a:graphicFrameLocks noGrp="1"/>
          </p:cNvGraphicFramePr>
          <p:nvPr/>
        </p:nvGraphicFramePr>
        <p:xfrm>
          <a:off x="2425913" y="3334385"/>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9" name="Table 28"/>
          <p:cNvGraphicFramePr>
            <a:graphicFrameLocks noGrp="1"/>
          </p:cNvGraphicFramePr>
          <p:nvPr/>
        </p:nvGraphicFramePr>
        <p:xfrm>
          <a:off x="2418807" y="5263564"/>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30" name="Table 29"/>
          <p:cNvGraphicFramePr>
            <a:graphicFrameLocks noGrp="1"/>
          </p:cNvGraphicFramePr>
          <p:nvPr/>
        </p:nvGraphicFramePr>
        <p:xfrm>
          <a:off x="7881938"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31" name="Straight Connector 30"/>
          <p:cNvCxnSpPr/>
          <p:nvPr/>
        </p:nvCxnSpPr>
        <p:spPr bwMode="auto">
          <a:xfrm flipH="1" flipV="1">
            <a:off x="2425913" y="1427105"/>
            <a:ext cx="1879388" cy="1752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flipH="1">
            <a:off x="2425913" y="2460627"/>
            <a:ext cx="1879390" cy="6375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H="1" flipV="1">
            <a:off x="3478425" y="1444625"/>
            <a:ext cx="1877802" cy="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p:nvPr/>
        </p:nvCxnSpPr>
        <p:spPr bwMode="auto">
          <a:xfrm flipH="1">
            <a:off x="3478425" y="2460627"/>
            <a:ext cx="1877803" cy="6375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flipH="1" flipV="1">
            <a:off x="2424248" y="3330307"/>
            <a:ext cx="1879388" cy="1752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flipH="1">
            <a:off x="2424248" y="4363829"/>
            <a:ext cx="1879390" cy="6375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flipV="1">
            <a:off x="3476760" y="3347827"/>
            <a:ext cx="1877802" cy="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a:off x="3476760" y="4363829"/>
            <a:ext cx="1877803" cy="6375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flipH="1" flipV="1">
            <a:off x="2424248" y="5284048"/>
            <a:ext cx="1879388" cy="1752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flipH="1">
            <a:off x="2424248" y="6317570"/>
            <a:ext cx="1879390" cy="6375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flipH="1" flipV="1">
            <a:off x="3476760" y="5301568"/>
            <a:ext cx="1877802" cy="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p:nvPr/>
        </p:nvCxnSpPr>
        <p:spPr bwMode="auto">
          <a:xfrm flipH="1">
            <a:off x="3476760" y="6317570"/>
            <a:ext cx="1877803" cy="6375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Rectangle 2"/>
          <p:cNvSpPr>
            <a:spLocks noGrp="1" noChangeArrowheads="1"/>
          </p:cNvSpPr>
          <p:nvPr>
            <p:ph type="title"/>
          </p:nvPr>
        </p:nvSpPr>
        <p:spPr>
          <a:xfrm>
            <a:off x="899592" y="1191"/>
            <a:ext cx="7993062" cy="1051321"/>
          </a:xfrm>
        </p:spPr>
        <p:txBody>
          <a:bodyPr/>
          <a:lstStyle/>
          <a:p>
            <a:pPr algn="ctr"/>
            <a:r>
              <a:rPr lang="en-AU" altLang="en-US" dirty="0"/>
              <a:t>Unshared Convolution</a:t>
            </a:r>
          </a:p>
        </p:txBody>
      </p:sp>
      <mc:AlternateContent xmlns:mc="http://schemas.openxmlformats.org/markup-compatibility/2006" xmlns:a14="http://schemas.microsoft.com/office/drawing/2010/main">
        <mc:Choice Requires="a14">
          <p:sp>
            <p:nvSpPr>
              <p:cNvPr id="49" name="TextBox 48"/>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5</m:t>
                        </m:r>
                      </m:sub>
                    </m:sSub>
                    <m:r>
                      <a:rPr lang="en-AU" sz="2000" b="0" i="1" smtClean="0">
                        <a:latin typeface="Cambria Math" panose="02040503050406030204" pitchFamily="18" charset="0"/>
                      </a:rPr>
                      <m:t>(:,:,1)</m:t>
                    </m:r>
                  </m:oMath>
                </a14:m>
                <a:endParaRPr lang="en-US" sz="2000" b="0" dirty="0"/>
              </a:p>
            </p:txBody>
          </p:sp>
        </mc:Choice>
        <mc:Fallback xmlns="">
          <p:sp>
            <p:nvSpPr>
              <p:cNvPr id="49" name="TextBox 48"/>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4"/>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5</m:t>
                        </m:r>
                      </m:sub>
                    </m:sSub>
                    <m:r>
                      <a:rPr lang="en-AU" sz="2000" b="0" i="1" smtClean="0">
                        <a:latin typeface="Cambria Math" panose="02040503050406030204" pitchFamily="18" charset="0"/>
                      </a:rPr>
                      <m:t>(:,:,2)</m:t>
                    </m:r>
                  </m:oMath>
                </a14:m>
                <a:endParaRPr lang="en-US" sz="2000" b="0" dirty="0"/>
              </a:p>
            </p:txBody>
          </p:sp>
        </mc:Choice>
        <mc:Fallback xmlns="">
          <p:sp>
            <p:nvSpPr>
              <p:cNvPr id="50" name="TextBox 49"/>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5"/>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5</m:t>
                        </m:r>
                      </m:sub>
                    </m:sSub>
                    <m:r>
                      <a:rPr lang="en-AU" sz="2000" b="0" i="1" smtClean="0">
                        <a:latin typeface="Cambria Math" panose="02040503050406030204" pitchFamily="18" charset="0"/>
                      </a:rPr>
                      <m:t>(:,:,3)</m:t>
                    </m:r>
                  </m:oMath>
                </a14:m>
                <a:endParaRPr lang="en-US" sz="2000" b="0" dirty="0"/>
              </a:p>
            </p:txBody>
          </p:sp>
        </mc:Choice>
        <mc:Fallback xmlns="">
          <p:sp>
            <p:nvSpPr>
              <p:cNvPr id="51" name="TextBox 50"/>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6"/>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63" name="TextBox 62"/>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64" name="TextBox 63"/>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65" name="TextBox 64"/>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sp>
        <p:nvSpPr>
          <p:cNvPr id="53" name="Rectangle 3"/>
          <p:cNvSpPr>
            <a:spLocks noGrp="1" noChangeArrowheads="1"/>
          </p:cNvSpPr>
          <p:nvPr>
            <p:ph idx="1"/>
          </p:nvPr>
        </p:nvSpPr>
        <p:spPr>
          <a:xfrm>
            <a:off x="5679368" y="2059446"/>
            <a:ext cx="3347864" cy="739114"/>
          </a:xfrm>
        </p:spPr>
        <p:txBody>
          <a:bodyPr/>
          <a:lstStyle/>
          <a:p>
            <a:pPr algn="just" eaLnBrk="1" hangingPunct="1">
              <a:lnSpc>
                <a:spcPct val="90000"/>
              </a:lnSpc>
            </a:pPr>
            <a:r>
              <a:rPr lang="en-US" altLang="en-US" sz="2000" dirty="0">
                <a:solidFill>
                  <a:schemeClr val="tx1"/>
                </a:solidFill>
              </a:rPr>
              <a:t>Local connection: like convolution, but no sharing</a:t>
            </a:r>
          </a:p>
        </p:txBody>
      </p:sp>
    </p:spTree>
    <p:extLst>
      <p:ext uri="{BB962C8B-B14F-4D97-AF65-F5344CB8AC3E}">
        <p14:creationId xmlns:p14="http://schemas.microsoft.com/office/powerpoint/2010/main" val="263654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34" name="Table 33"/>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41" name="Table 40"/>
          <p:cNvGraphicFramePr>
            <a:graphicFrameLocks noGrp="1"/>
          </p:cNvGraphicFramePr>
          <p:nvPr/>
        </p:nvGraphicFramePr>
        <p:xfrm>
          <a:off x="7178675" y="336073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42" name="TextBox 41"/>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43" name="Table 42"/>
          <p:cNvGraphicFramePr>
            <a:graphicFrameLocks noGrp="1"/>
          </p:cNvGraphicFramePr>
          <p:nvPr/>
        </p:nvGraphicFramePr>
        <p:xfrm>
          <a:off x="7178675"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4" name="Table 43"/>
          <p:cNvGraphicFramePr>
            <a:graphicFrameLocks noGrp="1"/>
          </p:cNvGraphicFramePr>
          <p:nvPr/>
        </p:nvGraphicFramePr>
        <p:xfrm>
          <a:off x="7534275" y="3357563"/>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5" name="Table 44"/>
          <p:cNvGraphicFramePr>
            <a:graphicFrameLocks noGrp="1"/>
          </p:cNvGraphicFramePr>
          <p:nvPr/>
        </p:nvGraphicFramePr>
        <p:xfrm>
          <a:off x="7886700"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p:cNvGraphicFramePr>
            <a:graphicFrameLocks noGrp="1"/>
          </p:cNvGraphicFramePr>
          <p:nvPr/>
        </p:nvGraphicFramePr>
        <p:xfrm>
          <a:off x="7172325"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7" name="Table 46"/>
          <p:cNvGraphicFramePr>
            <a:graphicFrameLocks noGrp="1"/>
          </p:cNvGraphicFramePr>
          <p:nvPr/>
        </p:nvGraphicFramePr>
        <p:xfrm>
          <a:off x="7529513"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8" name="Table 47"/>
          <p:cNvGraphicFramePr>
            <a:graphicFrameLocks noGrp="1"/>
          </p:cNvGraphicFramePr>
          <p:nvPr/>
        </p:nvGraphicFramePr>
        <p:xfrm>
          <a:off x="7881938"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9" name="Table 48"/>
          <p:cNvGraphicFramePr>
            <a:graphicFrameLocks noGrp="1"/>
          </p:cNvGraphicFramePr>
          <p:nvPr/>
        </p:nvGraphicFramePr>
        <p:xfrm>
          <a:off x="7178675" y="40259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1724025" y="1784033"/>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8" name="Table 27"/>
          <p:cNvGraphicFramePr>
            <a:graphicFrameLocks noGrp="1"/>
          </p:cNvGraphicFramePr>
          <p:nvPr/>
        </p:nvGraphicFramePr>
        <p:xfrm>
          <a:off x="1734084" y="3700145"/>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9" name="Table 28"/>
          <p:cNvGraphicFramePr>
            <a:graphicFrameLocks noGrp="1"/>
          </p:cNvGraphicFramePr>
          <p:nvPr/>
        </p:nvGraphicFramePr>
        <p:xfrm>
          <a:off x="1716088" y="5635308"/>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cxnSp>
        <p:nvCxnSpPr>
          <p:cNvPr id="30" name="Straight Connector 29"/>
          <p:cNvCxnSpPr/>
          <p:nvPr/>
        </p:nvCxnSpPr>
        <p:spPr bwMode="auto">
          <a:xfrm flipH="1">
            <a:off x="1731751" y="1444625"/>
            <a:ext cx="2573550"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1724025" y="2460627"/>
            <a:ext cx="2581276" cy="42068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flipH="1">
            <a:off x="2771775" y="1444625"/>
            <a:ext cx="2584452"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H="1">
            <a:off x="2763838" y="2460627"/>
            <a:ext cx="2592388" cy="42068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flipH="1">
            <a:off x="1727981" y="3356992"/>
            <a:ext cx="2573550"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flipH="1">
            <a:off x="1720255" y="4372994"/>
            <a:ext cx="2581276" cy="42068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a:off x="2768005" y="3356992"/>
            <a:ext cx="2584452"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a:off x="2760068" y="4372994"/>
            <a:ext cx="2592388" cy="42068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flipH="1">
            <a:off x="1718456" y="5301208"/>
            <a:ext cx="2573550"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flipH="1">
            <a:off x="1710730" y="6317210"/>
            <a:ext cx="2581276" cy="42068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flipH="1">
            <a:off x="2758480" y="5301208"/>
            <a:ext cx="2584452"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p:nvPr/>
        </p:nvCxnSpPr>
        <p:spPr bwMode="auto">
          <a:xfrm flipH="1">
            <a:off x="2750543" y="6317210"/>
            <a:ext cx="2592388" cy="42068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2"/>
          <p:cNvSpPr>
            <a:spLocks noGrp="1" noChangeArrowheads="1"/>
          </p:cNvSpPr>
          <p:nvPr>
            <p:ph type="title"/>
          </p:nvPr>
        </p:nvSpPr>
        <p:spPr>
          <a:xfrm>
            <a:off x="899592" y="1191"/>
            <a:ext cx="7993062" cy="1051321"/>
          </a:xfrm>
        </p:spPr>
        <p:txBody>
          <a:bodyPr/>
          <a:lstStyle/>
          <a:p>
            <a:pPr algn="ctr"/>
            <a:r>
              <a:rPr lang="en-AU" altLang="en-US" dirty="0"/>
              <a:t>Unshared Convolution</a:t>
            </a:r>
          </a:p>
        </p:txBody>
      </p:sp>
      <mc:AlternateContent xmlns:mc="http://schemas.openxmlformats.org/markup-compatibility/2006" xmlns:a14="http://schemas.microsoft.com/office/drawing/2010/main">
        <mc:Choice Requires="a14">
          <p:sp>
            <p:nvSpPr>
              <p:cNvPr id="51" name="TextBox 50"/>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6</m:t>
                        </m:r>
                      </m:sub>
                    </m:sSub>
                    <m:r>
                      <a:rPr lang="en-AU" sz="2000" b="0" i="1" smtClean="0">
                        <a:latin typeface="Cambria Math" panose="02040503050406030204" pitchFamily="18" charset="0"/>
                      </a:rPr>
                      <m:t>(:,:,1)</m:t>
                    </m:r>
                  </m:oMath>
                </a14:m>
                <a:endParaRPr lang="en-US" sz="2000" b="0" dirty="0"/>
              </a:p>
            </p:txBody>
          </p:sp>
        </mc:Choice>
        <mc:Fallback xmlns="">
          <p:sp>
            <p:nvSpPr>
              <p:cNvPr id="51" name="TextBox 50"/>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4"/>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6</m:t>
                        </m:r>
                      </m:sub>
                    </m:sSub>
                    <m:r>
                      <a:rPr lang="en-AU" sz="2000" b="0" i="1" smtClean="0">
                        <a:latin typeface="Cambria Math" panose="02040503050406030204" pitchFamily="18" charset="0"/>
                      </a:rPr>
                      <m:t>(:,:,2)</m:t>
                    </m:r>
                  </m:oMath>
                </a14:m>
                <a:endParaRPr lang="en-US" sz="2000" b="0" dirty="0"/>
              </a:p>
            </p:txBody>
          </p:sp>
        </mc:Choice>
        <mc:Fallback xmlns="">
          <p:sp>
            <p:nvSpPr>
              <p:cNvPr id="63" name="TextBox 62"/>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5"/>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6</m:t>
                        </m:r>
                      </m:sub>
                    </m:sSub>
                    <m:r>
                      <a:rPr lang="en-AU" sz="2000" b="0" i="1" smtClean="0">
                        <a:latin typeface="Cambria Math" panose="02040503050406030204" pitchFamily="18" charset="0"/>
                      </a:rPr>
                      <m:t>(:,:,3)</m:t>
                    </m:r>
                  </m:oMath>
                </a14:m>
                <a:endParaRPr lang="en-US" sz="2000" b="0" dirty="0"/>
              </a:p>
            </p:txBody>
          </p:sp>
        </mc:Choice>
        <mc:Fallback xmlns="">
          <p:sp>
            <p:nvSpPr>
              <p:cNvPr id="64" name="TextBox 63"/>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6"/>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65" name="TextBox 64"/>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66" name="TextBox 65"/>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67" name="TextBox 66"/>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sp>
        <p:nvSpPr>
          <p:cNvPr id="53" name="Rectangle 3"/>
          <p:cNvSpPr>
            <a:spLocks noGrp="1" noChangeArrowheads="1"/>
          </p:cNvSpPr>
          <p:nvPr>
            <p:ph idx="1"/>
          </p:nvPr>
        </p:nvSpPr>
        <p:spPr>
          <a:xfrm>
            <a:off x="5679368" y="2059446"/>
            <a:ext cx="3347864" cy="739114"/>
          </a:xfrm>
        </p:spPr>
        <p:txBody>
          <a:bodyPr/>
          <a:lstStyle/>
          <a:p>
            <a:pPr algn="just" eaLnBrk="1" hangingPunct="1">
              <a:lnSpc>
                <a:spcPct val="90000"/>
              </a:lnSpc>
            </a:pPr>
            <a:r>
              <a:rPr lang="en-US" altLang="en-US" sz="2000" dirty="0">
                <a:solidFill>
                  <a:schemeClr val="tx1"/>
                </a:solidFill>
              </a:rPr>
              <a:t>Local connection: like convolution, but no sharing</a:t>
            </a:r>
          </a:p>
        </p:txBody>
      </p:sp>
    </p:spTree>
    <p:extLst>
      <p:ext uri="{BB962C8B-B14F-4D97-AF65-F5344CB8AC3E}">
        <p14:creationId xmlns:p14="http://schemas.microsoft.com/office/powerpoint/2010/main" val="284371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p:cTn id="32" dur="500" fill="hold"/>
                                        <p:tgtEl>
                                          <p:spTgt spid="49"/>
                                        </p:tgtEl>
                                        <p:attrNameLst>
                                          <p:attrName>ppt_w</p:attrName>
                                        </p:attrNameLst>
                                      </p:cBhvr>
                                      <p:tavLst>
                                        <p:tav tm="0">
                                          <p:val>
                                            <p:fltVal val="0"/>
                                          </p:val>
                                        </p:tav>
                                        <p:tav tm="100000">
                                          <p:val>
                                            <p:strVal val="#ppt_w"/>
                                          </p:val>
                                        </p:tav>
                                      </p:tavLst>
                                    </p:anim>
                                    <p:anim calcmode="lin" valueType="num">
                                      <p:cBhvr>
                                        <p:cTn id="33" dur="500" fill="hold"/>
                                        <p:tgtEl>
                                          <p:spTgt spid="49"/>
                                        </p:tgtEl>
                                        <p:attrNameLst>
                                          <p:attrName>ppt_h</p:attrName>
                                        </p:attrNameLst>
                                      </p:cBhvr>
                                      <p:tavLst>
                                        <p:tav tm="0">
                                          <p:val>
                                            <p:fltVal val="0"/>
                                          </p:val>
                                        </p:tav>
                                        <p:tav tm="100000">
                                          <p:val>
                                            <p:strVal val="#ppt_h"/>
                                          </p:val>
                                        </p:tav>
                                      </p:tavLst>
                                    </p:anim>
                                    <p:animEffect transition="in" filter="fade">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34" name="Table 33"/>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41" name="Table 40"/>
          <p:cNvGraphicFramePr>
            <a:graphicFrameLocks noGrp="1"/>
          </p:cNvGraphicFramePr>
          <p:nvPr/>
        </p:nvGraphicFramePr>
        <p:xfrm>
          <a:off x="7178675" y="336073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42" name="TextBox 41"/>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43" name="Table 42"/>
          <p:cNvGraphicFramePr>
            <a:graphicFrameLocks noGrp="1"/>
          </p:cNvGraphicFramePr>
          <p:nvPr/>
        </p:nvGraphicFramePr>
        <p:xfrm>
          <a:off x="7178675"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4" name="Table 43"/>
          <p:cNvGraphicFramePr>
            <a:graphicFrameLocks noGrp="1"/>
          </p:cNvGraphicFramePr>
          <p:nvPr/>
        </p:nvGraphicFramePr>
        <p:xfrm>
          <a:off x="7534275" y="3357563"/>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5" name="Table 44"/>
          <p:cNvGraphicFramePr>
            <a:graphicFrameLocks noGrp="1"/>
          </p:cNvGraphicFramePr>
          <p:nvPr/>
        </p:nvGraphicFramePr>
        <p:xfrm>
          <a:off x="7886700"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p:cNvGraphicFramePr>
            <a:graphicFrameLocks noGrp="1"/>
          </p:cNvGraphicFramePr>
          <p:nvPr/>
        </p:nvGraphicFramePr>
        <p:xfrm>
          <a:off x="7172325"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7" name="Table 46"/>
          <p:cNvGraphicFramePr>
            <a:graphicFrameLocks noGrp="1"/>
          </p:cNvGraphicFramePr>
          <p:nvPr/>
        </p:nvGraphicFramePr>
        <p:xfrm>
          <a:off x="7529513"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8" name="Table 47"/>
          <p:cNvGraphicFramePr>
            <a:graphicFrameLocks noGrp="1"/>
          </p:cNvGraphicFramePr>
          <p:nvPr/>
        </p:nvGraphicFramePr>
        <p:xfrm>
          <a:off x="7881938"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9" name="Table 48"/>
          <p:cNvGraphicFramePr>
            <a:graphicFrameLocks noGrp="1"/>
          </p:cNvGraphicFramePr>
          <p:nvPr/>
        </p:nvGraphicFramePr>
        <p:xfrm>
          <a:off x="7178675" y="40259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50" name="Table 49"/>
          <p:cNvGraphicFramePr>
            <a:graphicFrameLocks noGrp="1"/>
          </p:cNvGraphicFramePr>
          <p:nvPr/>
        </p:nvGraphicFramePr>
        <p:xfrm>
          <a:off x="7534275" y="4025900"/>
          <a:ext cx="350838" cy="339725"/>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827" marR="91827"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2084811" y="1777497"/>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8" name="Table 27"/>
          <p:cNvGraphicFramePr>
            <a:graphicFrameLocks noGrp="1"/>
          </p:cNvGraphicFramePr>
          <p:nvPr/>
        </p:nvGraphicFramePr>
        <p:xfrm>
          <a:off x="2074070" y="3695700"/>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9" name="Table 28"/>
          <p:cNvGraphicFramePr>
            <a:graphicFrameLocks noGrp="1"/>
          </p:cNvGraphicFramePr>
          <p:nvPr/>
        </p:nvGraphicFramePr>
        <p:xfrm>
          <a:off x="2065338" y="5635308"/>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cxnSp>
        <p:nvCxnSpPr>
          <p:cNvPr id="30" name="Straight Connector 29"/>
          <p:cNvCxnSpPr/>
          <p:nvPr/>
        </p:nvCxnSpPr>
        <p:spPr bwMode="auto">
          <a:xfrm flipH="1">
            <a:off x="2084811" y="1444625"/>
            <a:ext cx="2220490"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2084811" y="2460627"/>
            <a:ext cx="2220490" cy="41415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flipH="1">
            <a:off x="3121820" y="1444625"/>
            <a:ext cx="2234407"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H="1">
            <a:off x="3132561" y="2460627"/>
            <a:ext cx="2223665" cy="41415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flipH="1">
            <a:off x="2083147" y="3356992"/>
            <a:ext cx="2220490"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flipH="1">
            <a:off x="2083147" y="4372994"/>
            <a:ext cx="2220490" cy="41415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a:off x="3120156" y="3356992"/>
            <a:ext cx="2234407"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a:off x="3130897" y="4372994"/>
            <a:ext cx="2223665" cy="41415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Connector 62"/>
          <p:cNvCxnSpPr/>
          <p:nvPr/>
        </p:nvCxnSpPr>
        <p:spPr bwMode="auto">
          <a:xfrm flipH="1">
            <a:off x="2073622" y="5292166"/>
            <a:ext cx="2220490"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p:cNvCxnSpPr/>
          <p:nvPr/>
        </p:nvCxnSpPr>
        <p:spPr bwMode="auto">
          <a:xfrm flipH="1">
            <a:off x="2073622" y="6308168"/>
            <a:ext cx="2220490" cy="41415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p:cNvCxnSpPr/>
          <p:nvPr/>
        </p:nvCxnSpPr>
        <p:spPr bwMode="auto">
          <a:xfrm flipH="1">
            <a:off x="3110631" y="5292166"/>
            <a:ext cx="2234407" cy="33940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Connector 65"/>
          <p:cNvCxnSpPr/>
          <p:nvPr/>
        </p:nvCxnSpPr>
        <p:spPr bwMode="auto">
          <a:xfrm flipH="1">
            <a:off x="3121372" y="6308168"/>
            <a:ext cx="2223665" cy="41415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Rectangle 2"/>
          <p:cNvSpPr>
            <a:spLocks noGrp="1" noChangeArrowheads="1"/>
          </p:cNvSpPr>
          <p:nvPr>
            <p:ph type="title"/>
          </p:nvPr>
        </p:nvSpPr>
        <p:spPr>
          <a:xfrm>
            <a:off x="899592" y="1191"/>
            <a:ext cx="7993062" cy="1051321"/>
          </a:xfrm>
        </p:spPr>
        <p:txBody>
          <a:bodyPr/>
          <a:lstStyle/>
          <a:p>
            <a:pPr algn="ctr"/>
            <a:r>
              <a:rPr lang="en-AU" altLang="en-US" dirty="0"/>
              <a:t>Unshared Convolution</a:t>
            </a:r>
          </a:p>
        </p:txBody>
      </p:sp>
      <mc:AlternateContent xmlns:mc="http://schemas.openxmlformats.org/markup-compatibility/2006" xmlns:a14="http://schemas.microsoft.com/office/drawing/2010/main">
        <mc:Choice Requires="a14">
          <p:sp>
            <p:nvSpPr>
              <p:cNvPr id="59" name="TextBox 58"/>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7</m:t>
                        </m:r>
                      </m:sub>
                    </m:sSub>
                    <m:r>
                      <a:rPr lang="en-AU" sz="2000" b="0" i="1" smtClean="0">
                        <a:latin typeface="Cambria Math" panose="02040503050406030204" pitchFamily="18" charset="0"/>
                      </a:rPr>
                      <m:t>(:,:,1)</m:t>
                    </m:r>
                  </m:oMath>
                </a14:m>
                <a:endParaRPr lang="en-US" sz="2000" b="0" dirty="0"/>
              </a:p>
            </p:txBody>
          </p:sp>
        </mc:Choice>
        <mc:Fallback xmlns="">
          <p:sp>
            <p:nvSpPr>
              <p:cNvPr id="59" name="TextBox 58"/>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4"/>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7</m:t>
                        </m:r>
                      </m:sub>
                    </m:sSub>
                    <m:r>
                      <a:rPr lang="en-AU" sz="2000" b="0" i="1" smtClean="0">
                        <a:latin typeface="Cambria Math" panose="02040503050406030204" pitchFamily="18" charset="0"/>
                      </a:rPr>
                      <m:t>(:,:,2)</m:t>
                    </m:r>
                  </m:oMath>
                </a14:m>
                <a:endParaRPr lang="en-US" sz="2000" b="0" dirty="0"/>
              </a:p>
            </p:txBody>
          </p:sp>
        </mc:Choice>
        <mc:Fallback xmlns="">
          <p:sp>
            <p:nvSpPr>
              <p:cNvPr id="60" name="TextBox 59"/>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5"/>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7</m:t>
                        </m:r>
                      </m:sub>
                    </m:sSub>
                    <m:r>
                      <a:rPr lang="en-AU" sz="2000" b="0" i="1" smtClean="0">
                        <a:latin typeface="Cambria Math" panose="02040503050406030204" pitchFamily="18" charset="0"/>
                      </a:rPr>
                      <m:t>(:,:,3)</m:t>
                    </m:r>
                  </m:oMath>
                </a14:m>
                <a:endParaRPr lang="en-US" sz="2000" b="0" dirty="0"/>
              </a:p>
            </p:txBody>
          </p:sp>
        </mc:Choice>
        <mc:Fallback xmlns="">
          <p:sp>
            <p:nvSpPr>
              <p:cNvPr id="61" name="TextBox 60"/>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6"/>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62" name="TextBox 61"/>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67" name="TextBox 66"/>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68" name="TextBox 67"/>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sp>
        <p:nvSpPr>
          <p:cNvPr id="53" name="Rectangle 3"/>
          <p:cNvSpPr>
            <a:spLocks noGrp="1" noChangeArrowheads="1"/>
          </p:cNvSpPr>
          <p:nvPr>
            <p:ph idx="1"/>
          </p:nvPr>
        </p:nvSpPr>
        <p:spPr>
          <a:xfrm>
            <a:off x="5679368" y="2059446"/>
            <a:ext cx="3347864" cy="739114"/>
          </a:xfrm>
        </p:spPr>
        <p:txBody>
          <a:bodyPr/>
          <a:lstStyle/>
          <a:p>
            <a:pPr algn="just" eaLnBrk="1" hangingPunct="1">
              <a:lnSpc>
                <a:spcPct val="90000"/>
              </a:lnSpc>
            </a:pPr>
            <a:r>
              <a:rPr lang="en-US" altLang="en-US" sz="2000" dirty="0">
                <a:solidFill>
                  <a:schemeClr val="tx1"/>
                </a:solidFill>
              </a:rPr>
              <a:t>Local connection: like convolution, but no sharing</a:t>
            </a:r>
          </a:p>
        </p:txBody>
      </p:sp>
    </p:spTree>
    <p:extLst>
      <p:ext uri="{BB962C8B-B14F-4D97-AF65-F5344CB8AC3E}">
        <p14:creationId xmlns:p14="http://schemas.microsoft.com/office/powerpoint/2010/main" val="194791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p:cTn id="32" dur="500" fill="hold"/>
                                        <p:tgtEl>
                                          <p:spTgt spid="50"/>
                                        </p:tgtEl>
                                        <p:attrNameLst>
                                          <p:attrName>ppt_w</p:attrName>
                                        </p:attrNameLst>
                                      </p:cBhvr>
                                      <p:tavLst>
                                        <p:tav tm="0">
                                          <p:val>
                                            <p:fltVal val="0"/>
                                          </p:val>
                                        </p:tav>
                                        <p:tav tm="100000">
                                          <p:val>
                                            <p:strVal val="#ppt_w"/>
                                          </p:val>
                                        </p:tav>
                                      </p:tavLst>
                                    </p:anim>
                                    <p:anim calcmode="lin" valueType="num">
                                      <p:cBhvr>
                                        <p:cTn id="33" dur="500" fill="hold"/>
                                        <p:tgtEl>
                                          <p:spTgt spid="50"/>
                                        </p:tgtEl>
                                        <p:attrNameLst>
                                          <p:attrName>ppt_h</p:attrName>
                                        </p:attrNameLst>
                                      </p:cBhvr>
                                      <p:tavLst>
                                        <p:tav tm="0">
                                          <p:val>
                                            <p:fltVal val="0"/>
                                          </p:val>
                                        </p:tav>
                                        <p:tav tm="100000">
                                          <p:val>
                                            <p:strVal val="#ppt_h"/>
                                          </p:val>
                                        </p:tav>
                                      </p:tavLst>
                                    </p:anim>
                                    <p:animEffect transition="in" filter="fade">
                                      <p:cBhvr>
                                        <p:cTn id="3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4000" dirty="0"/>
          </a:p>
          <a:p>
            <a:r>
              <a:rPr lang="en-GB" sz="4000" dirty="0"/>
              <a:t>Maximum Likelihood =&gt; Cross-Entropy</a:t>
            </a:r>
            <a:endParaRPr lang="en-GB" dirty="0"/>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14:m>
                  <m:oMath xmlns:m="http://schemas.openxmlformats.org/officeDocument/2006/math">
                    <m:func>
                      <m:funcPr>
                        <m:ctrlPr>
                          <a:rPr lang="en-GB" altLang="zh-TW" sz="2400" i="1" smtClean="0">
                            <a:latin typeface="Cambria Math" panose="02040503050406030204" pitchFamily="18" charset="0"/>
                            <a:ea typeface="PMingLiU" pitchFamily="18" charset="-120"/>
                          </a:rPr>
                        </m:ctrlPr>
                      </m:funcPr>
                      <m:fName>
                        <m:r>
                          <a:rPr lang="en-GB" altLang="zh-TW" sz="2400" i="1">
                            <a:latin typeface="Cambria Math" panose="02040503050406030204" pitchFamily="18" charset="0"/>
                            <a:ea typeface="PMingLiU" pitchFamily="18" charset="-120"/>
                          </a:rPr>
                          <m:t>𝑙𝑛</m:t>
                        </m:r>
                      </m:fName>
                      <m:e>
                        <m:d>
                          <m:dPr>
                            <m:ctrlPr>
                              <a:rPr lang="en-GB" altLang="zh-TW" sz="2400" i="1">
                                <a:latin typeface="Cambria Math" panose="02040503050406030204" pitchFamily="18" charset="0"/>
                                <a:ea typeface="PMingLiU" pitchFamily="18" charset="-120"/>
                              </a:rPr>
                            </m:ctrlPr>
                          </m:dPr>
                          <m:e>
                            <m:r>
                              <a:rPr lang="en-GB" altLang="zh-TW" sz="2400" i="1">
                                <a:latin typeface="Cambria Math" panose="02040503050406030204" pitchFamily="18" charset="0"/>
                                <a:ea typeface="PMingLiU" pitchFamily="18" charset="-120"/>
                              </a:rPr>
                              <m:t>𝐴</m:t>
                            </m:r>
                            <m:r>
                              <a:rPr lang="en-GB" altLang="zh-TW" sz="2400" i="1">
                                <a:latin typeface="Cambria Math" panose="02040503050406030204" pitchFamily="18" charset="0"/>
                                <a:ea typeface="Cambria Math" panose="02040503050406030204" pitchFamily="18" charset="0"/>
                              </a:rPr>
                              <m:t>×</m:t>
                            </m:r>
                            <m:r>
                              <a:rPr lang="en-GB" altLang="zh-TW" sz="2400" i="1">
                                <a:latin typeface="Cambria Math" panose="02040503050406030204" pitchFamily="18" charset="0"/>
                                <a:ea typeface="Cambria Math" panose="02040503050406030204" pitchFamily="18" charset="0"/>
                              </a:rPr>
                              <m:t>𝐵</m:t>
                            </m:r>
                          </m:e>
                        </m:d>
                        <m:r>
                          <a:rPr lang="en-GB" altLang="zh-TW" sz="2400" i="1">
                            <a:latin typeface="Cambria Math" panose="02040503050406030204" pitchFamily="18" charset="0"/>
                            <a:ea typeface="Cambria Math" panose="02040503050406030204" pitchFamily="18" charset="0"/>
                          </a:rPr>
                          <m:t>=</m:t>
                        </m:r>
                        <m:r>
                          <a:rPr lang="en-GB" altLang="zh-TW" sz="2400" i="1">
                            <a:latin typeface="Cambria Math" panose="02040503050406030204" pitchFamily="18" charset="0"/>
                            <a:ea typeface="Cambria Math" panose="02040503050406030204" pitchFamily="18" charset="0"/>
                          </a:rPr>
                          <m:t>𝑙𝑛</m:t>
                        </m:r>
                        <m:d>
                          <m:dPr>
                            <m:ctrlPr>
                              <a:rPr lang="en-GB" altLang="zh-TW" sz="2400" i="1">
                                <a:latin typeface="Cambria Math" panose="02040503050406030204" pitchFamily="18" charset="0"/>
                                <a:ea typeface="PMingLiU" pitchFamily="18" charset="-120"/>
                              </a:rPr>
                            </m:ctrlPr>
                          </m:dPr>
                          <m:e>
                            <m:r>
                              <a:rPr lang="en-GB" altLang="zh-TW" sz="2400" i="1">
                                <a:latin typeface="Cambria Math" panose="02040503050406030204" pitchFamily="18" charset="0"/>
                                <a:ea typeface="PMingLiU" pitchFamily="18" charset="-120"/>
                              </a:rPr>
                              <m:t>𝐴</m:t>
                            </m:r>
                          </m:e>
                        </m:d>
                        <m:r>
                          <a:rPr lang="en-GB" altLang="zh-TW" sz="2400" i="1">
                            <a:latin typeface="Cambria Math" panose="02040503050406030204" pitchFamily="18" charset="0"/>
                            <a:ea typeface="PMingLiU" pitchFamily="18" charset="-120"/>
                          </a:rPr>
                          <m:t>+</m:t>
                        </m:r>
                        <m:r>
                          <a:rPr lang="en-GB" altLang="zh-TW" sz="2400" i="1">
                            <a:latin typeface="Cambria Math" panose="02040503050406030204" pitchFamily="18" charset="0"/>
                            <a:ea typeface="PMingLiU" pitchFamily="18" charset="-120"/>
                          </a:rPr>
                          <m:t>𝑙𝑛</m:t>
                        </m:r>
                        <m:r>
                          <a:rPr lang="en-GB" altLang="zh-TW" sz="2400" i="1">
                            <a:latin typeface="Cambria Math" panose="02040503050406030204" pitchFamily="18" charset="0"/>
                            <a:ea typeface="PMingLiU" pitchFamily="18" charset="-120"/>
                          </a:rPr>
                          <m:t>(</m:t>
                        </m:r>
                        <m:r>
                          <a:rPr lang="en-GB" altLang="zh-TW" sz="2400" i="1">
                            <a:latin typeface="Cambria Math" panose="02040503050406030204" pitchFamily="18" charset="0"/>
                            <a:ea typeface="PMingLiU" pitchFamily="18" charset="-120"/>
                          </a:rPr>
                          <m:t>𝐵</m:t>
                        </m:r>
                        <m:r>
                          <a:rPr lang="en-GB" altLang="zh-TW" sz="2400" i="1">
                            <a:latin typeface="Cambria Math" panose="02040503050406030204" pitchFamily="18" charset="0"/>
                            <a:ea typeface="PMingLiU" pitchFamily="18" charset="-120"/>
                          </a:rPr>
                          <m:t>)</m:t>
                        </m:r>
                      </m:e>
                    </m:func>
                  </m:oMath>
                </a14:m>
                <a:endParaRPr lang="en-GB" altLang="zh-TW" sz="2400" dirty="0">
                  <a:ea typeface="PMingLiU" pitchFamily="18" charset="-12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611560" y="1772816"/>
                <a:ext cx="7772400" cy="5085184"/>
              </a:xfrm>
              <a:prstGeom prst="rect">
                <a:avLst/>
              </a:prstGeom>
              <a:blipFill>
                <a:blip r:embed="rId3"/>
                <a:stretch>
                  <a:fillRect l="-1020" t="-131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1520" y="2636912"/>
                <a:ext cx="53412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70C0"/>
                          </a:solidFill>
                          <a:latin typeface="Cambria Math" panose="02040503050406030204" pitchFamily="18" charset="0"/>
                        </a:rPr>
                        <m:t>0.85</m:t>
                      </m:r>
                      <m:r>
                        <a:rPr lang="en-GB" b="0" i="1" smtClean="0">
                          <a:latin typeface="Cambria Math" panose="02040503050406030204" pitchFamily="18" charset="0"/>
                          <a:ea typeface="Cambria Math" panose="02040503050406030204" pitchFamily="18" charset="0"/>
                        </a:rPr>
                        <m:t>×</m:t>
                      </m:r>
                      <m:r>
                        <a:rPr lang="en-GB" b="0" i="1" smtClean="0">
                          <a:solidFill>
                            <a:srgbClr val="0070C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b="0" i="1" smtClean="0">
                          <a:solidFill>
                            <a:srgbClr val="0070C0"/>
                          </a:solidFill>
                          <a:latin typeface="Cambria Math" panose="02040503050406030204" pitchFamily="18" charset="0"/>
                          <a:ea typeface="Cambria Math" panose="02040503050406030204" pitchFamily="18" charset="0"/>
                        </a:rPr>
                        <m:t>0.40</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0.40</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0.80</m:t>
                      </m:r>
                      <m:r>
                        <a:rPr lang="en-GB"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𝟎</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𝟎𝟓𝟑𝟑𝟏𝟐</m:t>
                      </m:r>
                    </m:oMath>
                  </m:oMathPara>
                </a14:m>
                <a:endParaRPr lang="en-GB" b="1" dirty="0"/>
              </a:p>
            </p:txBody>
          </p:sp>
        </mc:Choice>
        <mc:Fallback xmlns="">
          <p:sp>
            <p:nvSpPr>
              <p:cNvPr id="6" name="TextBox 5"/>
              <p:cNvSpPr txBox="1">
                <a:spLocks noRot="1" noChangeAspect="1" noMove="1" noResize="1" noEditPoints="1" noAdjustHandles="1" noChangeArrowheads="1" noChangeShapeType="1" noTextEdit="1"/>
              </p:cNvSpPr>
              <p:nvPr/>
            </p:nvSpPr>
            <p:spPr>
              <a:xfrm>
                <a:off x="251520" y="2636912"/>
                <a:ext cx="5341206" cy="276999"/>
              </a:xfrm>
              <a:prstGeom prst="rect">
                <a:avLst/>
              </a:prstGeom>
              <a:blipFill>
                <a:blip r:embed="rId4"/>
                <a:stretch>
                  <a:fillRect b="-869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4B6CEBF-501C-402F-B22D-DB731D57DE22}"/>
              </a:ext>
            </a:extLst>
          </p:cNvPr>
          <p:cNvSpPr/>
          <p:nvPr/>
        </p:nvSpPr>
        <p:spPr>
          <a:xfrm>
            <a:off x="6660232" y="1824782"/>
            <a:ext cx="1620957" cy="646331"/>
          </a:xfrm>
          <a:prstGeom prst="rect">
            <a:avLst/>
          </a:prstGeom>
        </p:spPr>
        <p:txBody>
          <a:bodyPr wrap="none">
            <a:spAutoFit/>
          </a:bodyPr>
          <a:lstStyle/>
          <a:p>
            <a:r>
              <a:rPr kumimoji="1" lang="en-US" altLang="ko-KR" b="1" dirty="0">
                <a:latin typeface="Arial" charset="0"/>
                <a:ea typeface="굴림" charset="0"/>
                <a:cs typeface="굴림" charset="0"/>
              </a:rPr>
              <a:t>Likelihood of</a:t>
            </a:r>
          </a:p>
          <a:p>
            <a:pPr algn="ctr"/>
            <a:r>
              <a:rPr kumimoji="1" lang="en-US" altLang="ko-KR" b="1" dirty="0">
                <a:latin typeface="Arial" charset="0"/>
                <a:ea typeface="굴림" charset="0"/>
                <a:cs typeface="굴림" charset="0"/>
              </a:rPr>
              <a:t>Model 1</a:t>
            </a:r>
            <a:endParaRPr lang="en-AU" dirty="0"/>
          </a:p>
        </p:txBody>
      </p:sp>
      <p:cxnSp>
        <p:nvCxnSpPr>
          <p:cNvPr id="8" name="Straight Arrow Connector 7"/>
          <p:cNvCxnSpPr>
            <a:cxnSpLocks/>
            <a:stCxn id="7" idx="1"/>
          </p:cNvCxnSpPr>
          <p:nvPr/>
        </p:nvCxnSpPr>
        <p:spPr>
          <a:xfrm flipH="1">
            <a:off x="5076056" y="2147948"/>
            <a:ext cx="1584176" cy="44141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467544" y="3068960"/>
                <a:ext cx="5053819"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GB" b="0" i="1" smtClean="0">
                              <a:solidFill>
                                <a:schemeClr val="tx1"/>
                              </a:solidFill>
                              <a:latin typeface="Cambria Math" panose="02040503050406030204" pitchFamily="18" charset="0"/>
                            </a:rPr>
                          </m:ctrlPr>
                        </m:funcPr>
                        <m:fName>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r>
                                <a:rPr lang="en-GB" i="1">
                                  <a:solidFill>
                                    <a:srgbClr val="0070C0"/>
                                  </a:solidFill>
                                  <a:latin typeface="Cambria Math" panose="02040503050406030204" pitchFamily="18" charset="0"/>
                                </a:rPr>
                                <m:t>0.85</m:t>
                              </m:r>
                              <m:r>
                                <a:rPr lang="en-GB" i="1">
                                  <a:latin typeface="Cambria Math" panose="02040503050406030204" pitchFamily="18" charset="0"/>
                                  <a:ea typeface="Cambria Math" panose="02040503050406030204" pitchFamily="18" charset="0"/>
                                </a:rPr>
                                <m:t>×</m:t>
                              </m:r>
                              <m:r>
                                <a:rPr lang="en-GB" i="1">
                                  <a:solidFill>
                                    <a:srgbClr val="0070C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i="1">
                                  <a:solidFill>
                                    <a:srgbClr val="0070C0"/>
                                  </a:solidFill>
                                  <a:latin typeface="Cambria Math" panose="02040503050406030204" pitchFamily="18" charset="0"/>
                                  <a:ea typeface="Cambria Math" panose="02040503050406030204" pitchFamily="18" charset="0"/>
                                </a:rPr>
                                <m:t>0.40</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0.40</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0.80</m:t>
                              </m:r>
                            </m:e>
                          </m:d>
                        </m:e>
                      </m:func>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467544" y="3068960"/>
                <a:ext cx="5053819"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67544" y="3509282"/>
                <a:ext cx="7155485"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GB" b="0" i="1" smtClean="0">
                              <a:solidFill>
                                <a:schemeClr val="tx1"/>
                              </a:solidFill>
                              <a:latin typeface="Cambria Math" panose="02040503050406030204" pitchFamily="18" charset="0"/>
                            </a:rPr>
                          </m:ctrlPr>
                        </m:funcPr>
                        <m:fName>
                          <m:r>
                            <a:rPr lang="en-GB" b="0" i="0" smtClean="0">
                              <a:solidFill>
                                <a:schemeClr val="tx1"/>
                              </a:solidFill>
                              <a:latin typeface="Cambria Math" panose="02040503050406030204" pitchFamily="18" charset="0"/>
                            </a:rPr>
                            <m:t>…=</m:t>
                          </m:r>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r>
                                <a:rPr lang="en-GB" i="1">
                                  <a:solidFill>
                                    <a:srgbClr val="0070C0"/>
                                  </a:solidFill>
                                  <a:latin typeface="Cambria Math" panose="02040503050406030204" pitchFamily="18" charset="0"/>
                                </a:rPr>
                                <m:t>0.85</m:t>
                              </m:r>
                            </m:e>
                          </m:d>
                        </m:e>
                      </m:func>
                      <m:r>
                        <a:rPr lang="en-GB" b="0" i="1" smtClean="0">
                          <a:solidFill>
                            <a:schemeClr val="tx1"/>
                          </a:solidFill>
                          <a:latin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0.70</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0.40</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0.70</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0.40</m:t>
                              </m:r>
                            </m:e>
                          </m:d>
                        </m:e>
                      </m:func>
                      <m:r>
                        <a:rPr lang="en-GB" b="0" i="1" smtClean="0">
                          <a:solidFill>
                            <a:schemeClr val="tx1"/>
                          </a:solidFill>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0.80</m:t>
                      </m:r>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467544" y="3509282"/>
                <a:ext cx="7155485" cy="369332"/>
              </a:xfrm>
              <a:prstGeom prst="rect">
                <a:avLst/>
              </a:prstGeom>
              <a:blipFill>
                <a:blip r:embed="rId6"/>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67544" y="3943071"/>
                <a:ext cx="7887159"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GB" smtClean="0">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smtClean="0">
                              <a:solidFill>
                                <a:srgbClr val="0070C0"/>
                              </a:solidFill>
                              <a:latin typeface="Cambria Math" panose="02040503050406030204" pitchFamily="18" charset="0"/>
                              <a:ea typeface="Cambria Math" panose="02040503050406030204" pitchFamily="18" charset="0"/>
                            </a:rPr>
                            <m:t>−0.16</m:t>
                          </m:r>
                        </m:e>
                      </m:d>
                      <m:r>
                        <a:rPr lang="en-GB" b="0" i="1" smtClean="0">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smtClean="0">
                              <a:solidFill>
                                <a:srgbClr val="0070C0"/>
                              </a:solidFill>
                              <a:latin typeface="Cambria Math" panose="02040503050406030204" pitchFamily="18" charset="0"/>
                              <a:ea typeface="Cambria Math" panose="02040503050406030204" pitchFamily="18" charset="0"/>
                            </a:rPr>
                            <m:t>−</m:t>
                          </m:r>
                          <m:r>
                            <m:rPr>
                              <m:nor/>
                            </m:rPr>
                            <a:rPr lang="en-GB">
                              <a:solidFill>
                                <a:srgbClr val="0070C0"/>
                              </a:solidFill>
                              <a:latin typeface="Cambria Math" panose="02040503050406030204" pitchFamily="18" charset="0"/>
                              <a:ea typeface="Cambria Math" panose="02040503050406030204" pitchFamily="18" charset="0"/>
                            </a:rPr>
                            <m:t>0.3</m:t>
                          </m:r>
                          <m:r>
                            <a:rPr lang="en-GB" b="0" i="1" smtClean="0">
                              <a:solidFill>
                                <a:srgbClr val="0070C0"/>
                              </a:solidFill>
                              <a:latin typeface="Cambria Math" panose="02040503050406030204" pitchFamily="18" charset="0"/>
                              <a:ea typeface="Cambria Math" panose="02040503050406030204" pitchFamily="18" charset="0"/>
                            </a:rPr>
                            <m:t>6</m:t>
                          </m:r>
                        </m:e>
                      </m:d>
                      <m:r>
                        <a:rPr lang="en-GB" b="0" i="1" smtClean="0">
                          <a:latin typeface="Cambria Math" panose="02040503050406030204" pitchFamily="18" charset="0"/>
                          <a:ea typeface="Cambria Math" panose="02040503050406030204" pitchFamily="18" charset="0"/>
                        </a:rPr>
                        <m:t>+</m:t>
                      </m:r>
                      <m:r>
                        <m:rPr>
                          <m:nor/>
                        </m:rPr>
                        <a:rPr lang="en-GB" b="0" i="0" smtClean="0">
                          <a:latin typeface="Cambria Math" panose="02040503050406030204" pitchFamily="18" charset="0"/>
                          <a:ea typeface="Cambria Math" panose="02040503050406030204" pitchFamily="18" charset="0"/>
                        </a:rPr>
                        <m:t>(</m:t>
                      </m:r>
                      <m:r>
                        <a:rPr lang="en-GB" smtClean="0">
                          <a:solidFill>
                            <a:srgbClr val="0070C0"/>
                          </a:solidFill>
                          <a:latin typeface="Cambria Math" panose="02040503050406030204" pitchFamily="18" charset="0"/>
                          <a:ea typeface="Cambria Math" panose="02040503050406030204" pitchFamily="18" charset="0"/>
                        </a:rPr>
                        <m:t>−</m:t>
                      </m:r>
                      <m:r>
                        <m:rPr>
                          <m:nor/>
                        </m:rPr>
                        <a:rPr lang="en-GB">
                          <a:solidFill>
                            <a:srgbClr val="0070C0"/>
                          </a:solidFill>
                          <a:latin typeface="Cambria Math" panose="02040503050406030204" pitchFamily="18" charset="0"/>
                          <a:ea typeface="Cambria Math" panose="02040503050406030204" pitchFamily="18" charset="0"/>
                        </a:rPr>
                        <m:t>0.9</m:t>
                      </m:r>
                      <m:r>
                        <a:rPr lang="en-GB" b="0" i="1" smtClean="0">
                          <a:solidFill>
                            <a:srgbClr val="0070C0"/>
                          </a:solidFill>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m:t>
                      </m:r>
                      <m:r>
                        <a:rPr lang="en-GB" b="0" i="0" smtClean="0">
                          <a:solidFill>
                            <a:srgbClr val="FF0000"/>
                          </a:solidFill>
                          <a:latin typeface="Cambria Math" panose="02040503050406030204" pitchFamily="18" charset="0"/>
                          <a:ea typeface="Cambria Math" panose="02040503050406030204" pitchFamily="18" charset="0"/>
                        </a:rPr>
                        <m:t>−0.36</m:t>
                      </m:r>
                      <m:r>
                        <a:rPr lang="en-GB" b="0" i="0"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−0.92</m:t>
                      </m:r>
                      <m:r>
                        <a:rPr lang="en-GB" b="0" i="1" smtClean="0">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m:t>
                      </m:r>
                      <m:r>
                        <a:rPr lang="en-GB" b="0" i="0" smtClean="0">
                          <a:solidFill>
                            <a:srgbClr val="FF0000"/>
                          </a:solidFill>
                          <a:latin typeface="Cambria Math" panose="02040503050406030204" pitchFamily="18" charset="0"/>
                          <a:ea typeface="Cambria Math" panose="02040503050406030204" pitchFamily="18" charset="0"/>
                        </a:rPr>
                        <m:t>−0.22</m:t>
                      </m:r>
                      <m:r>
                        <a:rPr lang="en-GB" b="0" i="0"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−2.94</m:t>
                      </m:r>
                    </m:oMath>
                  </m:oMathPara>
                </a14:m>
                <a:endParaRPr lang="en-GB"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67544" y="3943071"/>
                <a:ext cx="7887159" cy="369332"/>
              </a:xfrm>
              <a:prstGeom prst="rect">
                <a:avLst/>
              </a:prstGeom>
              <a:blipFill>
                <a:blip r:embed="rId7"/>
                <a:stretch>
                  <a:fillRect b="-15000"/>
                </a:stretch>
              </a:blipFill>
            </p:spPr>
            <p:txBody>
              <a:bodyPr/>
              <a:lstStyle/>
              <a:p>
                <a:r>
                  <a:rPr lang="en-GB">
                    <a:noFill/>
                  </a:rPr>
                  <a:t> </a:t>
                </a:r>
              </a:p>
            </p:txBody>
          </p:sp>
        </mc:Fallback>
      </mc:AlternateContent>
      <p:sp>
        <p:nvSpPr>
          <p:cNvPr id="18" name="Rectangle 17">
            <a:extLst>
              <a:ext uri="{FF2B5EF4-FFF2-40B4-BE49-F238E27FC236}">
                <a16:creationId xmlns:a16="http://schemas.microsoft.com/office/drawing/2014/main" id="{C4B6CEBF-501C-402F-B22D-DB731D57DE22}"/>
              </a:ext>
            </a:extLst>
          </p:cNvPr>
          <p:cNvSpPr/>
          <p:nvPr/>
        </p:nvSpPr>
        <p:spPr>
          <a:xfrm>
            <a:off x="2267744" y="4405796"/>
            <a:ext cx="4218581" cy="369332"/>
          </a:xfrm>
          <a:prstGeom prst="rect">
            <a:avLst/>
          </a:prstGeom>
        </p:spPr>
        <p:txBody>
          <a:bodyPr wrap="square">
            <a:spAutoFit/>
          </a:bodyPr>
          <a:lstStyle/>
          <a:p>
            <a:r>
              <a:rPr kumimoji="1" lang="en-US" altLang="ko-KR" b="1" dirty="0">
                <a:solidFill>
                  <a:srgbClr val="00B050"/>
                </a:solidFill>
                <a:latin typeface="Arial" charset="0"/>
                <a:ea typeface="굴림" charset="0"/>
                <a:cs typeface="굴림" charset="0"/>
              </a:rPr>
              <a:t>Result is always a negative number</a:t>
            </a:r>
            <a:endParaRPr lang="en-AU" dirty="0">
              <a:solidFill>
                <a:srgbClr val="00B050"/>
              </a:solidFill>
            </a:endParaRPr>
          </a:p>
        </p:txBody>
      </p:sp>
      <mc:AlternateContent xmlns:mc="http://schemas.openxmlformats.org/markup-compatibility/2006" xmlns:a14="http://schemas.microsoft.com/office/drawing/2010/main">
        <mc:Choice Requires="a14">
          <p:sp>
            <p:nvSpPr>
              <p:cNvPr id="19" name="Rectangle 18"/>
              <p:cNvSpPr/>
              <p:nvPr/>
            </p:nvSpPr>
            <p:spPr>
              <a:xfrm>
                <a:off x="467544" y="4868618"/>
                <a:ext cx="4752455"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r>
                                <a:rPr lang="en-GB" i="1">
                                  <a:solidFill>
                                    <a:srgbClr val="0070C0"/>
                                  </a:solidFill>
                                  <a:latin typeface="Cambria Math" panose="02040503050406030204" pitchFamily="18" charset="0"/>
                                </a:rPr>
                                <m:t>0.85</m:t>
                              </m:r>
                              <m:r>
                                <a:rPr lang="en-GB" i="1">
                                  <a:latin typeface="Cambria Math" panose="02040503050406030204" pitchFamily="18" charset="0"/>
                                  <a:ea typeface="Cambria Math" panose="02040503050406030204" pitchFamily="18" charset="0"/>
                                </a:rPr>
                                <m:t>×</m:t>
                              </m:r>
                              <m:r>
                                <a:rPr lang="en-GB" i="1">
                                  <a:solidFill>
                                    <a:srgbClr val="0070C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i="1">
                                  <a:solidFill>
                                    <a:srgbClr val="0070C0"/>
                                  </a:solidFill>
                                  <a:latin typeface="Cambria Math" panose="02040503050406030204" pitchFamily="18" charset="0"/>
                                  <a:ea typeface="Cambria Math" panose="02040503050406030204" pitchFamily="18" charset="0"/>
                                </a:rPr>
                                <m:t>0.40</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0.40</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0.80</m:t>
                              </m:r>
                            </m:e>
                          </m:d>
                        </m:e>
                      </m:func>
                      <m:r>
                        <a:rPr lang="en-GB" i="1">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9" name="Rectangle 18"/>
              <p:cNvSpPr>
                <a:spLocks noRot="1" noChangeAspect="1" noMove="1" noResize="1" noEditPoints="1" noAdjustHandles="1" noChangeArrowheads="1" noChangeShapeType="1" noTextEdit="1"/>
              </p:cNvSpPr>
              <p:nvPr/>
            </p:nvSpPr>
            <p:spPr>
              <a:xfrm>
                <a:off x="467544" y="4868618"/>
                <a:ext cx="4752455" cy="369332"/>
              </a:xfrm>
              <a:prstGeom prst="rect">
                <a:avLst/>
              </a:prstGeom>
              <a:blipFill>
                <a:blip r:embed="rId8"/>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C4B6CEBF-501C-402F-B22D-DB731D57DE22}"/>
              </a:ext>
            </a:extLst>
          </p:cNvPr>
          <p:cNvSpPr/>
          <p:nvPr/>
        </p:nvSpPr>
        <p:spPr>
          <a:xfrm>
            <a:off x="2267743" y="5805264"/>
            <a:ext cx="4218581" cy="369332"/>
          </a:xfrm>
          <a:prstGeom prst="rect">
            <a:avLst/>
          </a:prstGeom>
        </p:spPr>
        <p:txBody>
          <a:bodyPr wrap="square">
            <a:spAutoFit/>
          </a:bodyPr>
          <a:lstStyle/>
          <a:p>
            <a:r>
              <a:rPr kumimoji="1" lang="en-US" altLang="ko-KR" b="1" dirty="0">
                <a:solidFill>
                  <a:srgbClr val="00B050"/>
                </a:solidFill>
                <a:latin typeface="Arial" charset="0"/>
                <a:ea typeface="굴림" charset="0"/>
                <a:cs typeface="굴림" charset="0"/>
              </a:rPr>
              <a:t>Result is always a positive number</a:t>
            </a:r>
            <a:endParaRPr lang="en-AU" dirty="0">
              <a:solidFill>
                <a:srgbClr val="00B050"/>
              </a:solidFill>
            </a:endParaRPr>
          </a:p>
        </p:txBody>
      </p:sp>
      <p:sp>
        <p:nvSpPr>
          <p:cNvPr id="21" name="Rectangle 20">
            <a:extLst>
              <a:ext uri="{FF2B5EF4-FFF2-40B4-BE49-F238E27FC236}">
                <a16:creationId xmlns:a16="http://schemas.microsoft.com/office/drawing/2014/main" id="{C4B6CEBF-501C-402F-B22D-DB731D57DE22}"/>
              </a:ext>
            </a:extLst>
          </p:cNvPr>
          <p:cNvSpPr/>
          <p:nvPr/>
        </p:nvSpPr>
        <p:spPr>
          <a:xfrm>
            <a:off x="107504" y="6140920"/>
            <a:ext cx="8568952" cy="769441"/>
          </a:xfrm>
          <a:prstGeom prst="rect">
            <a:avLst/>
          </a:prstGeom>
        </p:spPr>
        <p:txBody>
          <a:bodyPr wrap="square">
            <a:spAutoFit/>
          </a:bodyPr>
          <a:lstStyle/>
          <a:p>
            <a:pPr algn="ctr"/>
            <a:r>
              <a:rPr kumimoji="1" lang="en-US" altLang="ko-KR" sz="2200" b="1" dirty="0">
                <a:latin typeface="Arial" charset="0"/>
                <a:ea typeface="굴림" charset="0"/>
                <a:cs typeface="굴림" charset="0"/>
              </a:rPr>
              <a:t>This negative sum of the log probabilities is called </a:t>
            </a:r>
          </a:p>
          <a:p>
            <a:pPr algn="ctr"/>
            <a:r>
              <a:rPr kumimoji="1" lang="en-US" altLang="ko-KR" sz="2200" b="1" u="sng" dirty="0">
                <a:solidFill>
                  <a:srgbClr val="FF0000"/>
                </a:solidFill>
                <a:latin typeface="Arial" charset="0"/>
                <a:ea typeface="굴림" charset="0"/>
                <a:cs typeface="굴림" charset="0"/>
              </a:rPr>
              <a:t>Cross-Entropy</a:t>
            </a:r>
            <a:endParaRPr lang="en-AU" sz="2200" u="sng" dirty="0">
              <a:solidFill>
                <a:srgbClr val="FF0000"/>
              </a:solidFill>
            </a:endParaRPr>
          </a:p>
        </p:txBody>
      </p:sp>
      <mc:AlternateContent xmlns:mc="http://schemas.openxmlformats.org/markup-compatibility/2006" xmlns:a14="http://schemas.microsoft.com/office/drawing/2010/main">
        <mc:Choice Requires="a14">
          <p:sp>
            <p:nvSpPr>
              <p:cNvPr id="22" name="Rectangle 21"/>
              <p:cNvSpPr/>
              <p:nvPr/>
            </p:nvSpPr>
            <p:spPr>
              <a:xfrm>
                <a:off x="476809" y="5380549"/>
                <a:ext cx="7887159"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GB" i="1">
                              <a:latin typeface="Cambria Math" panose="02040503050406030204" pitchFamily="18" charset="0"/>
                            </a:rPr>
                          </m:ctrlPr>
                        </m:funcPr>
                        <m:fName>
                          <m:r>
                            <a:rPr lang="en-GB">
                              <a:latin typeface="Cambria Math" panose="02040503050406030204" pitchFamily="18" charset="0"/>
                            </a:rPr>
                            <m:t>…=−</m:t>
                          </m:r>
                          <m:r>
                            <m:rPr>
                              <m:sty m:val="p"/>
                            </m:rPr>
                            <a:rPr lang="en-GB">
                              <a:latin typeface="Cambria Math" panose="02040503050406030204" pitchFamily="18" charset="0"/>
                            </a:rPr>
                            <m:t>ln</m:t>
                          </m:r>
                        </m:fName>
                        <m:e>
                          <m:d>
                            <m:dPr>
                              <m:ctrlPr>
                                <a:rPr lang="en-GB" i="1">
                                  <a:latin typeface="Cambria Math" panose="02040503050406030204" pitchFamily="18" charset="0"/>
                                </a:rPr>
                              </m:ctrlPr>
                            </m:dPr>
                            <m:e>
                              <m:r>
                                <a:rPr lang="en-GB" i="1">
                                  <a:solidFill>
                                    <a:srgbClr val="0070C0"/>
                                  </a:solidFill>
                                  <a:latin typeface="Cambria Math" panose="02040503050406030204" pitchFamily="18" charset="0"/>
                                </a:rPr>
                                <m:t>0.85</m:t>
                              </m:r>
                            </m:e>
                          </m:d>
                        </m:e>
                      </m:func>
                      <m:r>
                        <a:rPr lang="en-GB" i="1">
                          <a:latin typeface="Cambria Math" panose="02040503050406030204" pitchFamily="18" charset="0"/>
                        </a:rPr>
                        <m:t>−</m:t>
                      </m:r>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ln</m:t>
                          </m:r>
                        </m:fName>
                        <m:e>
                          <m:d>
                            <m:dPr>
                              <m:ctrlPr>
                                <a:rPr lang="en-GB" i="1">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0.70</m:t>
                              </m:r>
                            </m:e>
                          </m:d>
                        </m:e>
                      </m:func>
                      <m:r>
                        <a:rPr lang="en-GB" i="1">
                          <a:latin typeface="Cambria Math" panose="02040503050406030204" pitchFamily="18" charset="0"/>
                          <a:ea typeface="Cambria Math" panose="02040503050406030204" pitchFamily="18" charset="0"/>
                        </a:rPr>
                        <m:t>−</m:t>
                      </m:r>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ln</m:t>
                          </m:r>
                        </m:fName>
                        <m:e>
                          <m:d>
                            <m:dPr>
                              <m:ctrlPr>
                                <a:rPr lang="en-GB" i="1">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0.40</m:t>
                              </m:r>
                            </m:e>
                          </m:d>
                        </m:e>
                      </m:func>
                      <m:r>
                        <a:rPr lang="en-GB" i="1">
                          <a:latin typeface="Cambria Math" panose="02040503050406030204" pitchFamily="18" charset="0"/>
                          <a:ea typeface="Cambria Math" panose="02040503050406030204" pitchFamily="18" charset="0"/>
                        </a:rPr>
                        <m:t>−</m:t>
                      </m:r>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ln</m:t>
                          </m:r>
                        </m:fName>
                        <m:e>
                          <m:d>
                            <m:dPr>
                              <m:ctrlPr>
                                <a:rPr lang="en-GB" i="1">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0.70</m:t>
                              </m:r>
                            </m:e>
                          </m:d>
                        </m:e>
                      </m:func>
                      <m:r>
                        <a:rPr lang="en-GB" i="1">
                          <a:latin typeface="Cambria Math" panose="02040503050406030204" pitchFamily="18" charset="0"/>
                          <a:ea typeface="Cambria Math" panose="02040503050406030204" pitchFamily="18" charset="0"/>
                        </a:rPr>
                        <m:t>−</m:t>
                      </m:r>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ln</m:t>
                          </m:r>
                        </m:fName>
                        <m:e>
                          <m:d>
                            <m:dPr>
                              <m:ctrlPr>
                                <a:rPr lang="en-GB" i="1">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0.40</m:t>
                              </m:r>
                            </m:e>
                          </m:d>
                        </m:e>
                      </m:func>
                      <m:r>
                        <a:rPr lang="en-GB" i="1">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ln</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0.80</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2.94</m:t>
                      </m:r>
                    </m:oMath>
                  </m:oMathPara>
                </a14:m>
                <a:endParaRPr lang="en-GB" dirty="0">
                  <a:latin typeface="Cambria Math" panose="02040503050406030204" pitchFamily="18" charset="0"/>
                  <a:ea typeface="Cambria Math" panose="02040503050406030204"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476809" y="5380549"/>
                <a:ext cx="7887159" cy="369332"/>
              </a:xfrm>
              <a:prstGeom prst="rect">
                <a:avLst/>
              </a:prstGeom>
              <a:blipFill>
                <a:blip r:embed="rId9"/>
                <a:stretch>
                  <a:fillRect b="-16667"/>
                </a:stretch>
              </a:blipFill>
            </p:spPr>
            <p:txBody>
              <a:bodyPr/>
              <a:lstStyle/>
              <a:p>
                <a:r>
                  <a:rPr lang="en-US">
                    <a:noFill/>
                  </a:rPr>
                  <a:t> </a:t>
                </a:r>
              </a:p>
            </p:txBody>
          </p:sp>
        </mc:Fallback>
      </mc:AlternateContent>
      <p:sp>
        <p:nvSpPr>
          <p:cNvPr id="15" name="Slide Number Placeholder 3">
            <a:extLst>
              <a:ext uri="{FF2B5EF4-FFF2-40B4-BE49-F238E27FC236}">
                <a16:creationId xmlns:a16="http://schemas.microsoft.com/office/drawing/2014/main" id="{04C9C9D2-4AD0-B10C-6BBF-C3CC13E3DE9E}"/>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6</a:t>
            </a:fld>
            <a:endParaRPr lang="en-GB" sz="2400" dirty="0"/>
          </a:p>
        </p:txBody>
      </p:sp>
      <p:sp>
        <p:nvSpPr>
          <p:cNvPr id="2" name="Rectangle 1">
            <a:extLst>
              <a:ext uri="{FF2B5EF4-FFF2-40B4-BE49-F238E27FC236}">
                <a16:creationId xmlns:a16="http://schemas.microsoft.com/office/drawing/2014/main" id="{8AADCDE9-F633-5BBD-EC30-570A3C11AB4B}"/>
              </a:ext>
            </a:extLst>
          </p:cNvPr>
          <p:cNvSpPr/>
          <p:nvPr/>
        </p:nvSpPr>
        <p:spPr>
          <a:xfrm>
            <a:off x="6295743" y="2688739"/>
            <a:ext cx="1826141" cy="369332"/>
          </a:xfrm>
          <a:prstGeom prst="rect">
            <a:avLst/>
          </a:prstGeom>
        </p:spPr>
        <p:txBody>
          <a:bodyPr wrap="none">
            <a:spAutoFit/>
          </a:bodyPr>
          <a:lstStyle/>
          <a:p>
            <a:r>
              <a:rPr kumimoji="1" lang="en-US" altLang="ko-KR" dirty="0">
                <a:solidFill>
                  <a:srgbClr val="7030A0"/>
                </a:solidFill>
                <a:latin typeface="Arial" charset="0"/>
                <a:ea typeface="굴림" charset="0"/>
                <a:cs typeface="굴림" charset="0"/>
              </a:rPr>
              <a:t>aim is maximize</a:t>
            </a:r>
            <a:endParaRPr lang="en-AU" dirty="0">
              <a:solidFill>
                <a:srgbClr val="7030A0"/>
              </a:solidFill>
            </a:endParaRPr>
          </a:p>
        </p:txBody>
      </p:sp>
      <p:cxnSp>
        <p:nvCxnSpPr>
          <p:cNvPr id="3" name="Straight Arrow Connector 2">
            <a:extLst>
              <a:ext uri="{FF2B5EF4-FFF2-40B4-BE49-F238E27FC236}">
                <a16:creationId xmlns:a16="http://schemas.microsoft.com/office/drawing/2014/main" id="{5392F6D6-BF28-4840-884A-148A284003CB}"/>
              </a:ext>
            </a:extLst>
          </p:cNvPr>
          <p:cNvCxnSpPr>
            <a:cxnSpLocks/>
            <a:stCxn id="2" idx="1"/>
          </p:cNvCxnSpPr>
          <p:nvPr/>
        </p:nvCxnSpPr>
        <p:spPr>
          <a:xfrm flipH="1">
            <a:off x="4355976" y="2873405"/>
            <a:ext cx="1939767" cy="24483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BEB6072-3EB4-9F7D-75CC-88EF45473683}"/>
              </a:ext>
            </a:extLst>
          </p:cNvPr>
          <p:cNvSpPr/>
          <p:nvPr/>
        </p:nvSpPr>
        <p:spPr>
          <a:xfrm>
            <a:off x="7066585" y="4590462"/>
            <a:ext cx="1762021" cy="369332"/>
          </a:xfrm>
          <a:prstGeom prst="rect">
            <a:avLst/>
          </a:prstGeom>
        </p:spPr>
        <p:txBody>
          <a:bodyPr wrap="none">
            <a:spAutoFit/>
          </a:bodyPr>
          <a:lstStyle/>
          <a:p>
            <a:r>
              <a:rPr kumimoji="1" lang="en-US" altLang="ko-KR" dirty="0">
                <a:solidFill>
                  <a:srgbClr val="7030A0"/>
                </a:solidFill>
                <a:latin typeface="Arial" charset="0"/>
                <a:ea typeface="굴림" charset="0"/>
                <a:cs typeface="굴림" charset="0"/>
              </a:rPr>
              <a:t>aim is minimize</a:t>
            </a:r>
            <a:endParaRPr lang="en-AU" dirty="0">
              <a:solidFill>
                <a:srgbClr val="7030A0"/>
              </a:solidFill>
            </a:endParaRPr>
          </a:p>
        </p:txBody>
      </p:sp>
      <p:cxnSp>
        <p:nvCxnSpPr>
          <p:cNvPr id="25" name="Straight Arrow Connector 24">
            <a:extLst>
              <a:ext uri="{FF2B5EF4-FFF2-40B4-BE49-F238E27FC236}">
                <a16:creationId xmlns:a16="http://schemas.microsoft.com/office/drawing/2014/main" id="{1F337592-8BB9-DCE7-24F9-C12602F7F36B}"/>
              </a:ext>
            </a:extLst>
          </p:cNvPr>
          <p:cNvCxnSpPr>
            <a:cxnSpLocks/>
            <a:stCxn id="24" idx="1"/>
          </p:cNvCxnSpPr>
          <p:nvPr/>
        </p:nvCxnSpPr>
        <p:spPr>
          <a:xfrm flipH="1">
            <a:off x="5126818" y="4775128"/>
            <a:ext cx="1939767" cy="24483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72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P spid="18" grpId="0"/>
      <p:bldP spid="19" grpId="0"/>
      <p:bldP spid="20" grpId="0"/>
      <p:bldP spid="21" grpId="0"/>
      <p:bldP spid="22" grpId="0"/>
      <p:bldP spid="2" grpId="0"/>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34" name="Table 33"/>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41" name="Table 40"/>
          <p:cNvGraphicFramePr>
            <a:graphicFrameLocks noGrp="1"/>
          </p:cNvGraphicFramePr>
          <p:nvPr/>
        </p:nvGraphicFramePr>
        <p:xfrm>
          <a:off x="7178675" y="3360738"/>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42" name="TextBox 41"/>
          <p:cNvSpPr txBox="1">
            <a:spLocks noRot="1" noChangeAspect="1" noMove="1" noResize="1" noEditPoints="1" noAdjustHandles="1" noChangeArrowheads="1" noChangeShapeType="1" noTextEdit="1"/>
          </p:cNvSpPr>
          <p:nvPr/>
        </p:nvSpPr>
        <p:spPr>
          <a:xfrm>
            <a:off x="6602104" y="2958688"/>
            <a:ext cx="2146360" cy="400110"/>
          </a:xfrm>
          <a:prstGeom prst="rect">
            <a:avLst/>
          </a:prstGeom>
          <a:blipFill rotWithShape="0">
            <a:blip r:embed="rId3"/>
            <a:stretch>
              <a:fillRect l="-1136" t="-6061" b="-27273"/>
            </a:stretch>
          </a:blipFill>
        </p:spPr>
        <p:txBody>
          <a:bodyPr/>
          <a:lstStyle/>
          <a:p>
            <a:r>
              <a:rPr lang="en-US">
                <a:noFill/>
              </a:rPr>
              <a:t> </a:t>
            </a:r>
          </a:p>
        </p:txBody>
      </p:sp>
      <p:graphicFrame>
        <p:nvGraphicFramePr>
          <p:cNvPr id="43" name="Table 42"/>
          <p:cNvGraphicFramePr>
            <a:graphicFrameLocks noGrp="1"/>
          </p:cNvGraphicFramePr>
          <p:nvPr/>
        </p:nvGraphicFramePr>
        <p:xfrm>
          <a:off x="7178675"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4" name="Table 43"/>
          <p:cNvGraphicFramePr>
            <a:graphicFrameLocks noGrp="1"/>
          </p:cNvGraphicFramePr>
          <p:nvPr/>
        </p:nvGraphicFramePr>
        <p:xfrm>
          <a:off x="7534275" y="3357563"/>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5" name="Table 44"/>
          <p:cNvGraphicFramePr>
            <a:graphicFrameLocks noGrp="1"/>
          </p:cNvGraphicFramePr>
          <p:nvPr/>
        </p:nvGraphicFramePr>
        <p:xfrm>
          <a:off x="7886700" y="3357563"/>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6" name="Table 45"/>
          <p:cNvGraphicFramePr>
            <a:graphicFrameLocks noGrp="1"/>
          </p:cNvGraphicFramePr>
          <p:nvPr/>
        </p:nvGraphicFramePr>
        <p:xfrm>
          <a:off x="7172325"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7" name="Table 46"/>
          <p:cNvGraphicFramePr>
            <a:graphicFrameLocks noGrp="1"/>
          </p:cNvGraphicFramePr>
          <p:nvPr/>
        </p:nvGraphicFramePr>
        <p:xfrm>
          <a:off x="7529513"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8" name="Table 47"/>
          <p:cNvGraphicFramePr>
            <a:graphicFrameLocks noGrp="1"/>
          </p:cNvGraphicFramePr>
          <p:nvPr/>
        </p:nvGraphicFramePr>
        <p:xfrm>
          <a:off x="7881938" y="36830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9" name="Table 48"/>
          <p:cNvGraphicFramePr>
            <a:graphicFrameLocks noGrp="1"/>
          </p:cNvGraphicFramePr>
          <p:nvPr/>
        </p:nvGraphicFramePr>
        <p:xfrm>
          <a:off x="7178675" y="40259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50" name="Table 49"/>
          <p:cNvGraphicFramePr>
            <a:graphicFrameLocks noGrp="1"/>
          </p:cNvGraphicFramePr>
          <p:nvPr/>
        </p:nvGraphicFramePr>
        <p:xfrm>
          <a:off x="7534275" y="4025900"/>
          <a:ext cx="350838" cy="339725"/>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827" marR="91827"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51" name="Table 50"/>
          <p:cNvGraphicFramePr>
            <a:graphicFrameLocks noGrp="1"/>
          </p:cNvGraphicFramePr>
          <p:nvPr/>
        </p:nvGraphicFramePr>
        <p:xfrm>
          <a:off x="7886700" y="4025900"/>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2430675" y="1784033"/>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8" name="Table 27"/>
          <p:cNvGraphicFramePr>
            <a:graphicFrameLocks noGrp="1"/>
          </p:cNvGraphicFramePr>
          <p:nvPr/>
        </p:nvGraphicFramePr>
        <p:xfrm>
          <a:off x="2414588" y="3700145"/>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graphicFrame>
        <p:nvGraphicFramePr>
          <p:cNvPr id="29" name="Table 28"/>
          <p:cNvGraphicFramePr>
            <a:graphicFrameLocks noGrp="1"/>
          </p:cNvGraphicFramePr>
          <p:nvPr/>
        </p:nvGraphicFramePr>
        <p:xfrm>
          <a:off x="2414638" y="5635308"/>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cxnSp>
        <p:nvCxnSpPr>
          <p:cNvPr id="36" name="Straight Connector 35"/>
          <p:cNvCxnSpPr/>
          <p:nvPr/>
        </p:nvCxnSpPr>
        <p:spPr bwMode="auto">
          <a:xfrm flipH="1">
            <a:off x="2430675" y="1444625"/>
            <a:ext cx="1874626" cy="34523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flipH="1">
            <a:off x="2430675" y="2460627"/>
            <a:ext cx="1874626" cy="40163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flipH="1">
            <a:off x="3462338" y="1444625"/>
            <a:ext cx="1893890" cy="34523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flipH="1">
            <a:off x="3478425" y="2460627"/>
            <a:ext cx="1877802" cy="40163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a:off x="2421285" y="3350940"/>
            <a:ext cx="1874626" cy="34523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a:off x="2421285" y="4366942"/>
            <a:ext cx="1874626" cy="40163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flipH="1">
            <a:off x="3452948" y="3350940"/>
            <a:ext cx="1893890" cy="34523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flipH="1">
            <a:off x="3469035" y="4366942"/>
            <a:ext cx="1877802" cy="40163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p:cNvCxnSpPr/>
          <p:nvPr/>
        </p:nvCxnSpPr>
        <p:spPr bwMode="auto">
          <a:xfrm flipH="1">
            <a:off x="2430810" y="5285631"/>
            <a:ext cx="1874626" cy="34523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Connector 65"/>
          <p:cNvCxnSpPr/>
          <p:nvPr/>
        </p:nvCxnSpPr>
        <p:spPr bwMode="auto">
          <a:xfrm flipH="1">
            <a:off x="2430810" y="6301633"/>
            <a:ext cx="1874626" cy="40163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Connector 66"/>
          <p:cNvCxnSpPr/>
          <p:nvPr/>
        </p:nvCxnSpPr>
        <p:spPr bwMode="auto">
          <a:xfrm flipH="1">
            <a:off x="3462473" y="5285631"/>
            <a:ext cx="1893890" cy="34523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p:nvPr/>
        </p:nvCxnSpPr>
        <p:spPr bwMode="auto">
          <a:xfrm flipH="1">
            <a:off x="3478560" y="6301633"/>
            <a:ext cx="1877802" cy="40163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Rectangle 2"/>
          <p:cNvSpPr>
            <a:spLocks noGrp="1" noChangeArrowheads="1"/>
          </p:cNvSpPr>
          <p:nvPr>
            <p:ph type="title"/>
          </p:nvPr>
        </p:nvSpPr>
        <p:spPr>
          <a:xfrm>
            <a:off x="899592" y="1191"/>
            <a:ext cx="7993062" cy="1051321"/>
          </a:xfrm>
        </p:spPr>
        <p:txBody>
          <a:bodyPr/>
          <a:lstStyle/>
          <a:p>
            <a:pPr algn="ctr"/>
            <a:r>
              <a:rPr lang="en-AU" altLang="en-US" dirty="0"/>
              <a:t>Unshared Convolution</a:t>
            </a:r>
          </a:p>
        </p:txBody>
      </p:sp>
      <mc:AlternateContent xmlns:mc="http://schemas.openxmlformats.org/markup-compatibility/2006" xmlns:a14="http://schemas.microsoft.com/office/drawing/2010/main">
        <mc:Choice Requires="a14">
          <p:sp>
            <p:nvSpPr>
              <p:cNvPr id="62" name="TextBox 61"/>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8</m:t>
                        </m:r>
                      </m:sub>
                    </m:sSub>
                    <m:r>
                      <a:rPr lang="en-AU" sz="2000" b="0" i="1" smtClean="0">
                        <a:latin typeface="Cambria Math" panose="02040503050406030204" pitchFamily="18" charset="0"/>
                      </a:rPr>
                      <m:t>(:,:,1)</m:t>
                    </m:r>
                  </m:oMath>
                </a14:m>
                <a:endParaRPr lang="en-US" sz="2000" b="0" dirty="0"/>
              </a:p>
            </p:txBody>
          </p:sp>
        </mc:Choice>
        <mc:Fallback xmlns="">
          <p:sp>
            <p:nvSpPr>
              <p:cNvPr id="62" name="TextBox 61"/>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4"/>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8</m:t>
                        </m:r>
                      </m:sub>
                    </m:sSub>
                    <m:r>
                      <a:rPr lang="en-AU" sz="2000" b="0" i="1" smtClean="0">
                        <a:latin typeface="Cambria Math" panose="02040503050406030204" pitchFamily="18" charset="0"/>
                      </a:rPr>
                      <m:t>(:,:,2)</m:t>
                    </m:r>
                  </m:oMath>
                </a14:m>
                <a:endParaRPr lang="en-US" sz="2000" b="0" dirty="0"/>
              </a:p>
            </p:txBody>
          </p:sp>
        </mc:Choice>
        <mc:Fallback xmlns="">
          <p:sp>
            <p:nvSpPr>
              <p:cNvPr id="63" name="TextBox 62"/>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5"/>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8</m:t>
                        </m:r>
                      </m:sub>
                    </m:sSub>
                    <m:r>
                      <a:rPr lang="en-AU" sz="2000" b="0" i="1" smtClean="0">
                        <a:latin typeface="Cambria Math" panose="02040503050406030204" pitchFamily="18" charset="0"/>
                      </a:rPr>
                      <m:t>(:,:,3)</m:t>
                    </m:r>
                  </m:oMath>
                </a14:m>
                <a:endParaRPr lang="en-US" sz="2000" b="0" dirty="0"/>
              </a:p>
            </p:txBody>
          </p:sp>
        </mc:Choice>
        <mc:Fallback xmlns="">
          <p:sp>
            <p:nvSpPr>
              <p:cNvPr id="64" name="TextBox 63"/>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6"/>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69" name="TextBox 68"/>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70" name="TextBox 69"/>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sp>
        <p:nvSpPr>
          <p:cNvPr id="53" name="Rectangle 3"/>
          <p:cNvSpPr>
            <a:spLocks noGrp="1" noChangeArrowheads="1"/>
          </p:cNvSpPr>
          <p:nvPr>
            <p:ph idx="1"/>
          </p:nvPr>
        </p:nvSpPr>
        <p:spPr>
          <a:xfrm>
            <a:off x="5679368" y="2059446"/>
            <a:ext cx="3347864" cy="739114"/>
          </a:xfrm>
        </p:spPr>
        <p:txBody>
          <a:bodyPr/>
          <a:lstStyle/>
          <a:p>
            <a:pPr algn="just" eaLnBrk="1" hangingPunct="1">
              <a:lnSpc>
                <a:spcPct val="90000"/>
              </a:lnSpc>
            </a:pPr>
            <a:r>
              <a:rPr lang="en-US" altLang="en-US" sz="2000" dirty="0">
                <a:solidFill>
                  <a:schemeClr val="tx1"/>
                </a:solidFill>
              </a:rPr>
              <a:t>Local connection: like convolution, but no sharing</a:t>
            </a:r>
          </a:p>
        </p:txBody>
      </p:sp>
    </p:spTree>
    <p:extLst>
      <p:ext uri="{BB962C8B-B14F-4D97-AF65-F5344CB8AC3E}">
        <p14:creationId xmlns:p14="http://schemas.microsoft.com/office/powerpoint/2010/main" val="251933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p:cTn id="32" dur="500" fill="hold"/>
                                        <p:tgtEl>
                                          <p:spTgt spid="51"/>
                                        </p:tgtEl>
                                        <p:attrNameLst>
                                          <p:attrName>ppt_w</p:attrName>
                                        </p:attrNameLst>
                                      </p:cBhvr>
                                      <p:tavLst>
                                        <p:tav tm="0">
                                          <p:val>
                                            <p:fltVal val="0"/>
                                          </p:val>
                                        </p:tav>
                                        <p:tav tm="100000">
                                          <p:val>
                                            <p:strVal val="#ppt_w"/>
                                          </p:val>
                                        </p:tav>
                                      </p:tavLst>
                                    </p:anim>
                                    <p:anim calcmode="lin" valueType="num">
                                      <p:cBhvr>
                                        <p:cTn id="33" dur="500" fill="hold"/>
                                        <p:tgtEl>
                                          <p:spTgt spid="51"/>
                                        </p:tgtEl>
                                        <p:attrNameLst>
                                          <p:attrName>ppt_h</p:attrName>
                                        </p:attrNameLst>
                                      </p:cBhvr>
                                      <p:tavLst>
                                        <p:tav tm="0">
                                          <p:val>
                                            <p:fltVal val="0"/>
                                          </p:val>
                                        </p:tav>
                                        <p:tav tm="100000">
                                          <p:val>
                                            <p:strVal val="#ppt_h"/>
                                          </p:val>
                                        </p:tav>
                                      </p:tavLst>
                                    </p:anim>
                                    <p:animEffect transition="in" filter="fade">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t="18892" r="973" b="42018"/>
          <a:stretch/>
        </p:blipFill>
        <p:spPr bwMode="auto">
          <a:xfrm>
            <a:off x="828388" y="5345832"/>
            <a:ext cx="684587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30991" t="26366" r="32464" b="59969"/>
          <a:stretch/>
        </p:blipFill>
        <p:spPr>
          <a:xfrm>
            <a:off x="899592" y="3573016"/>
            <a:ext cx="6504449" cy="1368152"/>
          </a:xfrm>
          <a:prstGeom prst="rect">
            <a:avLst/>
          </a:prstGeom>
        </p:spPr>
      </p:pic>
      <p:sp>
        <p:nvSpPr>
          <p:cNvPr id="6"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altLang="en-US" dirty="0"/>
              <a:t>Unshared Convolution</a:t>
            </a:r>
            <a:endParaRPr lang="en-US" dirty="0"/>
          </a:p>
        </p:txBody>
      </p:sp>
      <p:sp>
        <p:nvSpPr>
          <p:cNvPr id="5" name="Rectangle 4"/>
          <p:cNvSpPr/>
          <p:nvPr/>
        </p:nvSpPr>
        <p:spPr>
          <a:xfrm>
            <a:off x="395536" y="1641400"/>
            <a:ext cx="8280920" cy="1569660"/>
          </a:xfrm>
          <a:prstGeom prst="rect">
            <a:avLst/>
          </a:prstGeom>
        </p:spPr>
        <p:txBody>
          <a:bodyPr wrap="square">
            <a:spAutoFit/>
          </a:bodyPr>
          <a:lstStyle/>
          <a:p>
            <a:pPr marL="285750" indent="-285750" algn="just">
              <a:buFont typeface="Wingdings" panose="05000000000000000000" pitchFamily="2" charset="2"/>
              <a:buChar char="q"/>
            </a:pPr>
            <a:r>
              <a:rPr lang="en-US" sz="2400" dirty="0"/>
              <a:t>Face recognition problem is one of the application of unshared convolution.</a:t>
            </a:r>
          </a:p>
          <a:p>
            <a:pPr marL="285750" indent="-285750" algn="just">
              <a:buFont typeface="Wingdings" panose="05000000000000000000" pitchFamily="2" charset="2"/>
              <a:buChar char="q"/>
            </a:pPr>
            <a:r>
              <a:rPr lang="en-US" sz="2400" dirty="0"/>
              <a:t> Different regions of an aligned image have different local statistics. </a:t>
            </a:r>
          </a:p>
        </p:txBody>
      </p:sp>
    </p:spTree>
    <p:extLst>
      <p:ext uri="{BB962C8B-B14F-4D97-AF65-F5344CB8AC3E}">
        <p14:creationId xmlns:p14="http://schemas.microsoft.com/office/powerpoint/2010/main" val="85572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ea typeface="PMingLiU" pitchFamily="18" charset="-120"/>
              </a:rPr>
              <a:t>Variants of the </a:t>
            </a:r>
            <a:br>
              <a:rPr lang="en-GB" altLang="zh-TW" dirty="0">
                <a:ea typeface="PMingLiU" pitchFamily="18" charset="-120"/>
              </a:rPr>
            </a:br>
            <a:r>
              <a:rPr lang="en-GB" altLang="zh-TW" dirty="0">
                <a:ea typeface="PMingLiU" pitchFamily="18" charset="-120"/>
              </a:rPr>
              <a:t>Basic Convolution Function</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dirty="0">
                <a:solidFill>
                  <a:srgbClr val="FF0000"/>
                </a:solidFill>
              </a:rPr>
              <a:t>Stride</a:t>
            </a:r>
            <a:r>
              <a:rPr lang="en-US" altLang="en-US" dirty="0"/>
              <a:t> </a:t>
            </a:r>
          </a:p>
          <a:p>
            <a:pPr lvl="1" algn="just">
              <a:lnSpc>
                <a:spcPct val="90000"/>
              </a:lnSpc>
              <a:buFont typeface="Wingdings" panose="05000000000000000000" pitchFamily="2" charset="2"/>
              <a:buChar char="§"/>
            </a:pPr>
            <a:r>
              <a:rPr lang="en-US" altLang="en-US" dirty="0"/>
              <a:t>is the amount of down-sampling</a:t>
            </a:r>
          </a:p>
          <a:p>
            <a:pPr algn="just">
              <a:lnSpc>
                <a:spcPct val="90000"/>
              </a:lnSpc>
            </a:pPr>
            <a:r>
              <a:rPr lang="en-US" altLang="en-US" dirty="0">
                <a:solidFill>
                  <a:srgbClr val="FF0000"/>
                </a:solidFill>
              </a:rPr>
              <a:t>Zero padding </a:t>
            </a:r>
          </a:p>
          <a:p>
            <a:pPr lvl="1" algn="just">
              <a:lnSpc>
                <a:spcPct val="90000"/>
              </a:lnSpc>
              <a:buFont typeface="Wingdings" panose="05000000000000000000" pitchFamily="2" charset="2"/>
              <a:buChar char="§"/>
            </a:pPr>
            <a:r>
              <a:rPr lang="en-US" altLang="en-US" dirty="0"/>
              <a:t>avoids layer-to-layer shrinking</a:t>
            </a:r>
          </a:p>
          <a:p>
            <a:pPr algn="just">
              <a:lnSpc>
                <a:spcPct val="90000"/>
              </a:lnSpc>
            </a:pPr>
            <a:r>
              <a:rPr lang="en-US" altLang="en-US" dirty="0">
                <a:solidFill>
                  <a:srgbClr val="FF0000"/>
                </a:solidFill>
              </a:rPr>
              <a:t>Unshared convolution</a:t>
            </a:r>
          </a:p>
          <a:p>
            <a:pPr lvl="1" algn="just">
              <a:lnSpc>
                <a:spcPct val="90000"/>
              </a:lnSpc>
              <a:buFont typeface="Wingdings" panose="05000000000000000000" pitchFamily="2" charset="2"/>
              <a:buChar char="§"/>
            </a:pPr>
            <a:r>
              <a:rPr lang="en-US" altLang="en-US" dirty="0"/>
              <a:t>Like convolution but without sharing</a:t>
            </a:r>
            <a:endParaRPr lang="en-US" altLang="en-US" dirty="0">
              <a:solidFill>
                <a:srgbClr val="FF0000"/>
              </a:solidFill>
            </a:endParaRPr>
          </a:p>
          <a:p>
            <a:pPr algn="just">
              <a:lnSpc>
                <a:spcPct val="90000"/>
              </a:lnSpc>
            </a:pPr>
            <a:r>
              <a:rPr lang="en-US" altLang="en-US" dirty="0">
                <a:solidFill>
                  <a:srgbClr val="FF0000"/>
                </a:solidFill>
              </a:rPr>
              <a:t>Tiled convolution</a:t>
            </a:r>
          </a:p>
          <a:p>
            <a:pPr lvl="1" algn="just">
              <a:lnSpc>
                <a:spcPct val="90000"/>
              </a:lnSpc>
              <a:buFont typeface="Wingdings" panose="05000000000000000000" pitchFamily="2" charset="2"/>
              <a:buChar char="§"/>
            </a:pPr>
            <a:r>
              <a:rPr lang="en-US" altLang="en-US" dirty="0"/>
              <a:t>Cycle between shared parameter groups</a:t>
            </a:r>
          </a:p>
        </p:txBody>
      </p:sp>
    </p:spTree>
    <p:extLst>
      <p:ext uri="{BB962C8B-B14F-4D97-AF65-F5344CB8AC3E}">
        <p14:creationId xmlns:p14="http://schemas.microsoft.com/office/powerpoint/2010/main" val="218265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7">
                                            <p:txEl>
                                              <p:pRg st="6" end="6"/>
                                            </p:txEl>
                                          </p:spTgt>
                                        </p:tgtEl>
                                      </p:cBhvr>
                                    </p:animEffect>
                                    <p:animScale>
                                      <p:cBhvr>
                                        <p:cTn id="7" dur="250" autoRev="1" fill="hold"/>
                                        <p:tgtEl>
                                          <p:spTgt spid="67">
                                            <p:txEl>
                                              <p:pRg st="6" end="6"/>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67">
                                            <p:txEl>
                                              <p:pRg st="7" end="7"/>
                                            </p:txEl>
                                          </p:spTgt>
                                        </p:tgtEl>
                                      </p:cBhvr>
                                    </p:animEffect>
                                    <p:animScale>
                                      <p:cBhvr>
                                        <p:cTn id="10" dur="250" autoRev="1" fill="hold"/>
                                        <p:tgtEl>
                                          <p:spTgt spid="67">
                                            <p:txEl>
                                              <p:pRg st="7" end="7"/>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altLang="en-US" dirty="0"/>
              <a:t>Tiled Convolution</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sz="2400" dirty="0">
                <a:latin typeface="+mj-lt"/>
              </a:rPr>
              <a:t>A compromise between convolutional layer and unshared convolution</a:t>
            </a:r>
          </a:p>
          <a:p>
            <a:pPr algn="just">
              <a:lnSpc>
                <a:spcPct val="90000"/>
              </a:lnSpc>
            </a:pPr>
            <a:r>
              <a:rPr lang="en-US" altLang="en-US" sz="2400" dirty="0"/>
              <a:t>Cycle between shared parameter groups </a:t>
            </a:r>
          </a:p>
        </p:txBody>
      </p:sp>
      <p:graphicFrame>
        <p:nvGraphicFramePr>
          <p:cNvPr id="4" name="Table 3"/>
          <p:cNvGraphicFramePr>
            <a:graphicFrameLocks noGrp="1"/>
          </p:cNvGraphicFramePr>
          <p:nvPr/>
        </p:nvGraphicFramePr>
        <p:xfrm>
          <a:off x="1603364" y="420594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4782893" y="3853159"/>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4288248" y="3445798"/>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m:t>
                    </m:r>
                  </m:oMath>
                </a14:m>
                <a:endParaRPr lang="en-US" sz="2000" b="0" dirty="0"/>
              </a:p>
            </p:txBody>
          </p:sp>
        </mc:Choice>
        <mc:Fallback xmlns="">
          <p:sp>
            <p:nvSpPr>
              <p:cNvPr id="6" name="TextBox 5"/>
              <p:cNvSpPr txBox="1">
                <a:spLocks noRot="1" noChangeAspect="1" noMove="1" noResize="1" noEditPoints="1" noAdjustHandles="1" noChangeArrowheads="1" noChangeShapeType="1" noTextEdit="1"/>
              </p:cNvSpPr>
              <p:nvPr/>
            </p:nvSpPr>
            <p:spPr>
              <a:xfrm>
                <a:off x="4288248" y="3445798"/>
                <a:ext cx="1982379" cy="400110"/>
              </a:xfrm>
              <a:prstGeom prst="rect">
                <a:avLst/>
              </a:prstGeom>
              <a:blipFill>
                <a:blip r:embed="rId3"/>
                <a:stretch>
                  <a:fillRect t="-7576" b="-25758"/>
                </a:stretch>
              </a:blipFill>
            </p:spPr>
            <p:txBody>
              <a:bodyPr/>
              <a:lstStyle/>
              <a:p>
                <a:r>
                  <a:rPr lang="en-GB">
                    <a:noFill/>
                  </a:rPr>
                  <a:t> </a:t>
                </a:r>
              </a:p>
            </p:txBody>
          </p:sp>
        </mc:Fallback>
      </mc:AlternateContent>
      <p:cxnSp>
        <p:nvCxnSpPr>
          <p:cNvPr id="7" name="Straight Connector 6"/>
          <p:cNvCxnSpPr/>
          <p:nvPr/>
        </p:nvCxnSpPr>
        <p:spPr bwMode="auto">
          <a:xfrm flipH="1">
            <a:off x="4339734" y="3117668"/>
            <a:ext cx="3175" cy="31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rot="16200000">
                <a:off x="396490" y="4902051"/>
                <a:ext cx="1982379"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dirty="0" smtClean="0">
                        <a:latin typeface="Cambria Math" panose="02040503050406030204" pitchFamily="18" charset="0"/>
                      </a:rPr>
                      <m:t>𝐼</m:t>
                    </m:r>
                    <m:r>
                      <a:rPr lang="en-AU" sz="2000" b="0" i="1" smtClean="0">
                        <a:latin typeface="Cambria Math" panose="02040503050406030204" pitchFamily="18" charset="0"/>
                      </a:rPr>
                      <m:t>(:,:)</m:t>
                    </m:r>
                  </m:oMath>
                </a14:m>
                <a:endParaRPr lang="en-US" sz="2000" b="0" dirty="0"/>
              </a:p>
            </p:txBody>
          </p:sp>
        </mc:Choice>
        <mc:Fallback xmlns="">
          <p:sp>
            <p:nvSpPr>
              <p:cNvPr id="8" name="TextBox 7"/>
              <p:cNvSpPr txBox="1">
                <a:spLocks noRot="1" noChangeAspect="1" noMove="1" noResize="1" noEditPoints="1" noAdjustHandles="1" noChangeArrowheads="1" noChangeShapeType="1" noTextEdit="1"/>
              </p:cNvSpPr>
              <p:nvPr/>
            </p:nvSpPr>
            <p:spPr>
              <a:xfrm rot="16200000">
                <a:off x="396490" y="4902051"/>
                <a:ext cx="1982379" cy="400110"/>
              </a:xfrm>
              <a:prstGeom prst="rect">
                <a:avLst/>
              </a:prstGeom>
              <a:blipFill>
                <a:blip r:embed="rId4"/>
                <a:stretch>
                  <a:fillRect l="-9231" r="-27692"/>
                </a:stretch>
              </a:blipFill>
            </p:spPr>
            <p:txBody>
              <a:bodyPr/>
              <a:lstStyle/>
              <a:p>
                <a:r>
                  <a:rPr lang="en-GB">
                    <a:noFill/>
                  </a:rPr>
                  <a:t> </a:t>
                </a:r>
              </a:p>
            </p:txBody>
          </p:sp>
        </mc:Fallback>
      </mc:AlternateContent>
      <p:graphicFrame>
        <p:nvGraphicFramePr>
          <p:cNvPr id="9" name="Table 8"/>
          <p:cNvGraphicFramePr>
            <a:graphicFrameLocks noGrp="1"/>
          </p:cNvGraphicFramePr>
          <p:nvPr/>
        </p:nvGraphicFramePr>
        <p:xfrm>
          <a:off x="4782893" y="5526747"/>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4288248" y="5119386"/>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m:t>
                    </m:r>
                  </m:oMath>
                </a14:m>
                <a:endParaRPr lang="en-US" sz="2000" b="0" dirty="0"/>
              </a:p>
            </p:txBody>
          </p:sp>
        </mc:Choice>
        <mc:Fallback xmlns="">
          <p:sp>
            <p:nvSpPr>
              <p:cNvPr id="10" name="TextBox 9"/>
              <p:cNvSpPr txBox="1">
                <a:spLocks noRot="1" noChangeAspect="1" noMove="1" noResize="1" noEditPoints="1" noAdjustHandles="1" noChangeArrowheads="1" noChangeShapeType="1" noTextEdit="1"/>
              </p:cNvSpPr>
              <p:nvPr/>
            </p:nvSpPr>
            <p:spPr>
              <a:xfrm>
                <a:off x="4288248" y="5119386"/>
                <a:ext cx="1982379" cy="400110"/>
              </a:xfrm>
              <a:prstGeom prst="rect">
                <a:avLst/>
              </a:prstGeom>
              <a:blipFill>
                <a:blip r:embed="rId5"/>
                <a:stretch>
                  <a:fillRect t="-9231" b="-27692"/>
                </a:stretch>
              </a:blipFill>
            </p:spPr>
            <p:txBody>
              <a:bodyPr/>
              <a:lstStyle/>
              <a:p>
                <a:r>
                  <a:rPr lang="en-GB">
                    <a:noFill/>
                  </a:rPr>
                  <a:t> </a:t>
                </a:r>
              </a:p>
            </p:txBody>
          </p:sp>
        </mc:Fallback>
      </mc:AlternateContent>
      <p:sp>
        <p:nvSpPr>
          <p:cNvPr id="11" name="Rounded Rectangle 10"/>
          <p:cNvSpPr/>
          <p:nvPr/>
        </p:nvSpPr>
        <p:spPr>
          <a:xfrm>
            <a:off x="3779912" y="2924944"/>
            <a:ext cx="2952328" cy="3744416"/>
          </a:xfrm>
          <a:prstGeom prst="roundRect">
            <a:avLst/>
          </a:prstGeom>
          <a:noFill/>
          <a:ln w="76200">
            <a:solidFill>
              <a:schemeClr val="accent6">
                <a:lumMod val="90000"/>
                <a:lumOff val="10000"/>
              </a:schemeClr>
            </a:solidFill>
            <a:prstDash val="sysDash"/>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2" name="TextBox 11"/>
          <p:cNvSpPr txBox="1"/>
          <p:nvPr/>
        </p:nvSpPr>
        <p:spPr>
          <a:xfrm>
            <a:off x="3911285" y="3030898"/>
            <a:ext cx="2736304" cy="400110"/>
          </a:xfrm>
          <a:prstGeom prst="rect">
            <a:avLst/>
          </a:prstGeom>
          <a:noFill/>
        </p:spPr>
        <p:txBody>
          <a:bodyPr wrap="square" rtlCol="0">
            <a:spAutoFit/>
          </a:bodyPr>
          <a:lstStyle/>
          <a:p>
            <a:pPr algn="ctr"/>
            <a:r>
              <a:rPr lang="en-AU" sz="2000" dirty="0"/>
              <a:t>A set of filters (e.g. 2)</a:t>
            </a:r>
            <a:endParaRPr lang="en-US" sz="2000" dirty="0"/>
          </a:p>
        </p:txBody>
      </p:sp>
    </p:spTree>
    <p:extLst>
      <p:ext uri="{BB962C8B-B14F-4D97-AF65-F5344CB8AC3E}">
        <p14:creationId xmlns:p14="http://schemas.microsoft.com/office/powerpoint/2010/main" val="41663255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altLang="en-US" dirty="0"/>
              <a:t>Tiled Convolution</a:t>
            </a:r>
            <a:endParaRPr lang="en-US" dirty="0"/>
          </a:p>
        </p:txBody>
      </p:sp>
      <p:graphicFrame>
        <p:nvGraphicFramePr>
          <p:cNvPr id="13" name="Table 12"/>
          <p:cNvGraphicFramePr>
            <a:graphicFrameLocks noGrp="1"/>
          </p:cNvGraphicFramePr>
          <p:nvPr/>
        </p:nvGraphicFramePr>
        <p:xfrm>
          <a:off x="1315332" y="45659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bl>
          </a:graphicData>
        </a:graphic>
      </p:graphicFrame>
      <p:graphicFrame>
        <p:nvGraphicFramePr>
          <p:cNvPr id="14" name="Table 13"/>
          <p:cNvGraphicFramePr>
            <a:graphicFrameLocks noGrp="1"/>
          </p:cNvGraphicFramePr>
          <p:nvPr/>
        </p:nvGraphicFramePr>
        <p:xfrm>
          <a:off x="4494861" y="5007362"/>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6921229" y="5011227"/>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nvGraphicFramePr>
        <p:xfrm>
          <a:off x="6921229" y="5008052"/>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17" name="TextBox 16"/>
              <p:cNvSpPr txBox="1"/>
              <p:nvPr/>
            </p:nvSpPr>
            <p:spPr>
              <a:xfrm>
                <a:off x="4000216" y="4600001"/>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m:t>
                    </m:r>
                  </m:oMath>
                </a14:m>
                <a:endParaRPr lang="en-US" sz="2000" b="0" dirty="0"/>
              </a:p>
            </p:txBody>
          </p:sp>
        </mc:Choice>
        <mc:Fallback xmlns="">
          <p:sp>
            <p:nvSpPr>
              <p:cNvPr id="17" name="TextBox 16"/>
              <p:cNvSpPr txBox="1">
                <a:spLocks noRot="1" noChangeAspect="1" noMove="1" noResize="1" noEditPoints="1" noAdjustHandles="1" noChangeArrowheads="1" noChangeShapeType="1" noTextEdit="1"/>
              </p:cNvSpPr>
              <p:nvPr/>
            </p:nvSpPr>
            <p:spPr>
              <a:xfrm>
                <a:off x="4000216" y="4600001"/>
                <a:ext cx="1982379" cy="400110"/>
              </a:xfrm>
              <a:prstGeom prst="rect">
                <a:avLst/>
              </a:prstGeom>
              <a:blipFill>
                <a:blip r:embed="rId3"/>
                <a:stretch>
                  <a:fillRect t="-9231" b="-27692"/>
                </a:stretch>
              </a:blipFill>
            </p:spPr>
            <p:txBody>
              <a:bodyPr/>
              <a:lstStyle/>
              <a:p>
                <a:r>
                  <a:rPr lang="en-GB">
                    <a:noFill/>
                  </a:rPr>
                  <a:t> </a:t>
                </a:r>
              </a:p>
            </p:txBody>
          </p:sp>
        </mc:Fallback>
      </mc:AlternateContent>
      <p:graphicFrame>
        <p:nvGraphicFramePr>
          <p:cNvPr id="18" name="Table 17"/>
          <p:cNvGraphicFramePr>
            <a:graphicFrameLocks noGrp="1"/>
          </p:cNvGraphicFramePr>
          <p:nvPr/>
        </p:nvGraphicFramePr>
        <p:xfrm>
          <a:off x="1315120" y="4565988"/>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cxnSp>
        <p:nvCxnSpPr>
          <p:cNvPr id="19" name="Straight Connector 18"/>
          <p:cNvCxnSpPr/>
          <p:nvPr/>
        </p:nvCxnSpPr>
        <p:spPr bwMode="auto">
          <a:xfrm flipH="1">
            <a:off x="4051702" y="2380729"/>
            <a:ext cx="3175" cy="31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flipH="1" flipV="1">
            <a:off x="1300158" y="4569945"/>
            <a:ext cx="3194703" cy="43741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flipH="1" flipV="1">
            <a:off x="1300158" y="5667225"/>
            <a:ext cx="3194703" cy="35613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H="1" flipV="1">
            <a:off x="2347908" y="4569945"/>
            <a:ext cx="3194703" cy="43016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H="1" flipV="1">
            <a:off x="2338514" y="5667225"/>
            <a:ext cx="3204097" cy="35613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TextBox 23"/>
              <p:cNvSpPr txBox="1"/>
              <p:nvPr/>
            </p:nvSpPr>
            <p:spPr>
              <a:xfrm rot="16200000">
                <a:off x="108458" y="5262091"/>
                <a:ext cx="1982379"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dirty="0" smtClean="0">
                        <a:latin typeface="Cambria Math" panose="02040503050406030204" pitchFamily="18" charset="0"/>
                      </a:rPr>
                      <m:t>𝐼</m:t>
                    </m:r>
                    <m:r>
                      <a:rPr lang="en-AU" sz="2000" b="0" i="1" smtClean="0">
                        <a:latin typeface="Cambria Math" panose="02040503050406030204" pitchFamily="18" charset="0"/>
                      </a:rPr>
                      <m:t>(:,:)</m:t>
                    </m:r>
                  </m:oMath>
                </a14:m>
                <a:endParaRPr lang="en-US" sz="2000" b="0" dirty="0"/>
              </a:p>
            </p:txBody>
          </p:sp>
        </mc:Choice>
        <mc:Fallback xmlns="">
          <p:sp>
            <p:nvSpPr>
              <p:cNvPr id="24" name="TextBox 23"/>
              <p:cNvSpPr txBox="1">
                <a:spLocks noRot="1" noChangeAspect="1" noMove="1" noResize="1" noEditPoints="1" noAdjustHandles="1" noChangeArrowheads="1" noChangeShapeType="1" noTextEdit="1"/>
              </p:cNvSpPr>
              <p:nvPr/>
            </p:nvSpPr>
            <p:spPr>
              <a:xfrm rot="16200000">
                <a:off x="108458" y="5262091"/>
                <a:ext cx="1982379" cy="400110"/>
              </a:xfrm>
              <a:prstGeom prst="rect">
                <a:avLst/>
              </a:prstGeom>
              <a:blipFill>
                <a:blip r:embed="rId4"/>
                <a:stretch>
                  <a:fillRect l="-9231" r="-2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420836" y="4597987"/>
                <a:ext cx="1982379"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m:t>
                    </m:r>
                  </m:oMath>
                </a14:m>
                <a:endParaRPr lang="en-US" sz="2000" b="0" dirty="0"/>
              </a:p>
            </p:txBody>
          </p:sp>
        </mc:Choice>
        <mc:Fallback xmlns="">
          <p:sp>
            <p:nvSpPr>
              <p:cNvPr id="25" name="TextBox 24"/>
              <p:cNvSpPr txBox="1">
                <a:spLocks noRot="1" noChangeAspect="1" noMove="1" noResize="1" noEditPoints="1" noAdjustHandles="1" noChangeArrowheads="1" noChangeShapeType="1" noTextEdit="1"/>
              </p:cNvSpPr>
              <p:nvPr/>
            </p:nvSpPr>
            <p:spPr>
              <a:xfrm>
                <a:off x="6420836" y="4597987"/>
                <a:ext cx="1982379" cy="400110"/>
              </a:xfrm>
              <a:prstGeom prst="rect">
                <a:avLst/>
              </a:prstGeom>
              <a:blipFill>
                <a:blip r:embed="rId5"/>
                <a:stretch>
                  <a:fillRect t="-7576" b="-25758"/>
                </a:stretch>
              </a:blipFill>
            </p:spPr>
            <p:txBody>
              <a:bodyPr/>
              <a:lstStyle/>
              <a:p>
                <a:r>
                  <a:rPr lang="en-GB">
                    <a:noFill/>
                  </a:rPr>
                  <a:t> </a:t>
                </a:r>
              </a:p>
            </p:txBody>
          </p:sp>
        </mc:Fallback>
      </mc:AlternateContent>
      <p:graphicFrame>
        <p:nvGraphicFramePr>
          <p:cNvPr id="26" name="Table 25"/>
          <p:cNvGraphicFramePr>
            <a:graphicFrameLocks noGrp="1"/>
          </p:cNvGraphicFramePr>
          <p:nvPr/>
        </p:nvGraphicFramePr>
        <p:xfrm>
          <a:off x="3167805" y="265573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7" name="TextBox 26"/>
              <p:cNvSpPr txBox="1"/>
              <p:nvPr/>
            </p:nvSpPr>
            <p:spPr>
              <a:xfrm>
                <a:off x="2673160" y="2248369"/>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m:t>
                    </m:r>
                  </m:oMath>
                </a14:m>
                <a:endParaRPr lang="en-US" sz="2000"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2673160" y="2248369"/>
                <a:ext cx="1982379" cy="400110"/>
              </a:xfrm>
              <a:prstGeom prst="rect">
                <a:avLst/>
              </a:prstGeom>
              <a:blipFill>
                <a:blip r:embed="rId6"/>
                <a:stretch>
                  <a:fillRect t="-9231" b="-27692"/>
                </a:stretch>
              </a:blipFill>
            </p:spPr>
            <p:txBody>
              <a:bodyPr/>
              <a:lstStyle/>
              <a:p>
                <a:r>
                  <a:rPr lang="en-GB">
                    <a:noFill/>
                  </a:rPr>
                  <a:t> </a:t>
                </a:r>
              </a:p>
            </p:txBody>
          </p:sp>
        </mc:Fallback>
      </mc:AlternateContent>
      <p:cxnSp>
        <p:nvCxnSpPr>
          <p:cNvPr id="28" name="Straight Connector 27"/>
          <p:cNvCxnSpPr/>
          <p:nvPr/>
        </p:nvCxnSpPr>
        <p:spPr bwMode="auto">
          <a:xfrm flipH="1">
            <a:off x="7508031" y="1074130"/>
            <a:ext cx="3175" cy="31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9" name="Table 28"/>
          <p:cNvGraphicFramePr>
            <a:graphicFrameLocks noGrp="1"/>
          </p:cNvGraphicFramePr>
          <p:nvPr/>
        </p:nvGraphicFramePr>
        <p:xfrm>
          <a:off x="5237573" y="265573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30" name="TextBox 29"/>
              <p:cNvSpPr txBox="1"/>
              <p:nvPr/>
            </p:nvSpPr>
            <p:spPr>
              <a:xfrm>
                <a:off x="4742928" y="2248369"/>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m:t>
                    </m:r>
                  </m:oMath>
                </a14:m>
                <a:endParaRPr lang="en-US" sz="2000" b="0" dirty="0"/>
              </a:p>
            </p:txBody>
          </p:sp>
        </mc:Choice>
        <mc:Fallback xmlns="">
          <p:sp>
            <p:nvSpPr>
              <p:cNvPr id="30" name="TextBox 29"/>
              <p:cNvSpPr txBox="1">
                <a:spLocks noRot="1" noChangeAspect="1" noMove="1" noResize="1" noEditPoints="1" noAdjustHandles="1" noChangeArrowheads="1" noChangeShapeType="1" noTextEdit="1"/>
              </p:cNvSpPr>
              <p:nvPr/>
            </p:nvSpPr>
            <p:spPr>
              <a:xfrm>
                <a:off x="4742928" y="2248369"/>
                <a:ext cx="1982379" cy="400110"/>
              </a:xfrm>
              <a:prstGeom prst="rect">
                <a:avLst/>
              </a:prstGeom>
              <a:blipFill>
                <a:blip r:embed="rId7"/>
                <a:stretch>
                  <a:fillRect t="-9231" b="-27692"/>
                </a:stretch>
              </a:blipFill>
            </p:spPr>
            <p:txBody>
              <a:bodyPr/>
              <a:lstStyle/>
              <a:p>
                <a:r>
                  <a:rPr lang="en-GB">
                    <a:noFill/>
                  </a:rPr>
                  <a:t> </a:t>
                </a:r>
              </a:p>
            </p:txBody>
          </p:sp>
        </mc:Fallback>
      </mc:AlternateContent>
      <p:sp>
        <p:nvSpPr>
          <p:cNvPr id="31" name="Rounded Rectangle 30"/>
          <p:cNvSpPr/>
          <p:nvPr/>
        </p:nvSpPr>
        <p:spPr>
          <a:xfrm rot="16200000">
            <a:off x="3636036" y="843784"/>
            <a:ext cx="2126396" cy="4052147"/>
          </a:xfrm>
          <a:prstGeom prst="roundRect">
            <a:avLst/>
          </a:prstGeom>
          <a:noFill/>
          <a:ln w="76200">
            <a:solidFill>
              <a:schemeClr val="accent6">
                <a:lumMod val="90000"/>
                <a:lumOff val="10000"/>
              </a:schemeClr>
            </a:solidFill>
            <a:prstDash val="sysDash"/>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32" name="TextBox 31"/>
          <p:cNvSpPr txBox="1"/>
          <p:nvPr/>
        </p:nvSpPr>
        <p:spPr>
          <a:xfrm>
            <a:off x="3374776" y="1818617"/>
            <a:ext cx="2736304" cy="400110"/>
          </a:xfrm>
          <a:prstGeom prst="rect">
            <a:avLst/>
          </a:prstGeom>
          <a:noFill/>
        </p:spPr>
        <p:txBody>
          <a:bodyPr wrap="square" rtlCol="0">
            <a:spAutoFit/>
          </a:bodyPr>
          <a:lstStyle/>
          <a:p>
            <a:pPr algn="ctr"/>
            <a:r>
              <a:rPr lang="en-AU" sz="2000" dirty="0"/>
              <a:t>A set of 2 filters</a:t>
            </a:r>
            <a:endParaRPr lang="en-US" sz="2000" dirty="0"/>
          </a:p>
        </p:txBody>
      </p:sp>
      <p:sp>
        <p:nvSpPr>
          <p:cNvPr id="33" name="Rounded Rectangle 32"/>
          <p:cNvSpPr/>
          <p:nvPr/>
        </p:nvSpPr>
        <p:spPr>
          <a:xfrm>
            <a:off x="3167805" y="2648480"/>
            <a:ext cx="1047750" cy="1023252"/>
          </a:xfrm>
          <a:prstGeom prst="roundRect">
            <a:avLst/>
          </a:prstGeom>
          <a:noFill/>
          <a:ln w="57150">
            <a:solidFill>
              <a:srgbClr val="FF0066"/>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34" name="Down Arrow 33"/>
          <p:cNvSpPr/>
          <p:nvPr/>
        </p:nvSpPr>
        <p:spPr>
          <a:xfrm rot="20206729">
            <a:off x="4052676" y="3757619"/>
            <a:ext cx="288032" cy="793064"/>
          </a:xfrm>
          <a:prstGeom prst="downArrow">
            <a:avLst/>
          </a:prstGeom>
          <a:solidFill>
            <a:srgbClr val="FF0066"/>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Tree>
    <p:extLst>
      <p:ext uri="{BB962C8B-B14F-4D97-AF65-F5344CB8AC3E}">
        <p14:creationId xmlns:p14="http://schemas.microsoft.com/office/powerpoint/2010/main" val="3333776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altLang="en-US" dirty="0"/>
              <a:t>Tiled Convolution</a:t>
            </a:r>
            <a:endParaRPr lang="en-US" dirty="0"/>
          </a:p>
        </p:txBody>
      </p:sp>
      <p:graphicFrame>
        <p:nvGraphicFramePr>
          <p:cNvPr id="3" name="Table 2"/>
          <p:cNvGraphicFramePr>
            <a:graphicFrameLocks noGrp="1"/>
          </p:cNvGraphicFramePr>
          <p:nvPr/>
        </p:nvGraphicFramePr>
        <p:xfrm>
          <a:off x="1315332" y="45659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bl>
          </a:graphicData>
        </a:graphic>
      </p:graphicFrame>
      <p:graphicFrame>
        <p:nvGraphicFramePr>
          <p:cNvPr id="4" name="Table 3"/>
          <p:cNvGraphicFramePr>
            <a:graphicFrameLocks noGrp="1"/>
          </p:cNvGraphicFramePr>
          <p:nvPr/>
        </p:nvGraphicFramePr>
        <p:xfrm>
          <a:off x="4494861" y="5007362"/>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 name="TextBox 4"/>
              <p:cNvSpPr txBox="1"/>
              <p:nvPr/>
            </p:nvSpPr>
            <p:spPr>
              <a:xfrm>
                <a:off x="4000216" y="4600001"/>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m:t>
                    </m:r>
                  </m:oMath>
                </a14:m>
                <a:endParaRPr lang="en-US" sz="2000" b="0" dirty="0"/>
              </a:p>
            </p:txBody>
          </p:sp>
        </mc:Choice>
        <mc:Fallback xmlns="">
          <p:sp>
            <p:nvSpPr>
              <p:cNvPr id="5" name="TextBox 4"/>
              <p:cNvSpPr txBox="1">
                <a:spLocks noRot="1" noChangeAspect="1" noMove="1" noResize="1" noEditPoints="1" noAdjustHandles="1" noChangeArrowheads="1" noChangeShapeType="1" noTextEdit="1"/>
              </p:cNvSpPr>
              <p:nvPr/>
            </p:nvSpPr>
            <p:spPr>
              <a:xfrm>
                <a:off x="4000216" y="4600001"/>
                <a:ext cx="1982379" cy="400110"/>
              </a:xfrm>
              <a:prstGeom prst="rect">
                <a:avLst/>
              </a:prstGeom>
              <a:blipFill>
                <a:blip r:embed="rId3"/>
                <a:stretch>
                  <a:fillRect t="-9231" b="-27692"/>
                </a:stretch>
              </a:blipFill>
            </p:spPr>
            <p:txBody>
              <a:bodyPr/>
              <a:lstStyle/>
              <a:p>
                <a:r>
                  <a:rPr lang="en-GB">
                    <a:noFill/>
                  </a:rPr>
                  <a:t> </a:t>
                </a:r>
              </a:p>
            </p:txBody>
          </p:sp>
        </mc:Fallback>
      </mc:AlternateContent>
      <p:graphicFrame>
        <p:nvGraphicFramePr>
          <p:cNvPr id="6" name="Table 5"/>
          <p:cNvGraphicFramePr>
            <a:graphicFrameLocks noGrp="1"/>
          </p:cNvGraphicFramePr>
          <p:nvPr/>
        </p:nvGraphicFramePr>
        <p:xfrm>
          <a:off x="1668370" y="4565988"/>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cxnSp>
        <p:nvCxnSpPr>
          <p:cNvPr id="7" name="Straight Connector 6"/>
          <p:cNvCxnSpPr/>
          <p:nvPr/>
        </p:nvCxnSpPr>
        <p:spPr bwMode="auto">
          <a:xfrm flipH="1">
            <a:off x="4051702" y="2092697"/>
            <a:ext cx="3175" cy="31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flipH="1" flipV="1">
            <a:off x="1668370" y="4600001"/>
            <a:ext cx="2826492" cy="40736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flipH="1" flipV="1">
            <a:off x="1668370" y="5663268"/>
            <a:ext cx="2826492" cy="36009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H="1" flipV="1">
            <a:off x="2716120" y="4565988"/>
            <a:ext cx="2826492" cy="43412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flipH="1" flipV="1">
            <a:off x="2716120" y="5663268"/>
            <a:ext cx="2826492" cy="36009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p:cNvSpPr txBox="1"/>
              <p:nvPr/>
            </p:nvSpPr>
            <p:spPr>
              <a:xfrm rot="16200000">
                <a:off x="108458" y="5262091"/>
                <a:ext cx="1982379"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dirty="0" smtClean="0">
                        <a:latin typeface="Cambria Math" panose="02040503050406030204" pitchFamily="18" charset="0"/>
                      </a:rPr>
                      <m:t>𝐼</m:t>
                    </m:r>
                    <m:r>
                      <a:rPr lang="en-AU" sz="2000" b="0" i="1" smtClean="0">
                        <a:latin typeface="Cambria Math" panose="02040503050406030204" pitchFamily="18" charset="0"/>
                      </a:rPr>
                      <m:t>(:,:)</m:t>
                    </m:r>
                  </m:oMath>
                </a14:m>
                <a:endParaRPr lang="en-US" sz="2000" b="0" dirty="0"/>
              </a:p>
            </p:txBody>
          </p:sp>
        </mc:Choice>
        <mc:Fallback xmlns="">
          <p:sp>
            <p:nvSpPr>
              <p:cNvPr id="12" name="TextBox 11"/>
              <p:cNvSpPr txBox="1">
                <a:spLocks noRot="1" noChangeAspect="1" noMove="1" noResize="1" noEditPoints="1" noAdjustHandles="1" noChangeArrowheads="1" noChangeShapeType="1" noTextEdit="1"/>
              </p:cNvSpPr>
              <p:nvPr/>
            </p:nvSpPr>
            <p:spPr>
              <a:xfrm rot="16200000">
                <a:off x="108458" y="5262091"/>
                <a:ext cx="1982379" cy="400110"/>
              </a:xfrm>
              <a:prstGeom prst="rect">
                <a:avLst/>
              </a:prstGeom>
              <a:blipFill>
                <a:blip r:embed="rId4"/>
                <a:stretch>
                  <a:fillRect l="-9231" r="-27692"/>
                </a:stretch>
              </a:blipFill>
            </p:spPr>
            <p:txBody>
              <a:bodyPr/>
              <a:lstStyle/>
              <a:p>
                <a:r>
                  <a:rPr lang="en-GB">
                    <a:noFill/>
                  </a:rPr>
                  <a:t> </a:t>
                </a:r>
              </a:p>
            </p:txBody>
          </p:sp>
        </mc:Fallback>
      </mc:AlternateContent>
      <p:graphicFrame>
        <p:nvGraphicFramePr>
          <p:cNvPr id="13" name="Table 12"/>
          <p:cNvGraphicFramePr>
            <a:graphicFrameLocks noGrp="1"/>
          </p:cNvGraphicFramePr>
          <p:nvPr/>
        </p:nvGraphicFramePr>
        <p:xfrm>
          <a:off x="6921229" y="5011227"/>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6921229" y="5008052"/>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15" name="TextBox 14"/>
              <p:cNvSpPr txBox="1"/>
              <p:nvPr/>
            </p:nvSpPr>
            <p:spPr>
              <a:xfrm>
                <a:off x="6420836" y="4597987"/>
                <a:ext cx="1982379"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m:t>
                    </m:r>
                  </m:oMath>
                </a14:m>
                <a:endParaRPr lang="en-US" sz="2000" b="0" dirty="0"/>
              </a:p>
            </p:txBody>
          </p:sp>
        </mc:Choice>
        <mc:Fallback xmlns="">
          <p:sp>
            <p:nvSpPr>
              <p:cNvPr id="15" name="TextBox 14"/>
              <p:cNvSpPr txBox="1">
                <a:spLocks noRot="1" noChangeAspect="1" noMove="1" noResize="1" noEditPoints="1" noAdjustHandles="1" noChangeArrowheads="1" noChangeShapeType="1" noTextEdit="1"/>
              </p:cNvSpPr>
              <p:nvPr/>
            </p:nvSpPr>
            <p:spPr>
              <a:xfrm>
                <a:off x="6420836" y="4597987"/>
                <a:ext cx="1982379" cy="400110"/>
              </a:xfrm>
              <a:prstGeom prst="rect">
                <a:avLst/>
              </a:prstGeom>
              <a:blipFill>
                <a:blip r:embed="rId5"/>
                <a:stretch>
                  <a:fillRect t="-7576" b="-25758"/>
                </a:stretch>
              </a:blipFill>
            </p:spPr>
            <p:txBody>
              <a:bodyPr/>
              <a:lstStyle/>
              <a:p>
                <a:r>
                  <a:rPr lang="en-GB">
                    <a:noFill/>
                  </a:rPr>
                  <a:t> </a:t>
                </a:r>
              </a:p>
            </p:txBody>
          </p:sp>
        </mc:Fallback>
      </mc:AlternateContent>
      <p:graphicFrame>
        <p:nvGraphicFramePr>
          <p:cNvPr id="16" name="Table 15"/>
          <p:cNvGraphicFramePr>
            <a:graphicFrameLocks noGrp="1"/>
          </p:cNvGraphicFramePr>
          <p:nvPr/>
        </p:nvGraphicFramePr>
        <p:xfrm>
          <a:off x="7281520" y="5008052"/>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17" name="Straight Connector 16"/>
          <p:cNvCxnSpPr/>
          <p:nvPr/>
        </p:nvCxnSpPr>
        <p:spPr bwMode="auto">
          <a:xfrm flipH="1">
            <a:off x="4051702" y="2380729"/>
            <a:ext cx="3175" cy="31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8" name="Table 17"/>
          <p:cNvGraphicFramePr>
            <a:graphicFrameLocks noGrp="1"/>
          </p:cNvGraphicFramePr>
          <p:nvPr/>
        </p:nvGraphicFramePr>
        <p:xfrm>
          <a:off x="3167805" y="265573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9" name="TextBox 18"/>
              <p:cNvSpPr txBox="1"/>
              <p:nvPr/>
            </p:nvSpPr>
            <p:spPr>
              <a:xfrm>
                <a:off x="2673160" y="2248369"/>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m:t>
                    </m:r>
                  </m:oMath>
                </a14:m>
                <a:endParaRPr lang="en-US" sz="2000" b="0" dirty="0"/>
              </a:p>
            </p:txBody>
          </p:sp>
        </mc:Choice>
        <mc:Fallback xmlns="">
          <p:sp>
            <p:nvSpPr>
              <p:cNvPr id="19" name="TextBox 18"/>
              <p:cNvSpPr txBox="1">
                <a:spLocks noRot="1" noChangeAspect="1" noMove="1" noResize="1" noEditPoints="1" noAdjustHandles="1" noChangeArrowheads="1" noChangeShapeType="1" noTextEdit="1"/>
              </p:cNvSpPr>
              <p:nvPr/>
            </p:nvSpPr>
            <p:spPr>
              <a:xfrm>
                <a:off x="2673160" y="2248369"/>
                <a:ext cx="1982379" cy="400110"/>
              </a:xfrm>
              <a:prstGeom prst="rect">
                <a:avLst/>
              </a:prstGeom>
              <a:blipFill>
                <a:blip r:embed="rId6"/>
                <a:stretch>
                  <a:fillRect t="-9231" b="-27692"/>
                </a:stretch>
              </a:blipFill>
            </p:spPr>
            <p:txBody>
              <a:bodyPr/>
              <a:lstStyle/>
              <a:p>
                <a:r>
                  <a:rPr lang="en-GB">
                    <a:noFill/>
                  </a:rPr>
                  <a:t> </a:t>
                </a:r>
              </a:p>
            </p:txBody>
          </p:sp>
        </mc:Fallback>
      </mc:AlternateContent>
      <p:graphicFrame>
        <p:nvGraphicFramePr>
          <p:cNvPr id="20" name="Table 19"/>
          <p:cNvGraphicFramePr>
            <a:graphicFrameLocks noGrp="1"/>
          </p:cNvGraphicFramePr>
          <p:nvPr/>
        </p:nvGraphicFramePr>
        <p:xfrm>
          <a:off x="5237573" y="265573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1" name="TextBox 20"/>
              <p:cNvSpPr txBox="1"/>
              <p:nvPr/>
            </p:nvSpPr>
            <p:spPr>
              <a:xfrm>
                <a:off x="4742928" y="2248369"/>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m:t>
                    </m:r>
                  </m:oMath>
                </a14:m>
                <a:endParaRPr lang="en-US" sz="2000" b="0" dirty="0"/>
              </a:p>
            </p:txBody>
          </p:sp>
        </mc:Choice>
        <mc:Fallback xmlns="">
          <p:sp>
            <p:nvSpPr>
              <p:cNvPr id="21" name="TextBox 20"/>
              <p:cNvSpPr txBox="1">
                <a:spLocks noRot="1" noChangeAspect="1" noMove="1" noResize="1" noEditPoints="1" noAdjustHandles="1" noChangeArrowheads="1" noChangeShapeType="1" noTextEdit="1"/>
              </p:cNvSpPr>
              <p:nvPr/>
            </p:nvSpPr>
            <p:spPr>
              <a:xfrm>
                <a:off x="4742928" y="2248369"/>
                <a:ext cx="1982379" cy="400110"/>
              </a:xfrm>
              <a:prstGeom prst="rect">
                <a:avLst/>
              </a:prstGeom>
              <a:blipFill>
                <a:blip r:embed="rId7"/>
                <a:stretch>
                  <a:fillRect t="-9231" b="-27692"/>
                </a:stretch>
              </a:blipFill>
            </p:spPr>
            <p:txBody>
              <a:bodyPr/>
              <a:lstStyle/>
              <a:p>
                <a:r>
                  <a:rPr lang="en-GB">
                    <a:noFill/>
                  </a:rPr>
                  <a:t> </a:t>
                </a:r>
              </a:p>
            </p:txBody>
          </p:sp>
        </mc:Fallback>
      </mc:AlternateContent>
      <p:sp>
        <p:nvSpPr>
          <p:cNvPr id="22" name="Rounded Rectangle 21"/>
          <p:cNvSpPr/>
          <p:nvPr/>
        </p:nvSpPr>
        <p:spPr>
          <a:xfrm rot="16200000">
            <a:off x="3636036" y="843784"/>
            <a:ext cx="2126396" cy="4052147"/>
          </a:xfrm>
          <a:prstGeom prst="roundRect">
            <a:avLst/>
          </a:prstGeom>
          <a:noFill/>
          <a:ln w="76200">
            <a:solidFill>
              <a:schemeClr val="accent6">
                <a:lumMod val="90000"/>
                <a:lumOff val="10000"/>
              </a:schemeClr>
            </a:solidFill>
            <a:prstDash val="sysDash"/>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23" name="TextBox 22"/>
          <p:cNvSpPr txBox="1"/>
          <p:nvPr/>
        </p:nvSpPr>
        <p:spPr>
          <a:xfrm>
            <a:off x="3374776" y="1818617"/>
            <a:ext cx="2736304" cy="400110"/>
          </a:xfrm>
          <a:prstGeom prst="rect">
            <a:avLst/>
          </a:prstGeom>
          <a:noFill/>
        </p:spPr>
        <p:txBody>
          <a:bodyPr wrap="square" rtlCol="0">
            <a:spAutoFit/>
          </a:bodyPr>
          <a:lstStyle/>
          <a:p>
            <a:pPr algn="ctr"/>
            <a:r>
              <a:rPr lang="en-AU" sz="2000" dirty="0"/>
              <a:t>A set of 2 filters</a:t>
            </a:r>
            <a:endParaRPr lang="en-US" sz="2000" dirty="0"/>
          </a:p>
        </p:txBody>
      </p:sp>
      <p:sp>
        <p:nvSpPr>
          <p:cNvPr id="24" name="Rounded Rectangle 23"/>
          <p:cNvSpPr/>
          <p:nvPr/>
        </p:nvSpPr>
        <p:spPr>
          <a:xfrm>
            <a:off x="5243368" y="2648479"/>
            <a:ext cx="1047750" cy="1023252"/>
          </a:xfrm>
          <a:prstGeom prst="roundRect">
            <a:avLst/>
          </a:prstGeom>
          <a:noFill/>
          <a:ln w="57150">
            <a:solidFill>
              <a:srgbClr val="92D050"/>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25" name="Down Arrow 24"/>
          <p:cNvSpPr/>
          <p:nvPr/>
        </p:nvSpPr>
        <p:spPr>
          <a:xfrm rot="1882283">
            <a:off x="5348157" y="3738914"/>
            <a:ext cx="288032" cy="793064"/>
          </a:xfrm>
          <a:prstGeom prst="downArrow">
            <a:avLst/>
          </a:prstGeom>
          <a:solidFill>
            <a:srgbClr val="0AEC04"/>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Tree>
    <p:extLst>
      <p:ext uri="{BB962C8B-B14F-4D97-AF65-F5344CB8AC3E}">
        <p14:creationId xmlns:p14="http://schemas.microsoft.com/office/powerpoint/2010/main" val="629786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altLang="en-US" dirty="0"/>
              <a:t>Tiled Convolution</a:t>
            </a:r>
            <a:endParaRPr lang="en-US" dirty="0"/>
          </a:p>
        </p:txBody>
      </p:sp>
      <p:graphicFrame>
        <p:nvGraphicFramePr>
          <p:cNvPr id="3" name="Table 2"/>
          <p:cNvGraphicFramePr>
            <a:graphicFrameLocks noGrp="1"/>
          </p:cNvGraphicFramePr>
          <p:nvPr/>
        </p:nvGraphicFramePr>
        <p:xfrm>
          <a:off x="1228533" y="4487431"/>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bl>
          </a:graphicData>
        </a:graphic>
      </p:graphicFrame>
      <p:graphicFrame>
        <p:nvGraphicFramePr>
          <p:cNvPr id="4" name="Table 3"/>
          <p:cNvGraphicFramePr>
            <a:graphicFrameLocks noGrp="1"/>
          </p:cNvGraphicFramePr>
          <p:nvPr/>
        </p:nvGraphicFramePr>
        <p:xfrm>
          <a:off x="4408062" y="492880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 name="TextBox 4"/>
              <p:cNvSpPr txBox="1"/>
              <p:nvPr/>
            </p:nvSpPr>
            <p:spPr>
              <a:xfrm>
                <a:off x="3913417" y="4521444"/>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m:t>
                    </m:r>
                  </m:oMath>
                </a14:m>
                <a:endParaRPr lang="en-US" sz="2000" b="0" dirty="0"/>
              </a:p>
            </p:txBody>
          </p:sp>
        </mc:Choice>
        <mc:Fallback xmlns="">
          <p:sp>
            <p:nvSpPr>
              <p:cNvPr id="5" name="TextBox 4"/>
              <p:cNvSpPr txBox="1">
                <a:spLocks noRot="1" noChangeAspect="1" noMove="1" noResize="1" noEditPoints="1" noAdjustHandles="1" noChangeArrowheads="1" noChangeShapeType="1" noTextEdit="1"/>
              </p:cNvSpPr>
              <p:nvPr/>
            </p:nvSpPr>
            <p:spPr>
              <a:xfrm>
                <a:off x="3913417" y="4521444"/>
                <a:ext cx="1982379" cy="400110"/>
              </a:xfrm>
              <a:prstGeom prst="rect">
                <a:avLst/>
              </a:prstGeom>
              <a:blipFill>
                <a:blip r:embed="rId3"/>
                <a:stretch>
                  <a:fillRect t="-9231" b="-27692"/>
                </a:stretch>
              </a:blipFill>
            </p:spPr>
            <p:txBody>
              <a:bodyPr/>
              <a:lstStyle/>
              <a:p>
                <a:r>
                  <a:rPr lang="en-GB">
                    <a:noFill/>
                  </a:rPr>
                  <a:t> </a:t>
                </a:r>
              </a:p>
            </p:txBody>
          </p:sp>
        </mc:Fallback>
      </mc:AlternateContent>
      <p:graphicFrame>
        <p:nvGraphicFramePr>
          <p:cNvPr id="6" name="Table 5"/>
          <p:cNvGraphicFramePr>
            <a:graphicFrameLocks noGrp="1"/>
          </p:cNvGraphicFramePr>
          <p:nvPr/>
        </p:nvGraphicFramePr>
        <p:xfrm>
          <a:off x="1927347" y="4487431"/>
          <a:ext cx="1047750" cy="109728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0"/>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1"/>
                  </a:ext>
                </a:extLst>
              </a:tr>
              <a:tr h="338533">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tc>
                  <a:txBody>
                    <a:bodyPr/>
                    <a:lstStyle/>
                    <a:p>
                      <a:pPr algn="ct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alpha val="70000"/>
                      </a:schemeClr>
                    </a:solidFill>
                  </a:tcPr>
                </a:tc>
                <a:extLst>
                  <a:ext uri="{0D108BD9-81ED-4DB2-BD59-A6C34878D82A}">
                    <a16:rowId xmlns:a16="http://schemas.microsoft.com/office/drawing/2014/main" val="10002"/>
                  </a:ext>
                </a:extLst>
              </a:tr>
            </a:tbl>
          </a:graphicData>
        </a:graphic>
      </p:graphicFrame>
      <p:cxnSp>
        <p:nvCxnSpPr>
          <p:cNvPr id="7" name="Straight Connector 6"/>
          <p:cNvCxnSpPr/>
          <p:nvPr/>
        </p:nvCxnSpPr>
        <p:spPr bwMode="auto">
          <a:xfrm flipH="1">
            <a:off x="3964903" y="2014140"/>
            <a:ext cx="3175" cy="31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flipH="1" flipV="1">
            <a:off x="1927347" y="4521444"/>
            <a:ext cx="2480716" cy="40736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flipH="1" flipV="1">
            <a:off x="1927347" y="5584711"/>
            <a:ext cx="2480716" cy="36009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H="1" flipV="1">
            <a:off x="2974783" y="4487431"/>
            <a:ext cx="2481030" cy="43412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flipH="1" flipV="1">
            <a:off x="2974783" y="5584711"/>
            <a:ext cx="2481030" cy="36009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p:cNvSpPr txBox="1"/>
              <p:nvPr/>
            </p:nvSpPr>
            <p:spPr>
              <a:xfrm rot="16200000">
                <a:off x="21659" y="5183534"/>
                <a:ext cx="1982379"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dirty="0" smtClean="0">
                        <a:latin typeface="Cambria Math" panose="02040503050406030204" pitchFamily="18" charset="0"/>
                      </a:rPr>
                      <m:t>𝐼</m:t>
                    </m:r>
                    <m:r>
                      <a:rPr lang="en-AU" sz="2000" b="0" i="1" smtClean="0">
                        <a:latin typeface="Cambria Math" panose="02040503050406030204" pitchFamily="18" charset="0"/>
                      </a:rPr>
                      <m:t>(:,:)</m:t>
                    </m:r>
                  </m:oMath>
                </a14:m>
                <a:endParaRPr lang="en-US" sz="2000" b="0" dirty="0"/>
              </a:p>
            </p:txBody>
          </p:sp>
        </mc:Choice>
        <mc:Fallback xmlns="">
          <p:sp>
            <p:nvSpPr>
              <p:cNvPr id="12" name="TextBox 11"/>
              <p:cNvSpPr txBox="1">
                <a:spLocks noRot="1" noChangeAspect="1" noMove="1" noResize="1" noEditPoints="1" noAdjustHandles="1" noChangeArrowheads="1" noChangeShapeType="1" noTextEdit="1"/>
              </p:cNvSpPr>
              <p:nvPr/>
            </p:nvSpPr>
            <p:spPr>
              <a:xfrm rot="16200000">
                <a:off x="21659" y="5183534"/>
                <a:ext cx="1982379" cy="400110"/>
              </a:xfrm>
              <a:prstGeom prst="rect">
                <a:avLst/>
              </a:prstGeom>
              <a:blipFill>
                <a:blip r:embed="rId4"/>
                <a:stretch>
                  <a:fillRect l="-7576" r="-25758"/>
                </a:stretch>
              </a:blipFill>
            </p:spPr>
            <p:txBody>
              <a:bodyPr/>
              <a:lstStyle/>
              <a:p>
                <a:r>
                  <a:rPr lang="en-GB">
                    <a:noFill/>
                  </a:rPr>
                  <a:t> </a:t>
                </a:r>
              </a:p>
            </p:txBody>
          </p:sp>
        </mc:Fallback>
      </mc:AlternateContent>
      <p:graphicFrame>
        <p:nvGraphicFramePr>
          <p:cNvPr id="13" name="Table 12"/>
          <p:cNvGraphicFramePr>
            <a:graphicFrameLocks noGrp="1"/>
          </p:cNvGraphicFramePr>
          <p:nvPr/>
        </p:nvGraphicFramePr>
        <p:xfrm>
          <a:off x="6834430" y="493267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6834430" y="4929495"/>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15" name="TextBox 14"/>
              <p:cNvSpPr txBox="1"/>
              <p:nvPr/>
            </p:nvSpPr>
            <p:spPr>
              <a:xfrm>
                <a:off x="6334037" y="4519430"/>
                <a:ext cx="1982379"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m:t>
                    </m:r>
                  </m:oMath>
                </a14:m>
                <a:endParaRPr lang="en-US" sz="2000" b="0" dirty="0"/>
              </a:p>
            </p:txBody>
          </p:sp>
        </mc:Choice>
        <mc:Fallback xmlns="">
          <p:sp>
            <p:nvSpPr>
              <p:cNvPr id="15" name="TextBox 14"/>
              <p:cNvSpPr txBox="1">
                <a:spLocks noRot="1" noChangeAspect="1" noMove="1" noResize="1" noEditPoints="1" noAdjustHandles="1" noChangeArrowheads="1" noChangeShapeType="1" noTextEdit="1"/>
              </p:cNvSpPr>
              <p:nvPr/>
            </p:nvSpPr>
            <p:spPr>
              <a:xfrm>
                <a:off x="6334037" y="4519430"/>
                <a:ext cx="1982379" cy="400110"/>
              </a:xfrm>
              <a:prstGeom prst="rect">
                <a:avLst/>
              </a:prstGeom>
              <a:blipFill>
                <a:blip r:embed="rId5"/>
                <a:stretch>
                  <a:fillRect t="-7576" b="-25758"/>
                </a:stretch>
              </a:blipFill>
            </p:spPr>
            <p:txBody>
              <a:bodyPr/>
              <a:lstStyle/>
              <a:p>
                <a:r>
                  <a:rPr lang="en-GB">
                    <a:noFill/>
                  </a:rPr>
                  <a:t> </a:t>
                </a:r>
              </a:p>
            </p:txBody>
          </p:sp>
        </mc:Fallback>
      </mc:AlternateContent>
      <p:graphicFrame>
        <p:nvGraphicFramePr>
          <p:cNvPr id="16" name="Table 15"/>
          <p:cNvGraphicFramePr>
            <a:graphicFrameLocks noGrp="1"/>
          </p:cNvGraphicFramePr>
          <p:nvPr/>
        </p:nvGraphicFramePr>
        <p:xfrm>
          <a:off x="7194721" y="4929495"/>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7536655" y="4929495"/>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8" name="Rectangle 3"/>
          <p:cNvSpPr txBox="1">
            <a:spLocks noChangeArrowheads="1"/>
          </p:cNvSpPr>
          <p:nvPr/>
        </p:nvSpPr>
        <p:spPr bwMode="auto">
          <a:xfrm>
            <a:off x="3287977" y="6381328"/>
            <a:ext cx="2435125" cy="572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70000"/>
              <a:buFont typeface="Monotype Sorts" pitchFamily="2" charset="2"/>
              <a:buChar char="n"/>
              <a:defRPr kumimoji="1" sz="2800" kern="1200">
                <a:solidFill>
                  <a:schemeClr val="tx2"/>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2"/>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2"/>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2"/>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90000"/>
              </a:lnSpc>
              <a:buNone/>
            </a:pPr>
            <a:r>
              <a:rPr lang="en-AU" altLang="en-US" b="0" dirty="0">
                <a:solidFill>
                  <a:schemeClr val="tx1"/>
                </a:solidFill>
              </a:rPr>
              <a:t>And so on …</a:t>
            </a:r>
            <a:endParaRPr lang="en-US" altLang="en-US" b="0" dirty="0">
              <a:solidFill>
                <a:schemeClr val="tx1"/>
              </a:solidFill>
            </a:endParaRPr>
          </a:p>
        </p:txBody>
      </p:sp>
      <p:cxnSp>
        <p:nvCxnSpPr>
          <p:cNvPr id="19" name="Straight Connector 18"/>
          <p:cNvCxnSpPr/>
          <p:nvPr/>
        </p:nvCxnSpPr>
        <p:spPr bwMode="auto">
          <a:xfrm flipH="1">
            <a:off x="3964903" y="2302172"/>
            <a:ext cx="3175" cy="31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0" name="Table 19"/>
          <p:cNvGraphicFramePr>
            <a:graphicFrameLocks noGrp="1"/>
          </p:cNvGraphicFramePr>
          <p:nvPr/>
        </p:nvGraphicFramePr>
        <p:xfrm>
          <a:off x="3081006" y="2577173"/>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1" name="TextBox 20"/>
              <p:cNvSpPr txBox="1"/>
              <p:nvPr/>
            </p:nvSpPr>
            <p:spPr>
              <a:xfrm>
                <a:off x="2586361" y="2169812"/>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m:t>
                    </m:r>
                  </m:oMath>
                </a14:m>
                <a:endParaRPr lang="en-US" sz="2000" b="0" dirty="0"/>
              </a:p>
            </p:txBody>
          </p:sp>
        </mc:Choice>
        <mc:Fallback xmlns="">
          <p:sp>
            <p:nvSpPr>
              <p:cNvPr id="21" name="TextBox 20"/>
              <p:cNvSpPr txBox="1">
                <a:spLocks noRot="1" noChangeAspect="1" noMove="1" noResize="1" noEditPoints="1" noAdjustHandles="1" noChangeArrowheads="1" noChangeShapeType="1" noTextEdit="1"/>
              </p:cNvSpPr>
              <p:nvPr/>
            </p:nvSpPr>
            <p:spPr>
              <a:xfrm>
                <a:off x="2586361" y="2169812"/>
                <a:ext cx="1982379" cy="400110"/>
              </a:xfrm>
              <a:prstGeom prst="rect">
                <a:avLst/>
              </a:prstGeom>
              <a:blipFill>
                <a:blip r:embed="rId6"/>
                <a:stretch>
                  <a:fillRect t="-9091" b="-25758"/>
                </a:stretch>
              </a:blipFill>
            </p:spPr>
            <p:txBody>
              <a:bodyPr/>
              <a:lstStyle/>
              <a:p>
                <a:r>
                  <a:rPr lang="en-GB">
                    <a:noFill/>
                  </a:rPr>
                  <a:t> </a:t>
                </a:r>
              </a:p>
            </p:txBody>
          </p:sp>
        </mc:Fallback>
      </mc:AlternateContent>
      <p:graphicFrame>
        <p:nvGraphicFramePr>
          <p:cNvPr id="22" name="Table 21"/>
          <p:cNvGraphicFramePr>
            <a:graphicFrameLocks noGrp="1"/>
          </p:cNvGraphicFramePr>
          <p:nvPr/>
        </p:nvGraphicFramePr>
        <p:xfrm>
          <a:off x="5150774" y="2577173"/>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3" name="TextBox 22"/>
              <p:cNvSpPr txBox="1"/>
              <p:nvPr/>
            </p:nvSpPr>
            <p:spPr>
              <a:xfrm>
                <a:off x="4656129" y="2169812"/>
                <a:ext cx="1982379"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m:t>
                    </m:r>
                  </m:oMath>
                </a14:m>
                <a:endParaRPr lang="en-US" sz="2000" b="0" dirty="0"/>
              </a:p>
            </p:txBody>
          </p:sp>
        </mc:Choice>
        <mc:Fallback xmlns="">
          <p:sp>
            <p:nvSpPr>
              <p:cNvPr id="23" name="TextBox 22"/>
              <p:cNvSpPr txBox="1">
                <a:spLocks noRot="1" noChangeAspect="1" noMove="1" noResize="1" noEditPoints="1" noAdjustHandles="1" noChangeArrowheads="1" noChangeShapeType="1" noTextEdit="1"/>
              </p:cNvSpPr>
              <p:nvPr/>
            </p:nvSpPr>
            <p:spPr>
              <a:xfrm>
                <a:off x="4656129" y="2169812"/>
                <a:ext cx="1982379" cy="400110"/>
              </a:xfrm>
              <a:prstGeom prst="rect">
                <a:avLst/>
              </a:prstGeom>
              <a:blipFill>
                <a:blip r:embed="rId7"/>
                <a:stretch>
                  <a:fillRect t="-9091" b="-25758"/>
                </a:stretch>
              </a:blipFill>
            </p:spPr>
            <p:txBody>
              <a:bodyPr/>
              <a:lstStyle/>
              <a:p>
                <a:r>
                  <a:rPr lang="en-GB">
                    <a:noFill/>
                  </a:rPr>
                  <a:t> </a:t>
                </a:r>
              </a:p>
            </p:txBody>
          </p:sp>
        </mc:Fallback>
      </mc:AlternateContent>
      <p:sp>
        <p:nvSpPr>
          <p:cNvPr id="24" name="Rounded Rectangle 23"/>
          <p:cNvSpPr/>
          <p:nvPr/>
        </p:nvSpPr>
        <p:spPr>
          <a:xfrm rot="16200000">
            <a:off x="3549237" y="765227"/>
            <a:ext cx="2126396" cy="4052147"/>
          </a:xfrm>
          <a:prstGeom prst="roundRect">
            <a:avLst/>
          </a:prstGeom>
          <a:noFill/>
          <a:ln w="76200">
            <a:solidFill>
              <a:schemeClr val="accent6">
                <a:lumMod val="90000"/>
                <a:lumOff val="10000"/>
              </a:schemeClr>
            </a:solidFill>
            <a:prstDash val="sysDash"/>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25" name="TextBox 24"/>
          <p:cNvSpPr txBox="1"/>
          <p:nvPr/>
        </p:nvSpPr>
        <p:spPr>
          <a:xfrm>
            <a:off x="3287977" y="1740060"/>
            <a:ext cx="2736304" cy="400110"/>
          </a:xfrm>
          <a:prstGeom prst="rect">
            <a:avLst/>
          </a:prstGeom>
          <a:noFill/>
        </p:spPr>
        <p:txBody>
          <a:bodyPr wrap="square" rtlCol="0">
            <a:spAutoFit/>
          </a:bodyPr>
          <a:lstStyle/>
          <a:p>
            <a:pPr algn="ctr"/>
            <a:r>
              <a:rPr lang="en-AU" sz="2000" dirty="0"/>
              <a:t>A set of 2 filters</a:t>
            </a:r>
            <a:endParaRPr lang="en-US" sz="2000" dirty="0"/>
          </a:p>
        </p:txBody>
      </p:sp>
      <p:sp>
        <p:nvSpPr>
          <p:cNvPr id="26" name="Rounded Rectangle 25"/>
          <p:cNvSpPr/>
          <p:nvPr/>
        </p:nvSpPr>
        <p:spPr>
          <a:xfrm>
            <a:off x="3081006" y="2569923"/>
            <a:ext cx="1047750" cy="1023252"/>
          </a:xfrm>
          <a:prstGeom prst="roundRect">
            <a:avLst/>
          </a:prstGeom>
          <a:noFill/>
          <a:ln w="57150">
            <a:solidFill>
              <a:srgbClr val="FF0066"/>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27" name="Down Arrow 26"/>
          <p:cNvSpPr/>
          <p:nvPr/>
        </p:nvSpPr>
        <p:spPr>
          <a:xfrm rot="20206729">
            <a:off x="3965877" y="3679062"/>
            <a:ext cx="288032" cy="793064"/>
          </a:xfrm>
          <a:prstGeom prst="downArrow">
            <a:avLst/>
          </a:prstGeom>
          <a:solidFill>
            <a:srgbClr val="FF0066"/>
          </a:solidFill>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Tree>
    <p:extLst>
      <p:ext uri="{BB962C8B-B14F-4D97-AF65-F5344CB8AC3E}">
        <p14:creationId xmlns:p14="http://schemas.microsoft.com/office/powerpoint/2010/main" val="2869781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altLang="en-US" dirty="0"/>
              <a:t>Tiled Convolution</a:t>
            </a:r>
            <a:endParaRPr lang="en-US" dirty="0"/>
          </a:p>
        </p:txBody>
      </p:sp>
      <p:pic>
        <p:nvPicPr>
          <p:cNvPr id="3" name="Picture 2"/>
          <p:cNvPicPr>
            <a:picLocks noChangeAspect="1"/>
          </p:cNvPicPr>
          <p:nvPr/>
        </p:nvPicPr>
        <p:blipFill rotWithShape="1">
          <a:blip r:embed="rId3"/>
          <a:srcRect l="14380" t="30377" r="26927" b="34186"/>
          <a:stretch/>
        </p:blipFill>
        <p:spPr>
          <a:xfrm>
            <a:off x="611560" y="1916832"/>
            <a:ext cx="8056895" cy="2736304"/>
          </a:xfrm>
          <a:prstGeom prst="rect">
            <a:avLst/>
          </a:prstGeom>
        </p:spPr>
      </p:pic>
      <p:sp>
        <p:nvSpPr>
          <p:cNvPr id="2" name="Rectangle 1"/>
          <p:cNvSpPr/>
          <p:nvPr/>
        </p:nvSpPr>
        <p:spPr>
          <a:xfrm>
            <a:off x="539551" y="5301208"/>
            <a:ext cx="7996435" cy="1200329"/>
          </a:xfrm>
          <a:prstGeom prst="rect">
            <a:avLst/>
          </a:prstGeom>
        </p:spPr>
        <p:txBody>
          <a:bodyPr wrap="square">
            <a:spAutoFit/>
          </a:bodyPr>
          <a:lstStyle/>
          <a:p>
            <a:pPr marL="457200" indent="-457200" algn="just" eaLnBrk="0" fontAlgn="base" hangingPunct="0">
              <a:spcBef>
                <a:spcPct val="30000"/>
              </a:spcBef>
              <a:spcAft>
                <a:spcPct val="0"/>
              </a:spcAft>
              <a:buFont typeface="Wingdings" panose="05000000000000000000" pitchFamily="2" charset="2"/>
              <a:buChar char="q"/>
              <a:defRPr/>
            </a:pPr>
            <a:r>
              <a:rPr lang="en-US" sz="2400" dirty="0">
                <a:solidFill>
                  <a:srgbClr val="7030A0"/>
                </a:solidFill>
                <a:latin typeface="Arial" panose="020B0604020202020204" pitchFamily="34" charset="0"/>
              </a:rPr>
              <a:t>It has shown that this model </a:t>
            </a:r>
            <a:r>
              <a:rPr lang="en-US" sz="2400" dirty="0">
                <a:solidFill>
                  <a:srgbClr val="FF0000"/>
                </a:solidFill>
                <a:latin typeface="Arial" panose="020B0604020202020204" pitchFamily="34" charset="0"/>
              </a:rPr>
              <a:t>learn a more complex range of invariances</a:t>
            </a:r>
            <a:r>
              <a:rPr lang="en-US" sz="2400" dirty="0">
                <a:solidFill>
                  <a:srgbClr val="7030A0"/>
                </a:solidFill>
                <a:latin typeface="Arial" panose="020B0604020202020204" pitchFamily="34" charset="0"/>
              </a:rPr>
              <a:t>, such as scale and rotational invariance beyond translational invariance.</a:t>
            </a:r>
            <a:endParaRPr lang="en-US" sz="2400" dirty="0">
              <a:solidFill>
                <a:srgbClr val="7030A0"/>
              </a:solidFill>
            </a:endParaRPr>
          </a:p>
        </p:txBody>
      </p:sp>
    </p:spTree>
    <p:extLst>
      <p:ext uri="{BB962C8B-B14F-4D97-AF65-F5344CB8AC3E}">
        <p14:creationId xmlns:p14="http://schemas.microsoft.com/office/powerpoint/2010/main" val="35295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Typical CNN Layers </a:t>
            </a:r>
            <a:endParaRPr lang="en-US" dirty="0"/>
          </a:p>
        </p:txBody>
      </p:sp>
      <p:sp>
        <p:nvSpPr>
          <p:cNvPr id="4" name="Right Arrow 3"/>
          <p:cNvSpPr/>
          <p:nvPr/>
        </p:nvSpPr>
        <p:spPr>
          <a:xfrm>
            <a:off x="479177" y="2519139"/>
            <a:ext cx="8269287" cy="3005138"/>
          </a:xfrm>
          <a:prstGeom prst="rightArrow">
            <a:avLst/>
          </a:prstGeom>
          <a:solidFill>
            <a:schemeClr val="accent1">
              <a:lumMod val="20000"/>
              <a:lumOff val="80000"/>
            </a:schemeClr>
          </a:solidFill>
        </p:spPr>
        <p:txBody>
          <a:bodyPr lIns="0" tIns="0" rIns="0" bIns="0" anchor="ctr"/>
          <a:lstStyle/>
          <a:p>
            <a:pPr algn="ctr" eaLnBrk="1" fontAlgn="auto" hangingPunct="1">
              <a:spcBef>
                <a:spcPts val="0"/>
              </a:spcBef>
              <a:spcAft>
                <a:spcPts val="0"/>
              </a:spcAft>
              <a:defRPr/>
            </a:pPr>
            <a:endParaRPr lang="en-US" sz="1400">
              <a:solidFill>
                <a:prstClr val="black"/>
              </a:solidFill>
              <a:latin typeface="Calibri"/>
            </a:endParaRPr>
          </a:p>
        </p:txBody>
      </p:sp>
      <p:sp>
        <p:nvSpPr>
          <p:cNvPr id="5" name="Rounded Rectangle 4"/>
          <p:cNvSpPr/>
          <p:nvPr/>
        </p:nvSpPr>
        <p:spPr>
          <a:xfrm>
            <a:off x="863352" y="3546252"/>
            <a:ext cx="1619250" cy="936625"/>
          </a:xfrm>
          <a:prstGeom prst="roundRect">
            <a:avLst/>
          </a:prstGeom>
          <a:solidFill>
            <a:schemeClr val="accent2">
              <a:lumMod val="40000"/>
              <a:lumOff val="60000"/>
              <a:tint val="66000"/>
              <a:satMod val="160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Convolutional</a:t>
            </a:r>
          </a:p>
          <a:p>
            <a:pPr algn="ctr" eaLnBrk="1" fontAlgn="auto" hangingPunct="1">
              <a:spcBef>
                <a:spcPts val="0"/>
              </a:spcBef>
              <a:spcAft>
                <a:spcPts val="0"/>
              </a:spcAft>
              <a:defRPr/>
            </a:pPr>
            <a:r>
              <a:rPr lang="en-AU" sz="2000" dirty="0">
                <a:solidFill>
                  <a:prstClr val="black"/>
                </a:solidFill>
                <a:latin typeface="Calibri"/>
              </a:rPr>
              <a:t> layer</a:t>
            </a:r>
          </a:p>
        </p:txBody>
      </p:sp>
      <p:sp>
        <p:nvSpPr>
          <p:cNvPr id="6" name="Rounded Rectangle 5"/>
          <p:cNvSpPr/>
          <p:nvPr/>
        </p:nvSpPr>
        <p:spPr>
          <a:xfrm>
            <a:off x="2538164" y="3541489"/>
            <a:ext cx="1584325" cy="936625"/>
          </a:xfrm>
          <a:prstGeom prst="roundRect">
            <a:avLst/>
          </a:prstGeom>
          <a:solidFill>
            <a:schemeClr val="accent5">
              <a:lumMod val="75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Non-linearity</a:t>
            </a:r>
          </a:p>
          <a:p>
            <a:pPr algn="ctr" eaLnBrk="1" fontAlgn="auto" hangingPunct="1">
              <a:spcBef>
                <a:spcPts val="0"/>
              </a:spcBef>
              <a:spcAft>
                <a:spcPts val="0"/>
              </a:spcAft>
              <a:defRPr/>
            </a:pPr>
            <a:r>
              <a:rPr lang="en-AU" sz="2000" dirty="0">
                <a:solidFill>
                  <a:prstClr val="black"/>
                </a:solidFill>
                <a:latin typeface="Calibri"/>
              </a:rPr>
              <a:t> layer</a:t>
            </a:r>
          </a:p>
        </p:txBody>
      </p:sp>
      <p:sp>
        <p:nvSpPr>
          <p:cNvPr id="7" name="Rounded Rectangle 8"/>
          <p:cNvSpPr>
            <a:spLocks noChangeArrowheads="1"/>
          </p:cNvSpPr>
          <p:nvPr/>
        </p:nvSpPr>
        <p:spPr bwMode="auto">
          <a:xfrm>
            <a:off x="4176464" y="3541489"/>
            <a:ext cx="1152525" cy="93662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sz="2400" b="1">
                <a:solidFill>
                  <a:schemeClr val="tx1"/>
                </a:solidFill>
                <a:latin typeface="Book Antiqua" panose="02040602050305030304" pitchFamily="18" charset="0"/>
              </a:defRPr>
            </a:lvl1pPr>
            <a:lvl2pPr marL="742950" indent="-285750">
              <a:defRPr sz="2400" b="1">
                <a:solidFill>
                  <a:schemeClr val="tx1"/>
                </a:solidFill>
                <a:latin typeface="Book Antiqua" panose="02040602050305030304" pitchFamily="18" charset="0"/>
              </a:defRPr>
            </a:lvl2pPr>
            <a:lvl3pPr marL="1143000" indent="-228600">
              <a:defRPr sz="2400" b="1">
                <a:solidFill>
                  <a:schemeClr val="tx1"/>
                </a:solidFill>
                <a:latin typeface="Book Antiqua" panose="02040602050305030304" pitchFamily="18" charset="0"/>
              </a:defRPr>
            </a:lvl3pPr>
            <a:lvl4pPr marL="1600200" indent="-228600">
              <a:defRPr sz="2400" b="1">
                <a:solidFill>
                  <a:schemeClr val="tx1"/>
                </a:solidFill>
                <a:latin typeface="Book Antiqua" panose="02040602050305030304" pitchFamily="18" charset="0"/>
              </a:defRPr>
            </a:lvl4pPr>
            <a:lvl5pPr marL="2057400" indent="-228600">
              <a:defRPr sz="2400" b="1">
                <a:solidFill>
                  <a:schemeClr val="tx1"/>
                </a:solidFill>
                <a:latin typeface="Book Antiqua" panose="02040602050305030304" pitchFamily="18" charset="0"/>
              </a:defRPr>
            </a:lvl5pPr>
            <a:lvl6pPr marL="2514600" indent="-228600" eaLnBrk="0" fontAlgn="base" hangingPunct="0">
              <a:spcBef>
                <a:spcPct val="0"/>
              </a:spcBef>
              <a:spcAft>
                <a:spcPct val="0"/>
              </a:spcAft>
              <a:defRPr sz="2400" b="1">
                <a:solidFill>
                  <a:schemeClr val="tx1"/>
                </a:solidFill>
                <a:latin typeface="Book Antiqua" panose="02040602050305030304" pitchFamily="18" charset="0"/>
              </a:defRPr>
            </a:lvl6pPr>
            <a:lvl7pPr marL="2971800" indent="-228600" eaLnBrk="0" fontAlgn="base" hangingPunct="0">
              <a:spcBef>
                <a:spcPct val="0"/>
              </a:spcBef>
              <a:spcAft>
                <a:spcPct val="0"/>
              </a:spcAft>
              <a:defRPr sz="2400" b="1">
                <a:solidFill>
                  <a:schemeClr val="tx1"/>
                </a:solidFill>
                <a:latin typeface="Book Antiqua" panose="02040602050305030304" pitchFamily="18" charset="0"/>
              </a:defRPr>
            </a:lvl7pPr>
            <a:lvl8pPr marL="3429000" indent="-228600" eaLnBrk="0" fontAlgn="base" hangingPunct="0">
              <a:spcBef>
                <a:spcPct val="0"/>
              </a:spcBef>
              <a:spcAft>
                <a:spcPct val="0"/>
              </a:spcAft>
              <a:defRPr sz="2400" b="1">
                <a:solidFill>
                  <a:schemeClr val="tx1"/>
                </a:solidFill>
                <a:latin typeface="Book Antiqua" panose="02040602050305030304" pitchFamily="18" charset="0"/>
              </a:defRPr>
            </a:lvl8pPr>
            <a:lvl9pPr marL="3886200" indent="-228600" eaLnBrk="0" fontAlgn="base" hangingPunct="0">
              <a:spcBef>
                <a:spcPct val="0"/>
              </a:spcBef>
              <a:spcAft>
                <a:spcPct val="0"/>
              </a:spcAft>
              <a:defRPr sz="2400" b="1">
                <a:solidFill>
                  <a:schemeClr val="tx1"/>
                </a:solidFill>
                <a:latin typeface="Book Antiqua" panose="02040602050305030304" pitchFamily="18" charset="0"/>
              </a:defRPr>
            </a:lvl9pPr>
          </a:lstStyle>
          <a:p>
            <a:pPr algn="ctr" eaLnBrk="1" hangingPunct="1"/>
            <a:r>
              <a:rPr lang="en-AU" altLang="en-US" sz="2000" dirty="0">
                <a:solidFill>
                  <a:srgbClr val="000000"/>
                </a:solidFill>
                <a:latin typeface="Calibri" panose="020F0502020204030204" pitchFamily="34" charset="0"/>
              </a:rPr>
              <a:t>Pooling</a:t>
            </a:r>
          </a:p>
          <a:p>
            <a:pPr algn="ctr" eaLnBrk="1" hangingPunct="1"/>
            <a:r>
              <a:rPr lang="en-AU" altLang="en-US" sz="2000" dirty="0">
                <a:solidFill>
                  <a:srgbClr val="000000"/>
                </a:solidFill>
                <a:latin typeface="Calibri" panose="020F0502020204030204" pitchFamily="34" charset="0"/>
              </a:rPr>
              <a:t> layer</a:t>
            </a:r>
          </a:p>
        </p:txBody>
      </p:sp>
      <p:sp>
        <p:nvSpPr>
          <p:cNvPr id="9" name="Rounded Rectangle 8"/>
          <p:cNvSpPr/>
          <p:nvPr/>
        </p:nvSpPr>
        <p:spPr>
          <a:xfrm>
            <a:off x="7951395" y="2851189"/>
            <a:ext cx="355652" cy="2313020"/>
          </a:xfrm>
          <a:prstGeom prst="roundRect">
            <a:avLst/>
          </a:prstGeom>
          <a:solidFill>
            <a:schemeClr val="accent2">
              <a:lumMod val="60000"/>
              <a:lumOff val="40000"/>
            </a:schemeClr>
          </a:solidFill>
        </p:spPr>
        <p:txBody>
          <a:bodyPr vert="vert270" lIns="0" tIns="0" rIns="0" bIns="0" anchor="ctr"/>
          <a:lstStyle/>
          <a:p>
            <a:pPr algn="ctr" eaLnBrk="1" fontAlgn="auto" hangingPunct="1">
              <a:spcBef>
                <a:spcPts val="0"/>
              </a:spcBef>
              <a:spcAft>
                <a:spcPts val="0"/>
              </a:spcAft>
              <a:defRPr/>
            </a:pPr>
            <a:r>
              <a:rPr lang="en-AU" sz="2000" dirty="0">
                <a:solidFill>
                  <a:prstClr val="black"/>
                </a:solidFill>
                <a:latin typeface="Calibri"/>
              </a:rPr>
              <a:t>Loss function</a:t>
            </a:r>
          </a:p>
        </p:txBody>
      </p:sp>
      <p:sp>
        <p:nvSpPr>
          <p:cNvPr id="13" name="TextBox 2"/>
          <p:cNvSpPr txBox="1">
            <a:spLocks noChangeArrowheads="1"/>
          </p:cNvSpPr>
          <p:nvPr/>
        </p:nvSpPr>
        <p:spPr bwMode="auto">
          <a:xfrm>
            <a:off x="6013102" y="3747864"/>
            <a:ext cx="719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Book Antiqua" panose="02040602050305030304" pitchFamily="18" charset="0"/>
              </a:defRPr>
            </a:lvl1pPr>
            <a:lvl2pPr marL="742950" indent="-285750">
              <a:defRPr sz="2400" b="1">
                <a:solidFill>
                  <a:schemeClr val="tx1"/>
                </a:solidFill>
                <a:latin typeface="Book Antiqua" panose="02040602050305030304" pitchFamily="18" charset="0"/>
              </a:defRPr>
            </a:lvl2pPr>
            <a:lvl3pPr marL="1143000" indent="-228600">
              <a:defRPr sz="2400" b="1">
                <a:solidFill>
                  <a:schemeClr val="tx1"/>
                </a:solidFill>
                <a:latin typeface="Book Antiqua" panose="02040602050305030304" pitchFamily="18" charset="0"/>
              </a:defRPr>
            </a:lvl3pPr>
            <a:lvl4pPr marL="1600200" indent="-228600">
              <a:defRPr sz="2400" b="1">
                <a:solidFill>
                  <a:schemeClr val="tx1"/>
                </a:solidFill>
                <a:latin typeface="Book Antiqua" panose="02040602050305030304" pitchFamily="18" charset="0"/>
              </a:defRPr>
            </a:lvl4pPr>
            <a:lvl5pPr marL="2057400" indent="-228600">
              <a:defRPr sz="2400" b="1">
                <a:solidFill>
                  <a:schemeClr val="tx1"/>
                </a:solidFill>
                <a:latin typeface="Book Antiqua" panose="02040602050305030304" pitchFamily="18" charset="0"/>
              </a:defRPr>
            </a:lvl5pPr>
            <a:lvl6pPr marL="2514600" indent="-228600" eaLnBrk="0" fontAlgn="base" hangingPunct="0">
              <a:spcBef>
                <a:spcPct val="0"/>
              </a:spcBef>
              <a:spcAft>
                <a:spcPct val="0"/>
              </a:spcAft>
              <a:defRPr sz="2400" b="1">
                <a:solidFill>
                  <a:schemeClr val="tx1"/>
                </a:solidFill>
                <a:latin typeface="Book Antiqua" panose="02040602050305030304" pitchFamily="18" charset="0"/>
              </a:defRPr>
            </a:lvl6pPr>
            <a:lvl7pPr marL="2971800" indent="-228600" eaLnBrk="0" fontAlgn="base" hangingPunct="0">
              <a:spcBef>
                <a:spcPct val="0"/>
              </a:spcBef>
              <a:spcAft>
                <a:spcPct val="0"/>
              </a:spcAft>
              <a:defRPr sz="2400" b="1">
                <a:solidFill>
                  <a:schemeClr val="tx1"/>
                </a:solidFill>
                <a:latin typeface="Book Antiqua" panose="02040602050305030304" pitchFamily="18" charset="0"/>
              </a:defRPr>
            </a:lvl7pPr>
            <a:lvl8pPr marL="3429000" indent="-228600" eaLnBrk="0" fontAlgn="base" hangingPunct="0">
              <a:spcBef>
                <a:spcPct val="0"/>
              </a:spcBef>
              <a:spcAft>
                <a:spcPct val="0"/>
              </a:spcAft>
              <a:defRPr sz="2400" b="1">
                <a:solidFill>
                  <a:schemeClr val="tx1"/>
                </a:solidFill>
                <a:latin typeface="Book Antiqua" panose="02040602050305030304" pitchFamily="18" charset="0"/>
              </a:defRPr>
            </a:lvl8pPr>
            <a:lvl9pPr marL="3886200" indent="-228600" eaLnBrk="0" fontAlgn="base" hangingPunct="0">
              <a:spcBef>
                <a:spcPct val="0"/>
              </a:spcBef>
              <a:spcAft>
                <a:spcPct val="0"/>
              </a:spcAft>
              <a:defRPr sz="2400" b="1">
                <a:solidFill>
                  <a:schemeClr val="tx1"/>
                </a:solidFill>
                <a:latin typeface="Book Antiqua" panose="02040602050305030304" pitchFamily="18" charset="0"/>
              </a:defRPr>
            </a:lvl9pPr>
          </a:lstStyle>
          <a:p>
            <a:pPr algn="ctr"/>
            <a:r>
              <a:rPr lang="en-AU" altLang="en-US" dirty="0"/>
              <a:t>…</a:t>
            </a:r>
            <a:endParaRPr lang="en-US" altLang="en-US" dirty="0"/>
          </a:p>
        </p:txBody>
      </p:sp>
      <p:sp>
        <p:nvSpPr>
          <p:cNvPr id="14" name="Rounded Rectangle 13"/>
          <p:cNvSpPr/>
          <p:nvPr/>
        </p:nvSpPr>
        <p:spPr>
          <a:xfrm>
            <a:off x="7514959" y="2220590"/>
            <a:ext cx="355652" cy="3303659"/>
          </a:xfrm>
          <a:prstGeom prst="roundRect">
            <a:avLst/>
          </a:prstGeom>
          <a:solidFill>
            <a:srgbClr val="0AEC04"/>
          </a:solidFill>
        </p:spPr>
        <p:txBody>
          <a:bodyPr vert="vert270" lIns="0" tIns="0" rIns="0" bIns="0" anchor="ctr"/>
          <a:lstStyle/>
          <a:p>
            <a:pPr algn="ctr" eaLnBrk="1" fontAlgn="auto" hangingPunct="1">
              <a:spcBef>
                <a:spcPts val="0"/>
              </a:spcBef>
              <a:spcAft>
                <a:spcPts val="0"/>
              </a:spcAft>
              <a:defRPr/>
            </a:pPr>
            <a:r>
              <a:rPr lang="en-AU" sz="2000" dirty="0">
                <a:solidFill>
                  <a:prstClr val="black"/>
                </a:solidFill>
                <a:latin typeface="Calibri"/>
              </a:rPr>
              <a:t>MLP</a:t>
            </a:r>
          </a:p>
        </p:txBody>
      </p:sp>
      <p:sp>
        <p:nvSpPr>
          <p:cNvPr id="15" name="Oval 14"/>
          <p:cNvSpPr/>
          <p:nvPr/>
        </p:nvSpPr>
        <p:spPr>
          <a:xfrm rot="16200000">
            <a:off x="-76448" y="3860576"/>
            <a:ext cx="1481138" cy="322263"/>
          </a:xfrm>
          <a:prstGeom prst="ellipse">
            <a:avLst/>
          </a:prstGeom>
          <a:solidFill>
            <a:schemeClr val="bg1">
              <a:lumMod val="85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Input</a:t>
            </a:r>
            <a:endParaRPr lang="en-US" sz="2000" dirty="0">
              <a:solidFill>
                <a:prstClr val="black"/>
              </a:solidFill>
              <a:latin typeface="Calibri"/>
            </a:endParaRPr>
          </a:p>
        </p:txBody>
      </p:sp>
    </p:spTree>
    <p:extLst>
      <p:ext uri="{BB962C8B-B14F-4D97-AF65-F5344CB8AC3E}">
        <p14:creationId xmlns:p14="http://schemas.microsoft.com/office/powerpoint/2010/main" val="28508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800" y="1905002"/>
            <a:ext cx="7124700" cy="4836366"/>
          </a:xfrm>
        </p:spPr>
        <p:txBody>
          <a:bodyPr>
            <a:normAutofit/>
          </a:bodyPr>
          <a:lstStyle/>
          <a:p>
            <a:pPr>
              <a:lnSpc>
                <a:spcPct val="90000"/>
              </a:lnSpc>
            </a:pPr>
            <a:r>
              <a:rPr lang="en-US" dirty="0"/>
              <a:t>Convolutional Neural Networks (CNN)</a:t>
            </a:r>
          </a:p>
          <a:p>
            <a:pPr lvl="1">
              <a:lnSpc>
                <a:spcPct val="90000"/>
              </a:lnSpc>
            </a:pPr>
            <a:r>
              <a:rPr lang="en-US" dirty="0"/>
              <a:t>Convolution Layer</a:t>
            </a:r>
          </a:p>
          <a:p>
            <a:pPr lvl="1">
              <a:lnSpc>
                <a:spcPct val="90000"/>
              </a:lnSpc>
            </a:pPr>
            <a:r>
              <a:rPr lang="en-US" b="1" dirty="0"/>
              <a:t>Activation Function</a:t>
            </a:r>
          </a:p>
          <a:p>
            <a:pPr lvl="1">
              <a:lnSpc>
                <a:spcPct val="90000"/>
              </a:lnSpc>
            </a:pPr>
            <a:r>
              <a:rPr lang="en-US" dirty="0"/>
              <a:t>Pooling Layer</a:t>
            </a:r>
          </a:p>
          <a:p>
            <a:pPr lvl="1">
              <a:lnSpc>
                <a:spcPct val="90000"/>
              </a:lnSpc>
            </a:pPr>
            <a:r>
              <a:rPr lang="en-US" dirty="0"/>
              <a:t>Transposed Convolution (</a:t>
            </a:r>
            <a:r>
              <a:rPr lang="en-US" dirty="0" err="1"/>
              <a:t>Deconv</a:t>
            </a:r>
            <a:r>
              <a:rPr lang="en-US" dirty="0"/>
              <a:t>)</a:t>
            </a:r>
          </a:p>
          <a:p>
            <a:pPr lvl="1">
              <a:lnSpc>
                <a:spcPct val="90000"/>
              </a:lnSpc>
            </a:pPr>
            <a:r>
              <a:rPr lang="en-US" dirty="0"/>
              <a:t>Un-pooling layer</a:t>
            </a:r>
          </a:p>
          <a:p>
            <a:pPr marL="457200" lvl="1" indent="0" eaLnBrk="1" hangingPunct="1">
              <a:lnSpc>
                <a:spcPct val="90000"/>
              </a:lnSpc>
              <a:buNone/>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963525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4000" dirty="0"/>
          </a:p>
          <a:p>
            <a:r>
              <a:rPr lang="en-GB" sz="4000" dirty="0"/>
              <a:t>Maximum Likelihood =&gt; Cross-Entropy</a:t>
            </a:r>
            <a:endParaRPr lang="en-GB" dirty="0"/>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14:m>
                  <m:oMath xmlns:m="http://schemas.openxmlformats.org/officeDocument/2006/math">
                    <m:func>
                      <m:funcPr>
                        <m:ctrlPr>
                          <a:rPr lang="en-GB" altLang="zh-TW" sz="2400" i="1" smtClean="0">
                            <a:latin typeface="Cambria Math" panose="02040503050406030204" pitchFamily="18" charset="0"/>
                            <a:ea typeface="PMingLiU" pitchFamily="18" charset="-120"/>
                          </a:rPr>
                        </m:ctrlPr>
                      </m:funcPr>
                      <m:fName>
                        <m:r>
                          <a:rPr lang="en-GB" altLang="zh-TW" sz="2400" i="1">
                            <a:latin typeface="Cambria Math" panose="02040503050406030204" pitchFamily="18" charset="0"/>
                            <a:ea typeface="PMingLiU" pitchFamily="18" charset="-120"/>
                          </a:rPr>
                          <m:t>𝑙𝑛</m:t>
                        </m:r>
                      </m:fName>
                      <m:e>
                        <m:d>
                          <m:dPr>
                            <m:ctrlPr>
                              <a:rPr lang="en-GB" altLang="zh-TW" sz="2400" i="1">
                                <a:latin typeface="Cambria Math" panose="02040503050406030204" pitchFamily="18" charset="0"/>
                                <a:ea typeface="PMingLiU" pitchFamily="18" charset="-120"/>
                              </a:rPr>
                            </m:ctrlPr>
                          </m:dPr>
                          <m:e>
                            <m:r>
                              <a:rPr lang="en-GB" altLang="zh-TW" sz="2400" i="1">
                                <a:latin typeface="Cambria Math" panose="02040503050406030204" pitchFamily="18" charset="0"/>
                                <a:ea typeface="PMingLiU" pitchFamily="18" charset="-120"/>
                              </a:rPr>
                              <m:t>𝐴</m:t>
                            </m:r>
                            <m:r>
                              <a:rPr lang="en-GB" altLang="zh-TW" sz="2400" i="1">
                                <a:latin typeface="Cambria Math" panose="02040503050406030204" pitchFamily="18" charset="0"/>
                                <a:ea typeface="Cambria Math" panose="02040503050406030204" pitchFamily="18" charset="0"/>
                              </a:rPr>
                              <m:t>×</m:t>
                            </m:r>
                            <m:r>
                              <a:rPr lang="en-GB" altLang="zh-TW" sz="2400" i="1">
                                <a:latin typeface="Cambria Math" panose="02040503050406030204" pitchFamily="18" charset="0"/>
                                <a:ea typeface="Cambria Math" panose="02040503050406030204" pitchFamily="18" charset="0"/>
                              </a:rPr>
                              <m:t>𝐵</m:t>
                            </m:r>
                          </m:e>
                        </m:d>
                        <m:r>
                          <a:rPr lang="en-GB" altLang="zh-TW" sz="2400" i="1">
                            <a:latin typeface="Cambria Math" panose="02040503050406030204" pitchFamily="18" charset="0"/>
                            <a:ea typeface="Cambria Math" panose="02040503050406030204" pitchFamily="18" charset="0"/>
                          </a:rPr>
                          <m:t>=</m:t>
                        </m:r>
                        <m:r>
                          <a:rPr lang="en-GB" altLang="zh-TW" sz="2400" i="1">
                            <a:latin typeface="Cambria Math" panose="02040503050406030204" pitchFamily="18" charset="0"/>
                            <a:ea typeface="Cambria Math" panose="02040503050406030204" pitchFamily="18" charset="0"/>
                          </a:rPr>
                          <m:t>𝑙𝑛</m:t>
                        </m:r>
                        <m:d>
                          <m:dPr>
                            <m:ctrlPr>
                              <a:rPr lang="en-GB" altLang="zh-TW" sz="2400" i="1">
                                <a:latin typeface="Cambria Math" panose="02040503050406030204" pitchFamily="18" charset="0"/>
                                <a:ea typeface="PMingLiU" pitchFamily="18" charset="-120"/>
                              </a:rPr>
                            </m:ctrlPr>
                          </m:dPr>
                          <m:e>
                            <m:r>
                              <a:rPr lang="en-GB" altLang="zh-TW" sz="2400" i="1">
                                <a:latin typeface="Cambria Math" panose="02040503050406030204" pitchFamily="18" charset="0"/>
                                <a:ea typeface="PMingLiU" pitchFamily="18" charset="-120"/>
                              </a:rPr>
                              <m:t>𝐴</m:t>
                            </m:r>
                          </m:e>
                        </m:d>
                        <m:r>
                          <a:rPr lang="en-GB" altLang="zh-TW" sz="2400" i="1">
                            <a:latin typeface="Cambria Math" panose="02040503050406030204" pitchFamily="18" charset="0"/>
                            <a:ea typeface="PMingLiU" pitchFamily="18" charset="-120"/>
                          </a:rPr>
                          <m:t>+</m:t>
                        </m:r>
                        <m:r>
                          <a:rPr lang="en-GB" altLang="zh-TW" sz="2400" i="1">
                            <a:latin typeface="Cambria Math" panose="02040503050406030204" pitchFamily="18" charset="0"/>
                            <a:ea typeface="PMingLiU" pitchFamily="18" charset="-120"/>
                          </a:rPr>
                          <m:t>𝑙𝑛</m:t>
                        </m:r>
                        <m:r>
                          <a:rPr lang="en-GB" altLang="zh-TW" sz="2400" i="1">
                            <a:latin typeface="Cambria Math" panose="02040503050406030204" pitchFamily="18" charset="0"/>
                            <a:ea typeface="PMingLiU" pitchFamily="18" charset="-120"/>
                          </a:rPr>
                          <m:t>(</m:t>
                        </m:r>
                        <m:r>
                          <a:rPr lang="en-GB" altLang="zh-TW" sz="2400" i="1">
                            <a:latin typeface="Cambria Math" panose="02040503050406030204" pitchFamily="18" charset="0"/>
                            <a:ea typeface="PMingLiU" pitchFamily="18" charset="-120"/>
                          </a:rPr>
                          <m:t>𝐵</m:t>
                        </m:r>
                        <m:r>
                          <a:rPr lang="en-GB" altLang="zh-TW" sz="2400" i="1">
                            <a:latin typeface="Cambria Math" panose="02040503050406030204" pitchFamily="18" charset="0"/>
                            <a:ea typeface="PMingLiU" pitchFamily="18" charset="-120"/>
                          </a:rPr>
                          <m:t>)</m:t>
                        </m:r>
                      </m:e>
                    </m:func>
                  </m:oMath>
                </a14:m>
                <a:endParaRPr lang="en-GB" altLang="zh-TW" sz="2400" dirty="0">
                  <a:ea typeface="PMingLiU" pitchFamily="18" charset="-12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611560" y="1772816"/>
                <a:ext cx="7772400" cy="5085184"/>
              </a:xfrm>
              <a:prstGeom prst="rect">
                <a:avLst/>
              </a:prstGeom>
              <a:blipFill>
                <a:blip r:embed="rId3"/>
                <a:stretch>
                  <a:fillRect l="-1020" t="-131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67544" y="2636912"/>
                <a:ext cx="54790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a:solidFill>
                            <a:srgbClr val="0070C0"/>
                          </a:solidFill>
                          <a:latin typeface="Cambria Math" panose="02040503050406030204" pitchFamily="18" charset="0"/>
                        </a:rPr>
                        <m:t>0.60</m:t>
                      </m:r>
                      <m:r>
                        <a:rPr lang="en-GB" i="1">
                          <a:latin typeface="Cambria Math" panose="02040503050406030204" pitchFamily="18" charset="0"/>
                          <a:ea typeface="Cambria Math" panose="02040503050406030204" pitchFamily="18" charset="0"/>
                        </a:rPr>
                        <m:t>×</m:t>
                      </m:r>
                      <m:r>
                        <a:rPr lang="en-GB" i="1">
                          <a:solidFill>
                            <a:srgbClr val="0070C0"/>
                          </a:solidFill>
                          <a:latin typeface="Cambria Math" panose="02040503050406030204" pitchFamily="18" charset="0"/>
                          <a:ea typeface="Cambria Math" panose="02040503050406030204" pitchFamily="18" charset="0"/>
                        </a:rPr>
                        <m:t>0.75</m:t>
                      </m:r>
                      <m:r>
                        <a:rPr lang="en-GB" i="1">
                          <a:latin typeface="Cambria Math" panose="02040503050406030204" pitchFamily="18" charset="0"/>
                          <a:ea typeface="Cambria Math" panose="02040503050406030204" pitchFamily="18" charset="0"/>
                        </a:rPr>
                        <m:t>×</m:t>
                      </m:r>
                      <m:r>
                        <a:rPr lang="en-GB" i="1">
                          <a:solidFill>
                            <a:srgbClr val="0070C0"/>
                          </a:solidFill>
                          <a:latin typeface="Cambria Math" panose="02040503050406030204" pitchFamily="18" charset="0"/>
                          <a:ea typeface="Cambria Math" panose="02040503050406030204" pitchFamily="18" charset="0"/>
                        </a:rPr>
                        <m:t>0.65</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0.60</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0.75</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𝟎𝟗𝟐𝟏𝟑𝟕𝟓</m:t>
                      </m:r>
                    </m:oMath>
                  </m:oMathPara>
                </a14:m>
                <a:endParaRPr lang="en-GB" b="1" dirty="0"/>
              </a:p>
            </p:txBody>
          </p:sp>
        </mc:Choice>
        <mc:Fallback xmlns="">
          <p:sp>
            <p:nvSpPr>
              <p:cNvPr id="6" name="TextBox 5"/>
              <p:cNvSpPr txBox="1">
                <a:spLocks noRot="1" noChangeAspect="1" noMove="1" noResize="1" noEditPoints="1" noAdjustHandles="1" noChangeArrowheads="1" noChangeShapeType="1" noTextEdit="1"/>
              </p:cNvSpPr>
              <p:nvPr/>
            </p:nvSpPr>
            <p:spPr>
              <a:xfrm>
                <a:off x="467544" y="2636912"/>
                <a:ext cx="5479064" cy="276999"/>
              </a:xfrm>
              <a:prstGeom prst="rect">
                <a:avLst/>
              </a:prstGeom>
              <a:blipFill>
                <a:blip r:embed="rId4"/>
                <a:stretch>
                  <a:fillRect l="-557" r="-780" b="-8889"/>
                </a:stretch>
              </a:blipFill>
            </p:spPr>
            <p:txBody>
              <a:bodyPr/>
              <a:lstStyle/>
              <a:p>
                <a:r>
                  <a:rPr lang="en-GB">
                    <a:noFill/>
                  </a:rPr>
                  <a:t> </a:t>
                </a:r>
              </a:p>
            </p:txBody>
          </p:sp>
        </mc:Fallback>
      </mc:AlternateContent>
      <p:sp>
        <p:nvSpPr>
          <p:cNvPr id="7" name="Rectangle 6">
            <a:extLst>
              <a:ext uri="{FF2B5EF4-FFF2-40B4-BE49-F238E27FC236}">
                <a16:creationId xmlns:a16="http://schemas.microsoft.com/office/drawing/2014/main" id="{C4B6CEBF-501C-402F-B22D-DB731D57DE22}"/>
              </a:ext>
            </a:extLst>
          </p:cNvPr>
          <p:cNvSpPr/>
          <p:nvPr/>
        </p:nvSpPr>
        <p:spPr>
          <a:xfrm>
            <a:off x="6634763" y="2313746"/>
            <a:ext cx="1620957" cy="646331"/>
          </a:xfrm>
          <a:prstGeom prst="rect">
            <a:avLst/>
          </a:prstGeom>
        </p:spPr>
        <p:txBody>
          <a:bodyPr wrap="none">
            <a:spAutoFit/>
          </a:bodyPr>
          <a:lstStyle/>
          <a:p>
            <a:r>
              <a:rPr kumimoji="1" lang="en-US" altLang="ko-KR" b="1" dirty="0">
                <a:latin typeface="Arial" charset="0"/>
                <a:ea typeface="굴림" charset="0"/>
                <a:cs typeface="굴림" charset="0"/>
              </a:rPr>
              <a:t>Likelihood of</a:t>
            </a:r>
          </a:p>
          <a:p>
            <a:pPr algn="ctr"/>
            <a:r>
              <a:rPr kumimoji="1" lang="en-US" altLang="ko-KR" b="1" dirty="0">
                <a:latin typeface="Arial" charset="0"/>
                <a:ea typeface="굴림" charset="0"/>
                <a:cs typeface="굴림" charset="0"/>
              </a:rPr>
              <a:t>Model 2</a:t>
            </a:r>
            <a:endParaRPr lang="en-AU" dirty="0"/>
          </a:p>
        </p:txBody>
      </p:sp>
      <p:cxnSp>
        <p:nvCxnSpPr>
          <p:cNvPr id="8" name="Straight Arrow Connector 7"/>
          <p:cNvCxnSpPr>
            <a:stCxn id="7" idx="1"/>
            <a:endCxn id="6" idx="3"/>
          </p:cNvCxnSpPr>
          <p:nvPr/>
        </p:nvCxnSpPr>
        <p:spPr>
          <a:xfrm flipH="1">
            <a:off x="5946608" y="2636912"/>
            <a:ext cx="688155" cy="13850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467544" y="3068960"/>
                <a:ext cx="5226944"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GB" b="0" i="1" smtClean="0">
                              <a:solidFill>
                                <a:schemeClr val="tx1"/>
                              </a:solidFill>
                              <a:latin typeface="Cambria Math" panose="02040503050406030204" pitchFamily="18" charset="0"/>
                            </a:rPr>
                          </m:ctrlPr>
                        </m:funcPr>
                        <m:fName>
                          <m:r>
                            <a:rPr lang="en-GB" b="0" i="0" smtClean="0">
                              <a:solidFill>
                                <a:schemeClr val="tx1"/>
                              </a:solidFill>
                              <a:latin typeface="Cambria Math" panose="02040503050406030204" pitchFamily="18" charset="0"/>
                            </a:rPr>
                            <m:t>−</m:t>
                          </m:r>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r>
                                <a:rPr lang="en-GB" i="1">
                                  <a:solidFill>
                                    <a:srgbClr val="0070C0"/>
                                  </a:solidFill>
                                  <a:latin typeface="Cambria Math" panose="02040503050406030204" pitchFamily="18" charset="0"/>
                                </a:rPr>
                                <m:t>0.</m:t>
                              </m:r>
                              <m:r>
                                <a:rPr lang="en-GB" b="0" i="1" smtClean="0">
                                  <a:solidFill>
                                    <a:srgbClr val="0070C0"/>
                                  </a:solidFill>
                                  <a:latin typeface="Cambria Math" panose="02040503050406030204" pitchFamily="18" charset="0"/>
                                </a:rPr>
                                <m:t>60</m:t>
                              </m:r>
                              <m:r>
                                <a:rPr lang="en-GB" i="1">
                                  <a:latin typeface="Cambria Math" panose="02040503050406030204" pitchFamily="18" charset="0"/>
                                  <a:ea typeface="Cambria Math" panose="02040503050406030204" pitchFamily="18" charset="0"/>
                                </a:rPr>
                                <m:t>×</m:t>
                              </m:r>
                              <m:r>
                                <a:rPr lang="en-GB" i="1">
                                  <a:solidFill>
                                    <a:srgbClr val="0070C0"/>
                                  </a:solidFill>
                                  <a:latin typeface="Cambria Math" panose="02040503050406030204" pitchFamily="18" charset="0"/>
                                  <a:ea typeface="Cambria Math" panose="02040503050406030204" pitchFamily="18" charset="0"/>
                                </a:rPr>
                                <m:t>0.7</m:t>
                              </m:r>
                              <m:r>
                                <a:rPr lang="en-GB" b="0" i="1" smtClean="0">
                                  <a:solidFill>
                                    <a:srgbClr val="0070C0"/>
                                  </a:solidFill>
                                  <a:latin typeface="Cambria Math" panose="02040503050406030204" pitchFamily="18" charset="0"/>
                                  <a:ea typeface="Cambria Math" panose="02040503050406030204" pitchFamily="18" charset="0"/>
                                </a:rPr>
                                <m:t>5</m:t>
                              </m:r>
                              <m:r>
                                <a:rPr lang="en-GB" i="1">
                                  <a:latin typeface="Cambria Math" panose="02040503050406030204" pitchFamily="18" charset="0"/>
                                  <a:ea typeface="Cambria Math" panose="02040503050406030204" pitchFamily="18" charset="0"/>
                                </a:rPr>
                                <m:t>×</m:t>
                              </m:r>
                              <m:r>
                                <a:rPr lang="en-GB" i="1">
                                  <a:solidFill>
                                    <a:srgbClr val="0070C0"/>
                                  </a:solidFill>
                                  <a:latin typeface="Cambria Math" panose="02040503050406030204" pitchFamily="18" charset="0"/>
                                  <a:ea typeface="Cambria Math" panose="02040503050406030204" pitchFamily="18" charset="0"/>
                                </a:rPr>
                                <m:t>0.</m:t>
                              </m:r>
                              <m:r>
                                <a:rPr lang="en-GB" b="0" i="1" smtClean="0">
                                  <a:solidFill>
                                    <a:srgbClr val="0070C0"/>
                                  </a:solidFill>
                                  <a:latin typeface="Cambria Math" panose="02040503050406030204" pitchFamily="18" charset="0"/>
                                  <a:ea typeface="Cambria Math" panose="02040503050406030204" pitchFamily="18" charset="0"/>
                                </a:rPr>
                                <m:t>65</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m:t>
                              </m:r>
                              <m:r>
                                <a:rPr lang="en-GB" b="0" i="1" smtClean="0">
                                  <a:solidFill>
                                    <a:srgbClr val="FF0000"/>
                                  </a:solidFill>
                                  <a:latin typeface="Cambria Math" panose="02040503050406030204" pitchFamily="18" charset="0"/>
                                  <a:ea typeface="Cambria Math" panose="02040503050406030204" pitchFamily="18" charset="0"/>
                                </a:rPr>
                                <m:t>6</m:t>
                              </m:r>
                              <m:r>
                                <a:rPr lang="en-GB" i="1">
                                  <a:solidFill>
                                    <a:srgbClr val="FF0000"/>
                                  </a:solidFill>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m:t>
                              </m:r>
                              <m:r>
                                <a:rPr lang="en-GB" b="0" i="1" smtClean="0">
                                  <a:solidFill>
                                    <a:srgbClr val="FF0000"/>
                                  </a:solidFill>
                                  <a:latin typeface="Cambria Math" panose="02040503050406030204" pitchFamily="18" charset="0"/>
                                  <a:ea typeface="Cambria Math" panose="02040503050406030204" pitchFamily="18" charset="0"/>
                                </a:rPr>
                                <m:t>75</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m:t>
                              </m:r>
                              <m:r>
                                <a:rPr lang="en-GB" b="0" i="1" smtClean="0">
                                  <a:solidFill>
                                    <a:srgbClr val="FF0000"/>
                                  </a:solidFill>
                                  <a:latin typeface="Cambria Math" panose="02040503050406030204" pitchFamily="18" charset="0"/>
                                  <a:ea typeface="Cambria Math" panose="02040503050406030204" pitchFamily="18" charset="0"/>
                                </a:rPr>
                                <m:t>7</m:t>
                              </m:r>
                              <m:r>
                                <a:rPr lang="en-GB" i="1">
                                  <a:solidFill>
                                    <a:srgbClr val="FF0000"/>
                                  </a:solidFill>
                                  <a:latin typeface="Cambria Math" panose="02040503050406030204" pitchFamily="18" charset="0"/>
                                  <a:ea typeface="Cambria Math" panose="02040503050406030204" pitchFamily="18" charset="0"/>
                                </a:rPr>
                                <m:t>0</m:t>
                              </m:r>
                            </m:e>
                          </m:d>
                        </m:e>
                      </m:func>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467544" y="3068960"/>
                <a:ext cx="522694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67544" y="3509282"/>
                <a:ext cx="7392729"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GB" b="0" i="1" smtClean="0">
                              <a:solidFill>
                                <a:schemeClr val="tx1"/>
                              </a:solidFill>
                              <a:latin typeface="Cambria Math" panose="02040503050406030204" pitchFamily="18" charset="0"/>
                            </a:rPr>
                          </m:ctrlPr>
                        </m:funcPr>
                        <m:fName>
                          <m:r>
                            <a:rPr lang="en-GB" b="0" i="0" smtClean="0">
                              <a:solidFill>
                                <a:schemeClr val="tx1"/>
                              </a:solidFill>
                              <a:latin typeface="Cambria Math" panose="02040503050406030204" pitchFamily="18" charset="0"/>
                            </a:rPr>
                            <m:t>…=−</m:t>
                          </m:r>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r>
                                <a:rPr lang="en-GB" i="1">
                                  <a:solidFill>
                                    <a:srgbClr val="0070C0"/>
                                  </a:solidFill>
                                  <a:latin typeface="Cambria Math" panose="02040503050406030204" pitchFamily="18" charset="0"/>
                                </a:rPr>
                                <m:t>0.</m:t>
                              </m:r>
                              <m:r>
                                <a:rPr lang="en-GB" b="0" i="1" smtClean="0">
                                  <a:solidFill>
                                    <a:srgbClr val="0070C0"/>
                                  </a:solidFill>
                                  <a:latin typeface="Cambria Math" panose="02040503050406030204" pitchFamily="18" charset="0"/>
                                </a:rPr>
                                <m:t>60</m:t>
                              </m:r>
                            </m:e>
                          </m:d>
                        </m:e>
                      </m:func>
                      <m:r>
                        <a:rPr lang="en-GB" b="0" i="1" smtClean="0">
                          <a:solidFill>
                            <a:schemeClr val="tx1"/>
                          </a:solidFill>
                          <a:latin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0.7</m:t>
                              </m:r>
                              <m:r>
                                <a:rPr lang="en-GB" b="0" i="1" smtClean="0">
                                  <a:solidFill>
                                    <a:srgbClr val="0070C0"/>
                                  </a:solidFill>
                                  <a:latin typeface="Cambria Math" panose="02040503050406030204" pitchFamily="18" charset="0"/>
                                  <a:ea typeface="Cambria Math" panose="02040503050406030204" pitchFamily="18" charset="0"/>
                                </a:rPr>
                                <m:t>5</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m:t>
                              </m:r>
                              <m:r>
                                <a:rPr lang="en-GB" b="0" i="1" smtClean="0">
                                  <a:solidFill>
                                    <a:srgbClr val="0070C0"/>
                                  </a:solidFill>
                                  <a:latin typeface="Cambria Math" panose="02040503050406030204" pitchFamily="18" charset="0"/>
                                  <a:ea typeface="Cambria Math" panose="02040503050406030204" pitchFamily="18" charset="0"/>
                                </a:rPr>
                                <m:t>65</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m:t>
                              </m:r>
                              <m:r>
                                <a:rPr lang="en-GB" b="0" i="1" smtClean="0">
                                  <a:solidFill>
                                    <a:srgbClr val="FF0000"/>
                                  </a:solidFill>
                                  <a:latin typeface="Cambria Math" panose="02040503050406030204" pitchFamily="18" charset="0"/>
                                  <a:ea typeface="Cambria Math" panose="02040503050406030204" pitchFamily="18" charset="0"/>
                                </a:rPr>
                                <m:t>6</m:t>
                              </m:r>
                              <m:r>
                                <a:rPr lang="en-GB" i="1">
                                  <a:solidFill>
                                    <a:srgbClr val="FF0000"/>
                                  </a:solidFill>
                                  <a:latin typeface="Cambria Math" panose="02040503050406030204" pitchFamily="18" charset="0"/>
                                  <a:ea typeface="Cambria Math" panose="02040503050406030204" pitchFamily="18" charset="0"/>
                                </a:rPr>
                                <m:t>0</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m:t>
                              </m:r>
                              <m:r>
                                <a:rPr lang="en-GB" b="0" i="1" smtClean="0">
                                  <a:solidFill>
                                    <a:srgbClr val="FF0000"/>
                                  </a:solidFill>
                                  <a:latin typeface="Cambria Math" panose="02040503050406030204" pitchFamily="18" charset="0"/>
                                  <a:ea typeface="Cambria Math" panose="02040503050406030204" pitchFamily="18" charset="0"/>
                                </a:rPr>
                                <m:t>75</m:t>
                              </m:r>
                            </m:e>
                          </m:d>
                        </m:e>
                      </m:func>
                      <m:r>
                        <a:rPr lang="en-GB" b="0" i="1" smtClean="0">
                          <a:solidFill>
                            <a:schemeClr val="tx1"/>
                          </a:solidFill>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m:t>
                      </m:r>
                      <m:r>
                        <a:rPr lang="en-GB" b="0" i="1" smtClean="0">
                          <a:solidFill>
                            <a:srgbClr val="FF0000"/>
                          </a:solidFill>
                          <a:latin typeface="Cambria Math" panose="02040503050406030204" pitchFamily="18" charset="0"/>
                          <a:ea typeface="Cambria Math" panose="02040503050406030204" pitchFamily="18" charset="0"/>
                        </a:rPr>
                        <m:t>70</m:t>
                      </m:r>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467544" y="3509282"/>
                <a:ext cx="7392729" cy="369332"/>
              </a:xfrm>
              <a:prstGeom prst="rect">
                <a:avLst/>
              </a:prstGeom>
              <a:blipFill>
                <a:blip r:embed="rId6"/>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67544" y="3943071"/>
                <a:ext cx="8060283"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GB" smtClean="0">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smtClean="0">
                              <a:solidFill>
                                <a:srgbClr val="0070C0"/>
                              </a:solidFill>
                              <a:latin typeface="Cambria Math" panose="02040503050406030204" pitchFamily="18" charset="0"/>
                              <a:ea typeface="Cambria Math" panose="02040503050406030204" pitchFamily="18" charset="0"/>
                            </a:rPr>
                            <m:t>−0.</m:t>
                          </m:r>
                          <m:r>
                            <a:rPr lang="en-GB" b="0" i="0" smtClean="0">
                              <a:solidFill>
                                <a:srgbClr val="0070C0"/>
                              </a:solidFill>
                              <a:latin typeface="Cambria Math" panose="02040503050406030204" pitchFamily="18" charset="0"/>
                              <a:ea typeface="Cambria Math" panose="02040503050406030204" pitchFamily="18" charset="0"/>
                            </a:rPr>
                            <m:t>51</m:t>
                          </m:r>
                        </m:e>
                      </m:d>
                      <m:r>
                        <a:rPr lang="en-GB" b="0" i="1" smtClean="0">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smtClean="0">
                              <a:solidFill>
                                <a:srgbClr val="0070C0"/>
                              </a:solidFill>
                              <a:latin typeface="Cambria Math" panose="02040503050406030204" pitchFamily="18" charset="0"/>
                              <a:ea typeface="Cambria Math" panose="02040503050406030204" pitchFamily="18" charset="0"/>
                            </a:rPr>
                            <m:t>−</m:t>
                          </m:r>
                          <m:r>
                            <m:rPr>
                              <m:nor/>
                            </m:rPr>
                            <a:rPr lang="en-GB">
                              <a:solidFill>
                                <a:srgbClr val="0070C0"/>
                              </a:solidFill>
                              <a:latin typeface="Cambria Math" panose="02040503050406030204" pitchFamily="18" charset="0"/>
                              <a:ea typeface="Cambria Math" panose="02040503050406030204" pitchFamily="18" charset="0"/>
                            </a:rPr>
                            <m:t>0.</m:t>
                          </m:r>
                          <m:r>
                            <a:rPr lang="en-GB" b="0" i="1" smtClean="0">
                              <a:solidFill>
                                <a:srgbClr val="0070C0"/>
                              </a:solidFill>
                              <a:latin typeface="Cambria Math" panose="02040503050406030204" pitchFamily="18" charset="0"/>
                              <a:ea typeface="Cambria Math" panose="02040503050406030204" pitchFamily="18" charset="0"/>
                            </a:rPr>
                            <m:t>29</m:t>
                          </m:r>
                        </m:e>
                      </m:d>
                      <m:r>
                        <a:rPr lang="en-GB" b="0" i="1" smtClean="0">
                          <a:latin typeface="Cambria Math" panose="02040503050406030204" pitchFamily="18" charset="0"/>
                          <a:ea typeface="Cambria Math" panose="02040503050406030204" pitchFamily="18" charset="0"/>
                        </a:rPr>
                        <m:t>−</m:t>
                      </m:r>
                      <m:r>
                        <m:rPr>
                          <m:nor/>
                        </m:rPr>
                        <a:rPr lang="en-GB" b="0" i="0" smtClean="0">
                          <a:latin typeface="Cambria Math" panose="02040503050406030204" pitchFamily="18" charset="0"/>
                          <a:ea typeface="Cambria Math" panose="02040503050406030204" pitchFamily="18" charset="0"/>
                        </a:rPr>
                        <m:t>(</m:t>
                      </m:r>
                      <m:r>
                        <a:rPr lang="en-GB" smtClean="0">
                          <a:solidFill>
                            <a:srgbClr val="0070C0"/>
                          </a:solidFill>
                          <a:latin typeface="Cambria Math" panose="02040503050406030204" pitchFamily="18" charset="0"/>
                          <a:ea typeface="Cambria Math" panose="02040503050406030204" pitchFamily="18" charset="0"/>
                        </a:rPr>
                        <m:t>−</m:t>
                      </m:r>
                      <m:r>
                        <m:rPr>
                          <m:nor/>
                        </m:rPr>
                        <a:rPr lang="en-GB">
                          <a:solidFill>
                            <a:srgbClr val="0070C0"/>
                          </a:solidFill>
                          <a:latin typeface="Cambria Math" panose="02040503050406030204" pitchFamily="18" charset="0"/>
                          <a:ea typeface="Cambria Math" panose="02040503050406030204" pitchFamily="18" charset="0"/>
                        </a:rPr>
                        <m:t>0.</m:t>
                      </m:r>
                      <m:r>
                        <a:rPr lang="en-GB" b="0" i="1" smtClean="0">
                          <a:solidFill>
                            <a:srgbClr val="0070C0"/>
                          </a:solidFill>
                          <a:latin typeface="Cambria Math" panose="02040503050406030204" pitchFamily="18" charset="0"/>
                          <a:ea typeface="Cambria Math" panose="02040503050406030204" pitchFamily="18" charset="0"/>
                        </a:rPr>
                        <m:t>43</m:t>
                      </m:r>
                      <m:r>
                        <a:rPr lang="en-GB" b="0" i="1" smtClean="0">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m:t>
                      </m:r>
                      <m:r>
                        <a:rPr lang="en-GB" b="0" i="0" smtClean="0">
                          <a:solidFill>
                            <a:srgbClr val="FF0000"/>
                          </a:solidFill>
                          <a:latin typeface="Cambria Math" panose="02040503050406030204" pitchFamily="18" charset="0"/>
                          <a:ea typeface="Cambria Math" panose="02040503050406030204" pitchFamily="18" charset="0"/>
                        </a:rPr>
                        <m:t>−0.51</m:t>
                      </m:r>
                      <m:r>
                        <a:rPr lang="en-GB" b="0" i="0"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−0.29</m:t>
                      </m:r>
                      <m:r>
                        <a:rPr lang="en-GB" b="0" i="1" smtClean="0">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m:t>
                      </m:r>
                      <m:r>
                        <a:rPr lang="en-GB" b="0" i="0" smtClean="0">
                          <a:solidFill>
                            <a:srgbClr val="FF0000"/>
                          </a:solidFill>
                          <a:latin typeface="Cambria Math" panose="02040503050406030204" pitchFamily="18" charset="0"/>
                          <a:ea typeface="Cambria Math" panose="02040503050406030204" pitchFamily="18" charset="0"/>
                        </a:rPr>
                        <m:t>−0.36</m:t>
                      </m:r>
                      <m:r>
                        <a:rPr lang="en-GB" b="0" i="0"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2.39</m:t>
                      </m:r>
                    </m:oMath>
                  </m:oMathPara>
                </a14:m>
                <a:endParaRPr lang="en-GB"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67544" y="3943071"/>
                <a:ext cx="8060283" cy="369332"/>
              </a:xfrm>
              <a:prstGeom prst="rect">
                <a:avLst/>
              </a:prstGeom>
              <a:blipFill>
                <a:blip r:embed="rId7"/>
                <a:stretch>
                  <a:fillRect b="-15000"/>
                </a:stretch>
              </a:blipFill>
            </p:spPr>
            <p:txBody>
              <a:bodyPr/>
              <a:lstStyle/>
              <a:p>
                <a:r>
                  <a:rPr lang="en-GB">
                    <a:noFill/>
                  </a:rPr>
                  <a:t> </a:t>
                </a:r>
              </a:p>
            </p:txBody>
          </p:sp>
        </mc:Fallback>
      </mc:AlternateContent>
      <p:sp>
        <p:nvSpPr>
          <p:cNvPr id="21" name="Rectangle 20">
            <a:extLst>
              <a:ext uri="{FF2B5EF4-FFF2-40B4-BE49-F238E27FC236}">
                <a16:creationId xmlns:a16="http://schemas.microsoft.com/office/drawing/2014/main" id="{C4B6CEBF-501C-402F-B22D-DB731D57DE22}"/>
              </a:ext>
            </a:extLst>
          </p:cNvPr>
          <p:cNvSpPr/>
          <p:nvPr/>
        </p:nvSpPr>
        <p:spPr>
          <a:xfrm>
            <a:off x="107504" y="6140920"/>
            <a:ext cx="8568952" cy="769441"/>
          </a:xfrm>
          <a:prstGeom prst="rect">
            <a:avLst/>
          </a:prstGeom>
        </p:spPr>
        <p:txBody>
          <a:bodyPr wrap="square">
            <a:spAutoFit/>
          </a:bodyPr>
          <a:lstStyle/>
          <a:p>
            <a:pPr algn="ctr"/>
            <a:r>
              <a:rPr kumimoji="1" lang="en-US" altLang="ko-KR" sz="2200" b="1" dirty="0">
                <a:latin typeface="Arial" charset="0"/>
                <a:ea typeface="굴림" charset="0"/>
                <a:cs typeface="굴림" charset="0"/>
              </a:rPr>
              <a:t>This negative sum of the log probabilities is called </a:t>
            </a:r>
          </a:p>
          <a:p>
            <a:pPr algn="ctr"/>
            <a:r>
              <a:rPr kumimoji="1" lang="en-US" altLang="ko-KR" sz="2200" b="1" u="sng" dirty="0">
                <a:solidFill>
                  <a:srgbClr val="FF0000"/>
                </a:solidFill>
                <a:latin typeface="Arial" charset="0"/>
                <a:ea typeface="굴림" charset="0"/>
                <a:cs typeface="굴림" charset="0"/>
              </a:rPr>
              <a:t>Cross-Entropy</a:t>
            </a:r>
            <a:endParaRPr lang="en-AU" sz="2200" u="sng" dirty="0">
              <a:solidFill>
                <a:srgbClr val="FF0000"/>
              </a:solidFill>
            </a:endParaRPr>
          </a:p>
        </p:txBody>
      </p:sp>
      <p:sp>
        <p:nvSpPr>
          <p:cNvPr id="11" name="Slide Number Placeholder 3">
            <a:extLst>
              <a:ext uri="{FF2B5EF4-FFF2-40B4-BE49-F238E27FC236}">
                <a16:creationId xmlns:a16="http://schemas.microsoft.com/office/drawing/2014/main" id="{E248C109-A84D-7458-1440-FD758792C76C}"/>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7</a:t>
            </a:fld>
            <a:endParaRPr lang="en-GB" sz="2400" dirty="0"/>
          </a:p>
        </p:txBody>
      </p:sp>
    </p:spTree>
    <p:extLst>
      <p:ext uri="{BB962C8B-B14F-4D97-AF65-F5344CB8AC3E}">
        <p14:creationId xmlns:p14="http://schemas.microsoft.com/office/powerpoint/2010/main" val="23322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Activation Functions</a:t>
            </a:r>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sz="2400" b="1" dirty="0">
                <a:solidFill>
                  <a:schemeClr val="accent6">
                    <a:lumMod val="90000"/>
                    <a:lumOff val="10000"/>
                  </a:schemeClr>
                </a:solidFill>
              </a:rPr>
              <a:t>Rectifier Linear Unit (</a:t>
            </a:r>
            <a:r>
              <a:rPr lang="en-US" sz="2400" b="1" dirty="0" err="1">
                <a:solidFill>
                  <a:schemeClr val="accent6">
                    <a:lumMod val="90000"/>
                    <a:lumOff val="10000"/>
                  </a:schemeClr>
                </a:solidFill>
              </a:rPr>
              <a:t>ReLU</a:t>
            </a:r>
            <a:r>
              <a:rPr lang="en-US" sz="2400" b="1" dirty="0">
                <a:solidFill>
                  <a:schemeClr val="accent6">
                    <a:lumMod val="90000"/>
                    <a:lumOff val="10000"/>
                  </a:schemeClr>
                </a:solidFill>
              </a:rPr>
              <a:t>)</a:t>
            </a:r>
          </a:p>
          <a:p>
            <a:pPr lvl="1" algn="just">
              <a:lnSpc>
                <a:spcPct val="90000"/>
              </a:lnSpc>
              <a:buFont typeface="Wingdings" panose="05000000000000000000" pitchFamily="2" charset="2"/>
              <a:buChar char="§"/>
            </a:pPr>
            <a:r>
              <a:rPr lang="en-US" sz="2200" b="1" dirty="0" err="1"/>
              <a:t>ReLU</a:t>
            </a:r>
            <a:r>
              <a:rPr lang="en-US" sz="2200" dirty="0"/>
              <a:t> is a simple activation function </a:t>
            </a:r>
          </a:p>
          <a:p>
            <a:pPr lvl="1" algn="just">
              <a:lnSpc>
                <a:spcPct val="90000"/>
              </a:lnSpc>
              <a:buFont typeface="Wingdings" panose="05000000000000000000" pitchFamily="2" charset="2"/>
              <a:buChar char="§"/>
            </a:pPr>
            <a:r>
              <a:rPr lang="en-US" sz="2200" dirty="0"/>
              <a:t>Quick computation</a:t>
            </a:r>
          </a:p>
          <a:p>
            <a:pPr lvl="1" algn="just">
              <a:lnSpc>
                <a:spcPct val="90000"/>
              </a:lnSpc>
              <a:buFont typeface="Wingdings" panose="05000000000000000000" pitchFamily="2" charset="2"/>
              <a:buChar char="§"/>
            </a:pPr>
            <a:r>
              <a:rPr lang="en-AU" sz="2200" dirty="0"/>
              <a:t>Most popular activation function for deep networks </a:t>
            </a:r>
          </a:p>
          <a:p>
            <a:pPr lvl="1" algn="just">
              <a:lnSpc>
                <a:spcPct val="90000"/>
              </a:lnSpc>
              <a:buFont typeface="Wingdings" panose="05000000000000000000" pitchFamily="2" charset="2"/>
              <a:buChar char="§"/>
            </a:pPr>
            <a:r>
              <a:rPr lang="en-AU" sz="2200" dirty="0"/>
              <a:t>Avoids saturation issues and makes learning faster </a:t>
            </a:r>
          </a:p>
        </p:txBody>
      </p:sp>
      <p:pic>
        <p:nvPicPr>
          <p:cNvPr id="7" name="Picture 6"/>
          <p:cNvPicPr>
            <a:picLocks noChangeAspect="1"/>
          </p:cNvPicPr>
          <p:nvPr/>
        </p:nvPicPr>
        <p:blipFill rotWithShape="1">
          <a:blip r:embed="rId3"/>
          <a:srcRect l="41638" t="55124" r="43794" b="38576"/>
          <a:stretch/>
        </p:blipFill>
        <p:spPr>
          <a:xfrm>
            <a:off x="1150938" y="4327748"/>
            <a:ext cx="3256362" cy="792088"/>
          </a:xfrm>
          <a:prstGeom prst="rect">
            <a:avLst/>
          </a:prstGeom>
        </p:spPr>
      </p:pic>
      <p:pic>
        <p:nvPicPr>
          <p:cNvPr id="8" name="Picture 2" descr="Image result for relu activ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3786336"/>
            <a:ext cx="3305175"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71600" y="5157192"/>
            <a:ext cx="4572000" cy="1692771"/>
          </a:xfrm>
          <a:prstGeom prst="rect">
            <a:avLst/>
          </a:prstGeom>
        </p:spPr>
        <p:txBody>
          <a:bodyPr>
            <a:spAutoFit/>
          </a:bodyPr>
          <a:lstStyle/>
          <a:p>
            <a:pPr algn="just"/>
            <a:r>
              <a:rPr lang="en-US" altLang="en-US" sz="2400" dirty="0"/>
              <a:t>Variants:</a:t>
            </a:r>
          </a:p>
          <a:p>
            <a:pPr lvl="1">
              <a:buFont typeface="Wingdings" panose="05000000000000000000" pitchFamily="2" charset="2"/>
              <a:buChar char="§"/>
            </a:pPr>
            <a:r>
              <a:rPr lang="en-US" sz="1600" dirty="0"/>
              <a:t>Noisy </a:t>
            </a:r>
            <a:r>
              <a:rPr lang="en-US" sz="1600" dirty="0" err="1"/>
              <a:t>ReLU</a:t>
            </a:r>
            <a:endParaRPr lang="en-US" sz="1600" dirty="0"/>
          </a:p>
          <a:p>
            <a:pPr lvl="1">
              <a:buFont typeface="Wingdings" panose="05000000000000000000" pitchFamily="2" charset="2"/>
              <a:buChar char="§"/>
            </a:pPr>
            <a:r>
              <a:rPr lang="en-US" sz="1600" dirty="0"/>
              <a:t>Leaky </a:t>
            </a:r>
            <a:r>
              <a:rPr lang="en-US" sz="1600" dirty="0" err="1"/>
              <a:t>ReLU</a:t>
            </a:r>
            <a:endParaRPr lang="en-US" sz="1600" dirty="0"/>
          </a:p>
          <a:p>
            <a:pPr lvl="1">
              <a:buFont typeface="Wingdings" panose="05000000000000000000" pitchFamily="2" charset="2"/>
              <a:buChar char="§"/>
            </a:pPr>
            <a:r>
              <a:rPr lang="en-US" sz="1600" dirty="0"/>
              <a:t>Parametric Linear Units</a:t>
            </a:r>
          </a:p>
          <a:p>
            <a:pPr lvl="1">
              <a:buFont typeface="Wingdings" panose="05000000000000000000" pitchFamily="2" charset="2"/>
              <a:buChar char="§"/>
            </a:pPr>
            <a:r>
              <a:rPr lang="en-US" sz="1600" dirty="0"/>
              <a:t>Randomized Leaky </a:t>
            </a:r>
            <a:r>
              <a:rPr lang="en-US" sz="1600" dirty="0" err="1"/>
              <a:t>Rectier</a:t>
            </a:r>
            <a:r>
              <a:rPr lang="en-US" sz="1600" dirty="0"/>
              <a:t> Linear Unit</a:t>
            </a:r>
          </a:p>
          <a:p>
            <a:pPr lvl="1">
              <a:buFont typeface="Wingdings" panose="05000000000000000000" pitchFamily="2" charset="2"/>
              <a:buChar char="§"/>
            </a:pPr>
            <a:r>
              <a:rPr lang="en-US" sz="1600" dirty="0"/>
              <a:t>Exponential Linear Units</a:t>
            </a:r>
            <a:endParaRPr lang="en-AU" altLang="en-US" sz="1600" dirty="0"/>
          </a:p>
        </p:txBody>
      </p:sp>
    </p:spTree>
    <p:extLst>
      <p:ext uri="{BB962C8B-B14F-4D97-AF65-F5344CB8AC3E}">
        <p14:creationId xmlns:p14="http://schemas.microsoft.com/office/powerpoint/2010/main" val="351104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2"/>
          <p:cNvSpPr txBox="1">
            <a:spLocks noChangeArrowheads="1"/>
          </p:cNvSpPr>
          <p:nvPr/>
        </p:nvSpPr>
        <p:spPr bwMode="auto">
          <a:xfrm>
            <a:off x="179512" y="148605"/>
            <a:ext cx="8316416" cy="104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defRPr>
            </a:lvl2pPr>
            <a:lvl3pPr algn="l" rtl="0" eaLnBrk="0" fontAlgn="base" hangingPunct="0">
              <a:spcBef>
                <a:spcPct val="0"/>
              </a:spcBef>
              <a:spcAft>
                <a:spcPct val="0"/>
              </a:spcAft>
              <a:defRPr kumimoji="1" sz="4400">
                <a:solidFill>
                  <a:schemeClr val="tx2"/>
                </a:solidFill>
                <a:latin typeface="Times New Roman" panose="02020603050405020304" pitchFamily="18" charset="0"/>
              </a:defRPr>
            </a:lvl3pPr>
            <a:lvl4pPr algn="l" rtl="0" eaLnBrk="0" fontAlgn="base" hangingPunct="0">
              <a:spcBef>
                <a:spcPct val="0"/>
              </a:spcBef>
              <a:spcAft>
                <a:spcPct val="0"/>
              </a:spcAft>
              <a:defRPr kumimoji="1" sz="4400">
                <a:solidFill>
                  <a:schemeClr val="tx2"/>
                </a:solidFill>
                <a:latin typeface="Times New Roman" panose="02020603050405020304" pitchFamily="18" charset="0"/>
              </a:defRPr>
            </a:lvl4pPr>
            <a:lvl5pPr algn="l"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l"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l"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l"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l" rtl="0" eaLnBrk="0" fontAlgn="base" hangingPunct="0">
              <a:spcBef>
                <a:spcPct val="0"/>
              </a:spcBef>
              <a:spcAft>
                <a:spcPct val="0"/>
              </a:spcAft>
              <a:defRPr kumimoji="1" sz="4400">
                <a:solidFill>
                  <a:schemeClr val="tx2"/>
                </a:solidFill>
                <a:latin typeface="Times New Roman" panose="02020603050405020304" pitchFamily="18" charset="0"/>
              </a:defRPr>
            </a:lvl9pPr>
          </a:lstStyle>
          <a:p>
            <a:pPr algn="ctr"/>
            <a:r>
              <a:rPr lang="en-US" altLang="zh-TW" dirty="0">
                <a:ea typeface="PMingLiU" pitchFamily="18" charset="-120"/>
              </a:rPr>
              <a:t>Activation Functions</a:t>
            </a:r>
          </a:p>
        </p:txBody>
      </p:sp>
      <mc:AlternateContent xmlns:mc="http://schemas.openxmlformats.org/markup-compatibility/2006" xmlns:a14="http://schemas.microsoft.com/office/drawing/2010/main">
        <mc:Choice Requires="a14">
          <p:sp>
            <p:nvSpPr>
              <p:cNvPr id="66" name="TextBox 65"/>
              <p:cNvSpPr txBox="1"/>
              <p:nvPr/>
            </p:nvSpPr>
            <p:spPr>
              <a:xfrm>
                <a:off x="323528" y="2780928"/>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66" name="TextBox 65"/>
              <p:cNvSpPr txBox="1">
                <a:spLocks noRot="1" noChangeAspect="1" noMove="1" noResize="1" noEditPoints="1" noAdjustHandles="1" noChangeArrowheads="1" noChangeShapeType="1" noTextEdit="1"/>
              </p:cNvSpPr>
              <p:nvPr/>
            </p:nvSpPr>
            <p:spPr>
              <a:xfrm>
                <a:off x="323528" y="2780928"/>
                <a:ext cx="2520280" cy="400110"/>
              </a:xfrm>
              <a:prstGeom prst="rect">
                <a:avLst/>
              </a:prstGeom>
              <a:blipFill>
                <a:blip r:embed="rId3"/>
                <a:stretch>
                  <a:fillRect t="-7576" b="-25758"/>
                </a:stretch>
              </a:blipFill>
            </p:spPr>
            <p:txBody>
              <a:bodyPr/>
              <a:lstStyle/>
              <a:p>
                <a:r>
                  <a:rPr lang="en-AU">
                    <a:noFill/>
                  </a:rPr>
                  <a:t> </a:t>
                </a:r>
              </a:p>
            </p:txBody>
          </p:sp>
        </mc:Fallback>
      </mc:AlternateContent>
      <p:pic>
        <p:nvPicPr>
          <p:cNvPr id="28" name="Picture 2" descr="Image result for relu activation">
            <a:extLst>
              <a:ext uri="{FF2B5EF4-FFF2-40B4-BE49-F238E27FC236}">
                <a16:creationId xmlns:a16="http://schemas.microsoft.com/office/drawing/2014/main" id="{BB95919A-5CC0-4CBF-9C4F-78DA534C25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4932" y="3637135"/>
            <a:ext cx="1259116" cy="101600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9D59491-DF41-4260-8F5B-82D8905E949F}"/>
              </a:ext>
            </a:extLst>
          </p:cNvPr>
          <p:cNvSpPr/>
          <p:nvPr/>
        </p:nvSpPr>
        <p:spPr>
          <a:xfrm>
            <a:off x="2843808" y="3997814"/>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Arrow: Right 36">
            <a:extLst>
              <a:ext uri="{FF2B5EF4-FFF2-40B4-BE49-F238E27FC236}">
                <a16:creationId xmlns:a16="http://schemas.microsoft.com/office/drawing/2014/main" id="{7C51239B-8932-42C1-8BBF-9484AE2D50B9}"/>
              </a:ext>
            </a:extLst>
          </p:cNvPr>
          <p:cNvSpPr/>
          <p:nvPr/>
        </p:nvSpPr>
        <p:spPr>
          <a:xfrm>
            <a:off x="5364088" y="3997814"/>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45" name="Table 44">
            <a:extLst>
              <a:ext uri="{FF2B5EF4-FFF2-40B4-BE49-F238E27FC236}">
                <a16:creationId xmlns:a16="http://schemas.microsoft.com/office/drawing/2014/main" id="{BFA55C4E-48EC-4C2E-920C-9F7FCD339D88}"/>
              </a:ext>
            </a:extLst>
          </p:cNvPr>
          <p:cNvGraphicFramePr>
            <a:graphicFrameLocks noGrp="1"/>
          </p:cNvGraphicFramePr>
          <p:nvPr/>
        </p:nvGraphicFramePr>
        <p:xfrm>
          <a:off x="770570" y="3385373"/>
          <a:ext cx="1508760" cy="1508760"/>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gridCol w="301752">
                  <a:extLst>
                    <a:ext uri="{9D8B030D-6E8A-4147-A177-3AD203B41FA5}">
                      <a16:colId xmlns:a16="http://schemas.microsoft.com/office/drawing/2014/main" val="20003"/>
                    </a:ext>
                  </a:extLst>
                </a:gridCol>
                <a:gridCol w="301752">
                  <a:extLst>
                    <a:ext uri="{9D8B030D-6E8A-4147-A177-3AD203B41FA5}">
                      <a16:colId xmlns:a16="http://schemas.microsoft.com/office/drawing/2014/main" val="20004"/>
                    </a:ext>
                  </a:extLst>
                </a:gridCol>
              </a:tblGrid>
              <a:tr h="301752">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01752">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01752">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graphicFrame>
        <p:nvGraphicFramePr>
          <p:cNvPr id="46" name="Table 45">
            <a:extLst>
              <a:ext uri="{FF2B5EF4-FFF2-40B4-BE49-F238E27FC236}">
                <a16:creationId xmlns:a16="http://schemas.microsoft.com/office/drawing/2014/main" id="{EC00C97C-9ADC-4800-A8EF-F705FD63803A}"/>
              </a:ext>
            </a:extLst>
          </p:cNvPr>
          <p:cNvGraphicFramePr>
            <a:graphicFrameLocks noGrp="1"/>
          </p:cNvGraphicFramePr>
          <p:nvPr/>
        </p:nvGraphicFramePr>
        <p:xfrm>
          <a:off x="6372200" y="3421229"/>
          <a:ext cx="1508760" cy="1508760"/>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gridCol w="301752">
                  <a:extLst>
                    <a:ext uri="{9D8B030D-6E8A-4147-A177-3AD203B41FA5}">
                      <a16:colId xmlns:a16="http://schemas.microsoft.com/office/drawing/2014/main" val="20003"/>
                    </a:ext>
                  </a:extLst>
                </a:gridCol>
                <a:gridCol w="301752">
                  <a:extLst>
                    <a:ext uri="{9D8B030D-6E8A-4147-A177-3AD203B41FA5}">
                      <a16:colId xmlns:a16="http://schemas.microsoft.com/office/drawing/2014/main" val="20004"/>
                    </a:ext>
                  </a:extLst>
                </a:gridCol>
              </a:tblGrid>
              <a:tr h="301752">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01752">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01752">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61907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Typical CNN Layers </a:t>
            </a:r>
            <a:endParaRPr lang="en-US" dirty="0"/>
          </a:p>
        </p:txBody>
      </p:sp>
      <p:sp>
        <p:nvSpPr>
          <p:cNvPr id="4" name="Right Arrow 3"/>
          <p:cNvSpPr/>
          <p:nvPr/>
        </p:nvSpPr>
        <p:spPr>
          <a:xfrm>
            <a:off x="479177" y="2519139"/>
            <a:ext cx="8269287" cy="3005138"/>
          </a:xfrm>
          <a:prstGeom prst="rightArrow">
            <a:avLst/>
          </a:prstGeom>
          <a:solidFill>
            <a:schemeClr val="accent1">
              <a:lumMod val="20000"/>
              <a:lumOff val="80000"/>
            </a:schemeClr>
          </a:solidFill>
        </p:spPr>
        <p:txBody>
          <a:bodyPr lIns="0" tIns="0" rIns="0" bIns="0" anchor="ctr"/>
          <a:lstStyle/>
          <a:p>
            <a:pPr algn="ctr" eaLnBrk="1" fontAlgn="auto" hangingPunct="1">
              <a:spcBef>
                <a:spcPts val="0"/>
              </a:spcBef>
              <a:spcAft>
                <a:spcPts val="0"/>
              </a:spcAft>
              <a:defRPr/>
            </a:pPr>
            <a:endParaRPr lang="en-US" sz="1400">
              <a:solidFill>
                <a:prstClr val="black"/>
              </a:solidFill>
              <a:latin typeface="Calibri"/>
            </a:endParaRPr>
          </a:p>
        </p:txBody>
      </p:sp>
      <p:sp>
        <p:nvSpPr>
          <p:cNvPr id="5" name="Rounded Rectangle 4"/>
          <p:cNvSpPr/>
          <p:nvPr/>
        </p:nvSpPr>
        <p:spPr>
          <a:xfrm>
            <a:off x="863352" y="3546252"/>
            <a:ext cx="1619250" cy="936625"/>
          </a:xfrm>
          <a:prstGeom prst="roundRect">
            <a:avLst/>
          </a:prstGeom>
          <a:solidFill>
            <a:schemeClr val="accent2">
              <a:lumMod val="40000"/>
              <a:lumOff val="60000"/>
              <a:tint val="66000"/>
              <a:satMod val="160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Convolutional</a:t>
            </a:r>
          </a:p>
          <a:p>
            <a:pPr algn="ctr" eaLnBrk="1" fontAlgn="auto" hangingPunct="1">
              <a:spcBef>
                <a:spcPts val="0"/>
              </a:spcBef>
              <a:spcAft>
                <a:spcPts val="0"/>
              </a:spcAft>
              <a:defRPr/>
            </a:pPr>
            <a:r>
              <a:rPr lang="en-AU" sz="2000" dirty="0">
                <a:solidFill>
                  <a:prstClr val="black"/>
                </a:solidFill>
                <a:latin typeface="Calibri"/>
              </a:rPr>
              <a:t> layer</a:t>
            </a:r>
          </a:p>
        </p:txBody>
      </p:sp>
      <p:sp>
        <p:nvSpPr>
          <p:cNvPr id="6" name="Rounded Rectangle 5"/>
          <p:cNvSpPr/>
          <p:nvPr/>
        </p:nvSpPr>
        <p:spPr>
          <a:xfrm>
            <a:off x="2538164" y="3541489"/>
            <a:ext cx="1584325" cy="936625"/>
          </a:xfrm>
          <a:prstGeom prst="roundRect">
            <a:avLst/>
          </a:prstGeom>
          <a:solidFill>
            <a:schemeClr val="accent5">
              <a:lumMod val="75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Non-linearity</a:t>
            </a:r>
          </a:p>
          <a:p>
            <a:pPr algn="ctr" eaLnBrk="1" fontAlgn="auto" hangingPunct="1">
              <a:spcBef>
                <a:spcPts val="0"/>
              </a:spcBef>
              <a:spcAft>
                <a:spcPts val="0"/>
              </a:spcAft>
              <a:defRPr/>
            </a:pPr>
            <a:r>
              <a:rPr lang="en-AU" sz="2000" dirty="0">
                <a:solidFill>
                  <a:prstClr val="black"/>
                </a:solidFill>
                <a:latin typeface="Calibri"/>
              </a:rPr>
              <a:t> layer</a:t>
            </a:r>
          </a:p>
        </p:txBody>
      </p:sp>
      <p:sp>
        <p:nvSpPr>
          <p:cNvPr id="7" name="Rounded Rectangle 8"/>
          <p:cNvSpPr>
            <a:spLocks noChangeArrowheads="1"/>
          </p:cNvSpPr>
          <p:nvPr/>
        </p:nvSpPr>
        <p:spPr bwMode="auto">
          <a:xfrm>
            <a:off x="4176464" y="3541489"/>
            <a:ext cx="1152525" cy="93662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sz="2400" b="1">
                <a:solidFill>
                  <a:schemeClr val="tx1"/>
                </a:solidFill>
                <a:latin typeface="Book Antiqua" panose="02040602050305030304" pitchFamily="18" charset="0"/>
              </a:defRPr>
            </a:lvl1pPr>
            <a:lvl2pPr marL="742950" indent="-285750">
              <a:defRPr sz="2400" b="1">
                <a:solidFill>
                  <a:schemeClr val="tx1"/>
                </a:solidFill>
                <a:latin typeface="Book Antiqua" panose="02040602050305030304" pitchFamily="18" charset="0"/>
              </a:defRPr>
            </a:lvl2pPr>
            <a:lvl3pPr marL="1143000" indent="-228600">
              <a:defRPr sz="2400" b="1">
                <a:solidFill>
                  <a:schemeClr val="tx1"/>
                </a:solidFill>
                <a:latin typeface="Book Antiqua" panose="02040602050305030304" pitchFamily="18" charset="0"/>
              </a:defRPr>
            </a:lvl3pPr>
            <a:lvl4pPr marL="1600200" indent="-228600">
              <a:defRPr sz="2400" b="1">
                <a:solidFill>
                  <a:schemeClr val="tx1"/>
                </a:solidFill>
                <a:latin typeface="Book Antiqua" panose="02040602050305030304" pitchFamily="18" charset="0"/>
              </a:defRPr>
            </a:lvl4pPr>
            <a:lvl5pPr marL="2057400" indent="-228600">
              <a:defRPr sz="2400" b="1">
                <a:solidFill>
                  <a:schemeClr val="tx1"/>
                </a:solidFill>
                <a:latin typeface="Book Antiqua" panose="02040602050305030304" pitchFamily="18" charset="0"/>
              </a:defRPr>
            </a:lvl5pPr>
            <a:lvl6pPr marL="2514600" indent="-228600" eaLnBrk="0" fontAlgn="base" hangingPunct="0">
              <a:spcBef>
                <a:spcPct val="0"/>
              </a:spcBef>
              <a:spcAft>
                <a:spcPct val="0"/>
              </a:spcAft>
              <a:defRPr sz="2400" b="1">
                <a:solidFill>
                  <a:schemeClr val="tx1"/>
                </a:solidFill>
                <a:latin typeface="Book Antiqua" panose="02040602050305030304" pitchFamily="18" charset="0"/>
              </a:defRPr>
            </a:lvl6pPr>
            <a:lvl7pPr marL="2971800" indent="-228600" eaLnBrk="0" fontAlgn="base" hangingPunct="0">
              <a:spcBef>
                <a:spcPct val="0"/>
              </a:spcBef>
              <a:spcAft>
                <a:spcPct val="0"/>
              </a:spcAft>
              <a:defRPr sz="2400" b="1">
                <a:solidFill>
                  <a:schemeClr val="tx1"/>
                </a:solidFill>
                <a:latin typeface="Book Antiqua" panose="02040602050305030304" pitchFamily="18" charset="0"/>
              </a:defRPr>
            </a:lvl7pPr>
            <a:lvl8pPr marL="3429000" indent="-228600" eaLnBrk="0" fontAlgn="base" hangingPunct="0">
              <a:spcBef>
                <a:spcPct val="0"/>
              </a:spcBef>
              <a:spcAft>
                <a:spcPct val="0"/>
              </a:spcAft>
              <a:defRPr sz="2400" b="1">
                <a:solidFill>
                  <a:schemeClr val="tx1"/>
                </a:solidFill>
                <a:latin typeface="Book Antiqua" panose="02040602050305030304" pitchFamily="18" charset="0"/>
              </a:defRPr>
            </a:lvl8pPr>
            <a:lvl9pPr marL="3886200" indent="-228600" eaLnBrk="0" fontAlgn="base" hangingPunct="0">
              <a:spcBef>
                <a:spcPct val="0"/>
              </a:spcBef>
              <a:spcAft>
                <a:spcPct val="0"/>
              </a:spcAft>
              <a:defRPr sz="2400" b="1">
                <a:solidFill>
                  <a:schemeClr val="tx1"/>
                </a:solidFill>
                <a:latin typeface="Book Antiqua" panose="02040602050305030304" pitchFamily="18" charset="0"/>
              </a:defRPr>
            </a:lvl9pPr>
          </a:lstStyle>
          <a:p>
            <a:pPr algn="ctr" eaLnBrk="1" hangingPunct="1"/>
            <a:r>
              <a:rPr lang="en-AU" altLang="en-US" sz="2000" dirty="0">
                <a:solidFill>
                  <a:srgbClr val="000000"/>
                </a:solidFill>
                <a:latin typeface="Calibri" panose="020F0502020204030204" pitchFamily="34" charset="0"/>
              </a:rPr>
              <a:t>Pooling</a:t>
            </a:r>
          </a:p>
          <a:p>
            <a:pPr algn="ctr" eaLnBrk="1" hangingPunct="1"/>
            <a:r>
              <a:rPr lang="en-AU" altLang="en-US" sz="2000" dirty="0">
                <a:solidFill>
                  <a:srgbClr val="000000"/>
                </a:solidFill>
                <a:latin typeface="Calibri" panose="020F0502020204030204" pitchFamily="34" charset="0"/>
              </a:rPr>
              <a:t> layer</a:t>
            </a:r>
          </a:p>
        </p:txBody>
      </p:sp>
      <p:sp>
        <p:nvSpPr>
          <p:cNvPr id="9" name="Rounded Rectangle 8"/>
          <p:cNvSpPr/>
          <p:nvPr/>
        </p:nvSpPr>
        <p:spPr>
          <a:xfrm>
            <a:off x="7951395" y="2851189"/>
            <a:ext cx="355652" cy="2313020"/>
          </a:xfrm>
          <a:prstGeom prst="roundRect">
            <a:avLst/>
          </a:prstGeom>
          <a:solidFill>
            <a:schemeClr val="accent2">
              <a:lumMod val="60000"/>
              <a:lumOff val="40000"/>
            </a:schemeClr>
          </a:solidFill>
        </p:spPr>
        <p:txBody>
          <a:bodyPr vert="vert270" lIns="0" tIns="0" rIns="0" bIns="0" anchor="ctr"/>
          <a:lstStyle/>
          <a:p>
            <a:pPr algn="ctr" eaLnBrk="1" fontAlgn="auto" hangingPunct="1">
              <a:spcBef>
                <a:spcPts val="0"/>
              </a:spcBef>
              <a:spcAft>
                <a:spcPts val="0"/>
              </a:spcAft>
              <a:defRPr/>
            </a:pPr>
            <a:r>
              <a:rPr lang="en-AU" sz="2000" dirty="0">
                <a:solidFill>
                  <a:prstClr val="black"/>
                </a:solidFill>
                <a:latin typeface="Calibri"/>
              </a:rPr>
              <a:t>Loss function</a:t>
            </a:r>
          </a:p>
        </p:txBody>
      </p:sp>
      <p:sp>
        <p:nvSpPr>
          <p:cNvPr id="13" name="TextBox 2"/>
          <p:cNvSpPr txBox="1">
            <a:spLocks noChangeArrowheads="1"/>
          </p:cNvSpPr>
          <p:nvPr/>
        </p:nvSpPr>
        <p:spPr bwMode="auto">
          <a:xfrm>
            <a:off x="6013102" y="3747864"/>
            <a:ext cx="719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Book Antiqua" panose="02040602050305030304" pitchFamily="18" charset="0"/>
              </a:defRPr>
            </a:lvl1pPr>
            <a:lvl2pPr marL="742950" indent="-285750">
              <a:defRPr sz="2400" b="1">
                <a:solidFill>
                  <a:schemeClr val="tx1"/>
                </a:solidFill>
                <a:latin typeface="Book Antiqua" panose="02040602050305030304" pitchFamily="18" charset="0"/>
              </a:defRPr>
            </a:lvl2pPr>
            <a:lvl3pPr marL="1143000" indent="-228600">
              <a:defRPr sz="2400" b="1">
                <a:solidFill>
                  <a:schemeClr val="tx1"/>
                </a:solidFill>
                <a:latin typeface="Book Antiqua" panose="02040602050305030304" pitchFamily="18" charset="0"/>
              </a:defRPr>
            </a:lvl3pPr>
            <a:lvl4pPr marL="1600200" indent="-228600">
              <a:defRPr sz="2400" b="1">
                <a:solidFill>
                  <a:schemeClr val="tx1"/>
                </a:solidFill>
                <a:latin typeface="Book Antiqua" panose="02040602050305030304" pitchFamily="18" charset="0"/>
              </a:defRPr>
            </a:lvl4pPr>
            <a:lvl5pPr marL="2057400" indent="-228600">
              <a:defRPr sz="2400" b="1">
                <a:solidFill>
                  <a:schemeClr val="tx1"/>
                </a:solidFill>
                <a:latin typeface="Book Antiqua" panose="02040602050305030304" pitchFamily="18" charset="0"/>
              </a:defRPr>
            </a:lvl5pPr>
            <a:lvl6pPr marL="2514600" indent="-228600" eaLnBrk="0" fontAlgn="base" hangingPunct="0">
              <a:spcBef>
                <a:spcPct val="0"/>
              </a:spcBef>
              <a:spcAft>
                <a:spcPct val="0"/>
              </a:spcAft>
              <a:defRPr sz="2400" b="1">
                <a:solidFill>
                  <a:schemeClr val="tx1"/>
                </a:solidFill>
                <a:latin typeface="Book Antiqua" panose="02040602050305030304" pitchFamily="18" charset="0"/>
              </a:defRPr>
            </a:lvl6pPr>
            <a:lvl7pPr marL="2971800" indent="-228600" eaLnBrk="0" fontAlgn="base" hangingPunct="0">
              <a:spcBef>
                <a:spcPct val="0"/>
              </a:spcBef>
              <a:spcAft>
                <a:spcPct val="0"/>
              </a:spcAft>
              <a:defRPr sz="2400" b="1">
                <a:solidFill>
                  <a:schemeClr val="tx1"/>
                </a:solidFill>
                <a:latin typeface="Book Antiqua" panose="02040602050305030304" pitchFamily="18" charset="0"/>
              </a:defRPr>
            </a:lvl7pPr>
            <a:lvl8pPr marL="3429000" indent="-228600" eaLnBrk="0" fontAlgn="base" hangingPunct="0">
              <a:spcBef>
                <a:spcPct val="0"/>
              </a:spcBef>
              <a:spcAft>
                <a:spcPct val="0"/>
              </a:spcAft>
              <a:defRPr sz="2400" b="1">
                <a:solidFill>
                  <a:schemeClr val="tx1"/>
                </a:solidFill>
                <a:latin typeface="Book Antiqua" panose="02040602050305030304" pitchFamily="18" charset="0"/>
              </a:defRPr>
            </a:lvl8pPr>
            <a:lvl9pPr marL="3886200" indent="-228600" eaLnBrk="0" fontAlgn="base" hangingPunct="0">
              <a:spcBef>
                <a:spcPct val="0"/>
              </a:spcBef>
              <a:spcAft>
                <a:spcPct val="0"/>
              </a:spcAft>
              <a:defRPr sz="2400" b="1">
                <a:solidFill>
                  <a:schemeClr val="tx1"/>
                </a:solidFill>
                <a:latin typeface="Book Antiqua" panose="02040602050305030304" pitchFamily="18" charset="0"/>
              </a:defRPr>
            </a:lvl9pPr>
          </a:lstStyle>
          <a:p>
            <a:pPr algn="ctr"/>
            <a:r>
              <a:rPr lang="en-AU" altLang="en-US" dirty="0"/>
              <a:t>…</a:t>
            </a:r>
            <a:endParaRPr lang="en-US" altLang="en-US" dirty="0"/>
          </a:p>
        </p:txBody>
      </p:sp>
      <p:sp>
        <p:nvSpPr>
          <p:cNvPr id="14" name="Rounded Rectangle 13"/>
          <p:cNvSpPr/>
          <p:nvPr/>
        </p:nvSpPr>
        <p:spPr>
          <a:xfrm>
            <a:off x="7514959" y="2220590"/>
            <a:ext cx="355652" cy="3303659"/>
          </a:xfrm>
          <a:prstGeom prst="roundRect">
            <a:avLst/>
          </a:prstGeom>
          <a:solidFill>
            <a:srgbClr val="0AEC04"/>
          </a:solidFill>
        </p:spPr>
        <p:txBody>
          <a:bodyPr vert="vert270" lIns="0" tIns="0" rIns="0" bIns="0" anchor="ctr"/>
          <a:lstStyle/>
          <a:p>
            <a:pPr algn="ctr" eaLnBrk="1" fontAlgn="auto" hangingPunct="1">
              <a:spcBef>
                <a:spcPts val="0"/>
              </a:spcBef>
              <a:spcAft>
                <a:spcPts val="0"/>
              </a:spcAft>
              <a:defRPr/>
            </a:pPr>
            <a:r>
              <a:rPr lang="en-AU" sz="2000" dirty="0">
                <a:solidFill>
                  <a:prstClr val="black"/>
                </a:solidFill>
                <a:latin typeface="Calibri"/>
              </a:rPr>
              <a:t>MLP</a:t>
            </a:r>
          </a:p>
        </p:txBody>
      </p:sp>
      <p:sp>
        <p:nvSpPr>
          <p:cNvPr id="15" name="Oval 14"/>
          <p:cNvSpPr/>
          <p:nvPr/>
        </p:nvSpPr>
        <p:spPr>
          <a:xfrm rot="16200000">
            <a:off x="-76448" y="3860576"/>
            <a:ext cx="1481138" cy="322263"/>
          </a:xfrm>
          <a:prstGeom prst="ellipse">
            <a:avLst/>
          </a:prstGeom>
          <a:solidFill>
            <a:schemeClr val="bg1">
              <a:lumMod val="85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Input</a:t>
            </a:r>
            <a:endParaRPr lang="en-US" sz="2000" dirty="0">
              <a:solidFill>
                <a:prstClr val="black"/>
              </a:solidFill>
              <a:latin typeface="Calibri"/>
            </a:endParaRPr>
          </a:p>
        </p:txBody>
      </p:sp>
    </p:spTree>
    <p:extLst>
      <p:ext uri="{BB962C8B-B14F-4D97-AF65-F5344CB8AC3E}">
        <p14:creationId xmlns:p14="http://schemas.microsoft.com/office/powerpoint/2010/main" val="21544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800" y="1905002"/>
            <a:ext cx="7124700" cy="4836366"/>
          </a:xfrm>
        </p:spPr>
        <p:txBody>
          <a:bodyPr>
            <a:normAutofit/>
          </a:bodyPr>
          <a:lstStyle/>
          <a:p>
            <a:pPr>
              <a:lnSpc>
                <a:spcPct val="90000"/>
              </a:lnSpc>
            </a:pPr>
            <a:r>
              <a:rPr lang="en-US" dirty="0"/>
              <a:t>Convolutional Neural Networks (CNN)</a:t>
            </a:r>
          </a:p>
          <a:p>
            <a:pPr lvl="1">
              <a:lnSpc>
                <a:spcPct val="90000"/>
              </a:lnSpc>
            </a:pPr>
            <a:r>
              <a:rPr lang="en-US" dirty="0"/>
              <a:t>Convolution Layer</a:t>
            </a:r>
          </a:p>
          <a:p>
            <a:pPr lvl="1">
              <a:lnSpc>
                <a:spcPct val="90000"/>
              </a:lnSpc>
            </a:pPr>
            <a:r>
              <a:rPr lang="en-US" dirty="0"/>
              <a:t>Activation Function</a:t>
            </a:r>
          </a:p>
          <a:p>
            <a:pPr lvl="1">
              <a:lnSpc>
                <a:spcPct val="90000"/>
              </a:lnSpc>
            </a:pPr>
            <a:r>
              <a:rPr lang="en-US" b="1" dirty="0"/>
              <a:t>Pooling Layer</a:t>
            </a:r>
          </a:p>
          <a:p>
            <a:pPr lvl="1">
              <a:lnSpc>
                <a:spcPct val="90000"/>
              </a:lnSpc>
            </a:pPr>
            <a:r>
              <a:rPr lang="en-US" dirty="0"/>
              <a:t>Transposed Convolution (</a:t>
            </a:r>
            <a:r>
              <a:rPr lang="en-US" dirty="0" err="1"/>
              <a:t>Deconv</a:t>
            </a:r>
            <a:r>
              <a:rPr lang="en-US" dirty="0"/>
              <a:t>)</a:t>
            </a:r>
          </a:p>
          <a:p>
            <a:pPr lvl="1">
              <a:lnSpc>
                <a:spcPct val="90000"/>
              </a:lnSpc>
            </a:pPr>
            <a:r>
              <a:rPr lang="en-US" dirty="0"/>
              <a:t>Un-pooling layer</a:t>
            </a:r>
          </a:p>
          <a:p>
            <a:pPr marL="457200" lvl="1" indent="0" eaLnBrk="1" hangingPunct="1">
              <a:lnSpc>
                <a:spcPct val="90000"/>
              </a:lnSpc>
              <a:buNone/>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11952414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Pooling Layer</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sz="2400" dirty="0"/>
              <a:t>Replaces the output of the network at a certain location with a summary statistic of the nearby outputs.</a:t>
            </a:r>
          </a:p>
          <a:p>
            <a:pPr algn="just">
              <a:lnSpc>
                <a:spcPct val="90000"/>
              </a:lnSpc>
            </a:pPr>
            <a:r>
              <a:rPr lang="en-AU" sz="2400" kern="0" dirty="0"/>
              <a:t>Reduces computation for upper layers</a:t>
            </a:r>
            <a:endParaRPr lang="en-US" altLang="en-US" sz="2400" dirty="0"/>
          </a:p>
          <a:p>
            <a:pPr algn="just"/>
            <a:r>
              <a:rPr lang="en-AU" altLang="en-US" sz="2400" dirty="0"/>
              <a:t>Non-linear down-sampling</a:t>
            </a:r>
          </a:p>
          <a:p>
            <a:pPr algn="just"/>
            <a:r>
              <a:rPr lang="en-AU" sz="2400" kern="0" dirty="0"/>
              <a:t>Provides translation invariance</a:t>
            </a:r>
          </a:p>
          <a:p>
            <a:pPr lvl="1" algn="just">
              <a:buFont typeface="Wingdings" panose="05000000000000000000" pitchFamily="2" charset="2"/>
              <a:buChar char="§"/>
            </a:pPr>
            <a:r>
              <a:rPr lang="en-AU" sz="2400" dirty="0"/>
              <a:t>Useful property, if we care more about whether some feature is present than exactly where it is, thus adds robustness to position </a:t>
            </a:r>
            <a:endParaRPr lang="en-AU" altLang="en-US" sz="2400" dirty="0"/>
          </a:p>
          <a:p>
            <a:pPr algn="just"/>
            <a:r>
              <a:rPr lang="en-AU" altLang="en-US" sz="2400" dirty="0"/>
              <a:t>Variants:</a:t>
            </a:r>
          </a:p>
          <a:p>
            <a:pPr lvl="1" algn="just">
              <a:buFont typeface="Wingdings" panose="05000000000000000000" pitchFamily="2" charset="2"/>
              <a:buChar char="§"/>
            </a:pPr>
            <a:r>
              <a:rPr lang="en-AU" altLang="en-US" sz="2000" dirty="0">
                <a:solidFill>
                  <a:srgbClr val="FF0000"/>
                </a:solidFill>
              </a:rPr>
              <a:t>Max pooling </a:t>
            </a:r>
            <a:r>
              <a:rPr lang="en-AU" altLang="en-US" sz="2000" dirty="0"/>
              <a:t>(popular): </a:t>
            </a:r>
            <a:r>
              <a:rPr lang="en-US" altLang="en-US" sz="2000" dirty="0"/>
              <a:t>reports the maximum output within a rectangular neighborhood</a:t>
            </a:r>
          </a:p>
          <a:p>
            <a:pPr lvl="1" algn="just">
              <a:buFont typeface="Wingdings" panose="05000000000000000000" pitchFamily="2" charset="2"/>
              <a:buChar char="§"/>
            </a:pPr>
            <a:r>
              <a:rPr lang="en-US" altLang="en-US" sz="2000" dirty="0">
                <a:solidFill>
                  <a:srgbClr val="FF0000"/>
                </a:solidFill>
              </a:rPr>
              <a:t>Average pooling</a:t>
            </a:r>
            <a:r>
              <a:rPr lang="en-US" altLang="en-US" sz="2000" dirty="0"/>
              <a:t>:</a:t>
            </a:r>
            <a:r>
              <a:rPr lang="en-US" altLang="en-US" sz="2000" dirty="0">
                <a:solidFill>
                  <a:srgbClr val="FF0000"/>
                </a:solidFill>
              </a:rPr>
              <a:t> </a:t>
            </a:r>
            <a:r>
              <a:rPr lang="en-US" altLang="en-US" sz="2000" dirty="0"/>
              <a:t>reports the average output</a:t>
            </a:r>
            <a:endParaRPr lang="en-AU" altLang="en-US" sz="2000" dirty="0"/>
          </a:p>
          <a:p>
            <a:pPr lvl="1" algn="just">
              <a:buFont typeface="Wingdings" panose="05000000000000000000" pitchFamily="2" charset="2"/>
              <a:buChar char="§"/>
            </a:pPr>
            <a:r>
              <a:rPr lang="en-AU" altLang="en-US" sz="2000" dirty="0">
                <a:solidFill>
                  <a:srgbClr val="FF0000"/>
                </a:solidFill>
              </a:rPr>
              <a:t>L2 norm of neighbourhood </a:t>
            </a:r>
          </a:p>
        </p:txBody>
      </p:sp>
    </p:spTree>
    <p:extLst>
      <p:ext uri="{BB962C8B-B14F-4D97-AF65-F5344CB8AC3E}">
        <p14:creationId xmlns:p14="http://schemas.microsoft.com/office/powerpoint/2010/main" val="35859335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2"/>
          <p:cNvSpPr txBox="1">
            <a:spLocks noChangeArrowheads="1"/>
          </p:cNvSpPr>
          <p:nvPr/>
        </p:nvSpPr>
        <p:spPr bwMode="auto">
          <a:xfrm>
            <a:off x="179512" y="148605"/>
            <a:ext cx="8316416" cy="104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defRPr>
            </a:lvl2pPr>
            <a:lvl3pPr algn="l" rtl="0" eaLnBrk="0" fontAlgn="base" hangingPunct="0">
              <a:spcBef>
                <a:spcPct val="0"/>
              </a:spcBef>
              <a:spcAft>
                <a:spcPct val="0"/>
              </a:spcAft>
              <a:defRPr kumimoji="1" sz="4400">
                <a:solidFill>
                  <a:schemeClr val="tx2"/>
                </a:solidFill>
                <a:latin typeface="Times New Roman" panose="02020603050405020304" pitchFamily="18" charset="0"/>
              </a:defRPr>
            </a:lvl3pPr>
            <a:lvl4pPr algn="l" rtl="0" eaLnBrk="0" fontAlgn="base" hangingPunct="0">
              <a:spcBef>
                <a:spcPct val="0"/>
              </a:spcBef>
              <a:spcAft>
                <a:spcPct val="0"/>
              </a:spcAft>
              <a:defRPr kumimoji="1" sz="4400">
                <a:solidFill>
                  <a:schemeClr val="tx2"/>
                </a:solidFill>
                <a:latin typeface="Times New Roman" panose="02020603050405020304" pitchFamily="18" charset="0"/>
              </a:defRPr>
            </a:lvl4pPr>
            <a:lvl5pPr algn="l"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l"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l"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l"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l" rtl="0" eaLnBrk="0" fontAlgn="base" hangingPunct="0">
              <a:spcBef>
                <a:spcPct val="0"/>
              </a:spcBef>
              <a:spcAft>
                <a:spcPct val="0"/>
              </a:spcAft>
              <a:defRPr kumimoji="1" sz="4400">
                <a:solidFill>
                  <a:schemeClr val="tx2"/>
                </a:solidFill>
                <a:latin typeface="Times New Roman" panose="02020603050405020304" pitchFamily="18" charset="0"/>
              </a:defRPr>
            </a:lvl9pPr>
          </a:lstStyle>
          <a:p>
            <a:pPr algn="ctr"/>
            <a:r>
              <a:rPr lang="en-US" altLang="zh-TW" dirty="0">
                <a:solidFill>
                  <a:schemeClr val="tx1"/>
                </a:solidFill>
                <a:ea typeface="PMingLiU" pitchFamily="18" charset="-120"/>
              </a:rPr>
              <a:t>Pooling Layer</a:t>
            </a:r>
          </a:p>
        </p:txBody>
      </p:sp>
      <mc:AlternateContent xmlns:mc="http://schemas.openxmlformats.org/markup-compatibility/2006" xmlns:a14="http://schemas.microsoft.com/office/drawing/2010/main">
        <mc:Choice Requires="a14">
          <p:sp>
            <p:nvSpPr>
              <p:cNvPr id="66" name="TextBox 65"/>
              <p:cNvSpPr txBox="1"/>
              <p:nvPr/>
            </p:nvSpPr>
            <p:spPr>
              <a:xfrm>
                <a:off x="323528" y="2780928"/>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66" name="TextBox 65"/>
              <p:cNvSpPr txBox="1">
                <a:spLocks noRot="1" noChangeAspect="1" noMove="1" noResize="1" noEditPoints="1" noAdjustHandles="1" noChangeArrowheads="1" noChangeShapeType="1" noTextEdit="1"/>
              </p:cNvSpPr>
              <p:nvPr/>
            </p:nvSpPr>
            <p:spPr>
              <a:xfrm>
                <a:off x="323528" y="2780928"/>
                <a:ext cx="2520280" cy="400110"/>
              </a:xfrm>
              <a:prstGeom prst="rect">
                <a:avLst/>
              </a:prstGeom>
              <a:blipFill>
                <a:blip r:embed="rId3"/>
                <a:stretch>
                  <a:fillRect t="-7576" b="-25758"/>
                </a:stretch>
              </a:blipFill>
            </p:spPr>
            <p:txBody>
              <a:bodyPr/>
              <a:lstStyle/>
              <a:p>
                <a:r>
                  <a:rPr lang="en-AU">
                    <a:noFill/>
                  </a:rPr>
                  <a:t> </a:t>
                </a:r>
              </a:p>
            </p:txBody>
          </p:sp>
        </mc:Fallback>
      </mc:AlternateContent>
      <p:pic>
        <p:nvPicPr>
          <p:cNvPr id="28" name="Picture 2" descr="Image result for relu activation">
            <a:extLst>
              <a:ext uri="{FF2B5EF4-FFF2-40B4-BE49-F238E27FC236}">
                <a16:creationId xmlns:a16="http://schemas.microsoft.com/office/drawing/2014/main" id="{BB95919A-5CC0-4CBF-9C4F-78DA534C25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3637135"/>
            <a:ext cx="1259116" cy="101600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9D59491-DF41-4260-8F5B-82D8905E949F}"/>
              </a:ext>
            </a:extLst>
          </p:cNvPr>
          <p:cNvSpPr/>
          <p:nvPr/>
        </p:nvSpPr>
        <p:spPr>
          <a:xfrm>
            <a:off x="2411760" y="3997814"/>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Arrow: Right 36">
            <a:extLst>
              <a:ext uri="{FF2B5EF4-FFF2-40B4-BE49-F238E27FC236}">
                <a16:creationId xmlns:a16="http://schemas.microsoft.com/office/drawing/2014/main" id="{7C51239B-8932-42C1-8BBF-9484AE2D50B9}"/>
              </a:ext>
            </a:extLst>
          </p:cNvPr>
          <p:cNvSpPr/>
          <p:nvPr/>
        </p:nvSpPr>
        <p:spPr>
          <a:xfrm>
            <a:off x="4355976" y="3997814"/>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45" name="Table 44">
            <a:extLst>
              <a:ext uri="{FF2B5EF4-FFF2-40B4-BE49-F238E27FC236}">
                <a16:creationId xmlns:a16="http://schemas.microsoft.com/office/drawing/2014/main" id="{BFA55C4E-48EC-4C2E-920C-9F7FCD339D88}"/>
              </a:ext>
            </a:extLst>
          </p:cNvPr>
          <p:cNvGraphicFramePr>
            <a:graphicFrameLocks noGrp="1"/>
          </p:cNvGraphicFramePr>
          <p:nvPr/>
        </p:nvGraphicFramePr>
        <p:xfrm>
          <a:off x="770570" y="3385373"/>
          <a:ext cx="1508760" cy="1508760"/>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gridCol w="301752">
                  <a:extLst>
                    <a:ext uri="{9D8B030D-6E8A-4147-A177-3AD203B41FA5}">
                      <a16:colId xmlns:a16="http://schemas.microsoft.com/office/drawing/2014/main" val="20003"/>
                    </a:ext>
                  </a:extLst>
                </a:gridCol>
                <a:gridCol w="301752">
                  <a:extLst>
                    <a:ext uri="{9D8B030D-6E8A-4147-A177-3AD203B41FA5}">
                      <a16:colId xmlns:a16="http://schemas.microsoft.com/office/drawing/2014/main" val="20004"/>
                    </a:ext>
                  </a:extLst>
                </a:gridCol>
              </a:tblGrid>
              <a:tr h="301752">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01752">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01752">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graphicFrame>
        <p:nvGraphicFramePr>
          <p:cNvPr id="46" name="Table 45">
            <a:extLst>
              <a:ext uri="{FF2B5EF4-FFF2-40B4-BE49-F238E27FC236}">
                <a16:creationId xmlns:a16="http://schemas.microsoft.com/office/drawing/2014/main" id="{EC00C97C-9ADC-4800-A8EF-F705FD63803A}"/>
              </a:ext>
            </a:extLst>
          </p:cNvPr>
          <p:cNvGraphicFramePr>
            <a:graphicFrameLocks noGrp="1"/>
          </p:cNvGraphicFramePr>
          <p:nvPr/>
        </p:nvGraphicFramePr>
        <p:xfrm>
          <a:off x="5004048" y="3421229"/>
          <a:ext cx="1508760" cy="1508760"/>
        </p:xfrm>
        <a:graphic>
          <a:graphicData uri="http://schemas.openxmlformats.org/drawingml/2006/table">
            <a:tbl>
              <a:tblPr firstRow="1" bandRow="1">
                <a:tableStyleId>{5C22544A-7EE6-4342-B048-85BDC9FD1C3A}</a:tableStyleId>
              </a:tblPr>
              <a:tblGrid>
                <a:gridCol w="301752">
                  <a:extLst>
                    <a:ext uri="{9D8B030D-6E8A-4147-A177-3AD203B41FA5}">
                      <a16:colId xmlns:a16="http://schemas.microsoft.com/office/drawing/2014/main" val="20000"/>
                    </a:ext>
                  </a:extLst>
                </a:gridCol>
                <a:gridCol w="301752">
                  <a:extLst>
                    <a:ext uri="{9D8B030D-6E8A-4147-A177-3AD203B41FA5}">
                      <a16:colId xmlns:a16="http://schemas.microsoft.com/office/drawing/2014/main" val="20001"/>
                    </a:ext>
                  </a:extLst>
                </a:gridCol>
                <a:gridCol w="301752">
                  <a:extLst>
                    <a:ext uri="{9D8B030D-6E8A-4147-A177-3AD203B41FA5}">
                      <a16:colId xmlns:a16="http://schemas.microsoft.com/office/drawing/2014/main" val="20002"/>
                    </a:ext>
                  </a:extLst>
                </a:gridCol>
                <a:gridCol w="301752">
                  <a:extLst>
                    <a:ext uri="{9D8B030D-6E8A-4147-A177-3AD203B41FA5}">
                      <a16:colId xmlns:a16="http://schemas.microsoft.com/office/drawing/2014/main" val="20003"/>
                    </a:ext>
                  </a:extLst>
                </a:gridCol>
                <a:gridCol w="301752">
                  <a:extLst>
                    <a:ext uri="{9D8B030D-6E8A-4147-A177-3AD203B41FA5}">
                      <a16:colId xmlns:a16="http://schemas.microsoft.com/office/drawing/2014/main" val="20004"/>
                    </a:ext>
                  </a:extLst>
                </a:gridCol>
              </a:tblGrid>
              <a:tr h="301752">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01752">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01752">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1</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01752">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0</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AU" sz="1000" b="1" dirty="0">
                          <a:solidFill>
                            <a:schemeClr val="tx1"/>
                          </a:solidFill>
                        </a:rPr>
                        <a:t>2</a:t>
                      </a:r>
                      <a:endParaRPr lang="en-US" sz="1000"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sp>
        <p:nvSpPr>
          <p:cNvPr id="9" name="Arrow: Right 8">
            <a:extLst>
              <a:ext uri="{FF2B5EF4-FFF2-40B4-BE49-F238E27FC236}">
                <a16:creationId xmlns:a16="http://schemas.microsoft.com/office/drawing/2014/main" id="{EE893A12-36EC-4DFA-B481-F3164FDE053D}"/>
              </a:ext>
            </a:extLst>
          </p:cNvPr>
          <p:cNvSpPr/>
          <p:nvPr/>
        </p:nvSpPr>
        <p:spPr>
          <a:xfrm>
            <a:off x="6971658" y="4003703"/>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72270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Pooling Layer</a:t>
            </a:r>
            <a:endParaRPr lang="en-US" dirty="0"/>
          </a:p>
        </p:txBody>
      </p:sp>
      <mc:AlternateContent xmlns:mc="http://schemas.openxmlformats.org/markup-compatibility/2006" xmlns:a14="http://schemas.microsoft.com/office/drawing/2010/main">
        <mc:Choice Requires="a14">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sz="2400" dirty="0"/>
                  <a:t>The maximum activation is chosen from the selected block of values</a:t>
                </a:r>
              </a:p>
              <a:p>
                <a:pPr algn="just">
                  <a:lnSpc>
                    <a:spcPct val="90000"/>
                  </a:lnSpc>
                </a:pPr>
                <a:r>
                  <a:rPr lang="en-US" sz="2400" kern="0" dirty="0"/>
                  <a:t>Similar to the convolution layer, we need to specify the </a:t>
                </a:r>
                <a:r>
                  <a:rPr lang="en-US" sz="2400" b="1" kern="0" dirty="0"/>
                  <a:t>size of pooled region </a:t>
                </a:r>
                <a:r>
                  <a:rPr lang="en-US" sz="2400" kern="0" dirty="0"/>
                  <a:t>and the </a:t>
                </a:r>
                <a:r>
                  <a:rPr lang="en-US" sz="2400" b="1" kern="0" dirty="0"/>
                  <a:t>stride</a:t>
                </a:r>
                <a:r>
                  <a:rPr lang="en-US" sz="2400" kern="0" dirty="0"/>
                  <a:t>.</a:t>
                </a:r>
              </a:p>
              <a:p>
                <a:pPr algn="just">
                  <a:lnSpc>
                    <a:spcPct val="90000"/>
                  </a:lnSpc>
                </a:pPr>
                <a:r>
                  <a:rPr lang="en-US" altLang="en-US" sz="2400" dirty="0"/>
                  <a:t>If the size of pooled region is given by </a:t>
                </a:r>
                <a14:m>
                  <m:oMath xmlns:m="http://schemas.openxmlformats.org/officeDocument/2006/math">
                    <m:r>
                      <a:rPr lang="en-AU" altLang="en-US" sz="2400" i="1">
                        <a:latin typeface="Cambria Math" panose="02040503050406030204" pitchFamily="18" charset="0"/>
                      </a:rPr>
                      <m:t>𝑓</m:t>
                    </m:r>
                    <m:r>
                      <a:rPr lang="en-AU" altLang="en-US" sz="2400" i="1">
                        <a:latin typeface="Cambria Math" panose="02040503050406030204" pitchFamily="18" charset="0"/>
                        <a:ea typeface="Cambria Math" panose="02040503050406030204" pitchFamily="18" charset="0"/>
                      </a:rPr>
                      <m:t>×</m:t>
                    </m:r>
                    <m:r>
                      <a:rPr lang="en-AU" altLang="en-US" sz="2400" i="1">
                        <a:latin typeface="Cambria Math" panose="02040503050406030204" pitchFamily="18" charset="0"/>
                        <a:ea typeface="Cambria Math" panose="02040503050406030204" pitchFamily="18" charset="0"/>
                      </a:rPr>
                      <m:t>𝑓</m:t>
                    </m:r>
                  </m:oMath>
                </a14:m>
                <a:r>
                  <a:rPr lang="en-US" altLang="en-US" sz="2400" dirty="0"/>
                  <a:t>, with a stride </a:t>
                </a:r>
                <a14:m>
                  <m:oMath xmlns:m="http://schemas.openxmlformats.org/officeDocument/2006/math">
                    <m:r>
                      <a:rPr lang="en-AU" altLang="en-US" sz="2400" i="1">
                        <a:latin typeface="Cambria Math" panose="02040503050406030204" pitchFamily="18" charset="0"/>
                      </a:rPr>
                      <m:t>𝑠</m:t>
                    </m:r>
                  </m:oMath>
                </a14:m>
                <a:r>
                  <a:rPr lang="en-US" altLang="en-US" sz="2400" dirty="0"/>
                  <a:t>, the size of the output feature map can be given by:</a:t>
                </a:r>
                <a:endParaRPr lang="en-AU" altLang="en-US" sz="2400" dirty="0"/>
              </a:p>
            </p:txBody>
          </p:sp>
        </mc:Choice>
        <mc:Fallback xmlns="">
          <p:sp>
            <p:nvSpPr>
              <p:cNvPr id="67" name="Rectangle 3"/>
              <p:cNvSpPr txBox="1">
                <a:spLocks noRot="1" noChangeAspect="1" noMove="1" noResize="1" noEditPoints="1" noAdjustHandles="1" noChangeArrowheads="1" noChangeShapeType="1" noTextEdit="1"/>
              </p:cNvSpPr>
              <p:nvPr/>
            </p:nvSpPr>
            <p:spPr>
              <a:xfrm>
                <a:off x="611560" y="1772816"/>
                <a:ext cx="7772400" cy="5085184"/>
              </a:xfrm>
              <a:prstGeom prst="rect">
                <a:avLst/>
              </a:prstGeom>
              <a:blipFill>
                <a:blip r:embed="rId3"/>
                <a:stretch>
                  <a:fillRect l="-1020" t="-1679" r="-1255"/>
                </a:stretch>
              </a:blipFill>
            </p:spPr>
            <p:txBody>
              <a:bodyPr/>
              <a:lstStyle/>
              <a:p>
                <a:r>
                  <a:rPr lang="en-GB">
                    <a:noFill/>
                  </a:rPr>
                  <a:t> </a:t>
                </a:r>
              </a:p>
            </p:txBody>
          </p:sp>
        </mc:Fallback>
      </mc:AlternateContent>
      <p:graphicFrame>
        <p:nvGraphicFramePr>
          <p:cNvPr id="5" name="Table 4"/>
          <p:cNvGraphicFramePr>
            <a:graphicFrameLocks noGrp="1"/>
          </p:cNvGraphicFramePr>
          <p:nvPr/>
        </p:nvGraphicFramePr>
        <p:xfrm>
          <a:off x="1808619" y="459000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3</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8</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5</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6</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5</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1816556" y="4590008"/>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2161044" y="4590008"/>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1818144" y="4950370"/>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nvGraphicFramePr>
        <p:xfrm>
          <a:off x="2161044" y="4950370"/>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nvGraphicFramePr>
        <p:xfrm>
          <a:off x="1810206" y="5301208"/>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nvGraphicFramePr>
        <p:xfrm>
          <a:off x="2157869" y="5310733"/>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nvGraphicFramePr>
        <p:xfrm>
          <a:off x="1814969" y="4942433"/>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nvGraphicFramePr>
        <p:xfrm>
          <a:off x="1810206" y="5301208"/>
          <a:ext cx="1047750" cy="1098549"/>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5865499" y="5312569"/>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8</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8</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5</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8</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8</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5</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6</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5</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5</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5865499" y="5320508"/>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nvGraphicFramePr>
        <p:xfrm>
          <a:off x="6221099" y="5320508"/>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6573524" y="5320508"/>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nvGraphicFramePr>
        <p:xfrm>
          <a:off x="5859149" y="5645945"/>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9" name="Table 18"/>
          <p:cNvGraphicFramePr>
            <a:graphicFrameLocks noGrp="1"/>
          </p:cNvGraphicFramePr>
          <p:nvPr/>
        </p:nvGraphicFramePr>
        <p:xfrm>
          <a:off x="6216337" y="5634831"/>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0" name="Table 19"/>
          <p:cNvGraphicFramePr>
            <a:graphicFrameLocks noGrp="1"/>
          </p:cNvGraphicFramePr>
          <p:nvPr/>
        </p:nvGraphicFramePr>
        <p:xfrm>
          <a:off x="6568762" y="5645945"/>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nvGraphicFramePr>
        <p:xfrm>
          <a:off x="5865499" y="5988845"/>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2" name="Table 21"/>
          <p:cNvGraphicFramePr>
            <a:graphicFrameLocks noGrp="1"/>
          </p:cNvGraphicFramePr>
          <p:nvPr/>
        </p:nvGraphicFramePr>
        <p:xfrm>
          <a:off x="6221099" y="5988845"/>
          <a:ext cx="350838" cy="339725"/>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827" marR="91827"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3" name="Table 22"/>
          <p:cNvGraphicFramePr>
            <a:graphicFrameLocks noGrp="1"/>
          </p:cNvGraphicFramePr>
          <p:nvPr/>
        </p:nvGraphicFramePr>
        <p:xfrm>
          <a:off x="6573524" y="5988845"/>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4" name="TextBox 23"/>
          <p:cNvSpPr txBox="1"/>
          <p:nvPr/>
        </p:nvSpPr>
        <p:spPr>
          <a:xfrm>
            <a:off x="1241584" y="6423719"/>
            <a:ext cx="2880320" cy="369332"/>
          </a:xfrm>
          <a:prstGeom prst="rect">
            <a:avLst/>
          </a:prstGeom>
          <a:noFill/>
        </p:spPr>
        <p:txBody>
          <a:bodyPr wrap="square" rtlCol="0">
            <a:spAutoFit/>
          </a:bodyPr>
          <a:lstStyle/>
          <a:p>
            <a:pPr algn="ctr"/>
            <a:r>
              <a:rPr lang="en-AU" dirty="0"/>
              <a:t>Input features map</a:t>
            </a:r>
            <a:endParaRPr lang="en-US" dirty="0"/>
          </a:p>
        </p:txBody>
      </p:sp>
      <p:sp>
        <p:nvSpPr>
          <p:cNvPr id="25" name="TextBox 24"/>
          <p:cNvSpPr txBox="1"/>
          <p:nvPr/>
        </p:nvSpPr>
        <p:spPr>
          <a:xfrm>
            <a:off x="4330486" y="6423719"/>
            <a:ext cx="3962461" cy="461665"/>
          </a:xfrm>
          <a:prstGeom prst="rect">
            <a:avLst/>
          </a:prstGeom>
          <a:noFill/>
        </p:spPr>
        <p:txBody>
          <a:bodyPr wrap="square" rtlCol="0">
            <a:spAutoFit/>
          </a:bodyPr>
          <a:lstStyle/>
          <a:p>
            <a:pPr algn="ctr"/>
            <a:r>
              <a:rPr lang="en-AU" dirty="0"/>
              <a:t>Output after Max-Pooling</a:t>
            </a:r>
            <a:endParaRPr lang="en-US" dirty="0"/>
          </a:p>
        </p:txBody>
      </p:sp>
      <mc:AlternateContent xmlns:mc="http://schemas.openxmlformats.org/markup-compatibility/2006" xmlns:a14="http://schemas.microsoft.com/office/drawing/2010/main">
        <mc:Choice Requires="a14">
          <p:sp>
            <p:nvSpPr>
              <p:cNvPr id="26" name="Rectangle 25"/>
              <p:cNvSpPr/>
              <p:nvPr/>
            </p:nvSpPr>
            <p:spPr>
              <a:xfrm>
                <a:off x="611560" y="4211463"/>
                <a:ext cx="4407169" cy="400110"/>
              </a:xfrm>
              <a:prstGeom prst="rect">
                <a:avLst/>
              </a:prstGeom>
            </p:spPr>
            <p:txBody>
              <a:bodyPr wrap="none">
                <a:spAutoFit/>
              </a:bodyPr>
              <a:lstStyle/>
              <a:p>
                <a:r>
                  <a:rPr lang="en-US" sz="2000" kern="0" dirty="0"/>
                  <a:t>Stride 1, size of pooled region </a:t>
                </a:r>
                <a14:m>
                  <m:oMath xmlns:m="http://schemas.openxmlformats.org/officeDocument/2006/math">
                    <m:r>
                      <a:rPr lang="en-AU" sz="2000" b="1" i="1" kern="0" smtClean="0">
                        <a:latin typeface="Cambria Math" panose="02040503050406030204" pitchFamily="18" charset="0"/>
                      </a:rPr>
                      <m:t>𝟑</m:t>
                    </m:r>
                    <m:r>
                      <a:rPr lang="en-AU" sz="2000" b="1" i="1" kern="0" smtClean="0">
                        <a:latin typeface="Cambria Math" panose="02040503050406030204" pitchFamily="18" charset="0"/>
                        <a:ea typeface="Cambria Math" panose="02040503050406030204" pitchFamily="18" charset="0"/>
                      </a:rPr>
                      <m:t>×</m:t>
                    </m:r>
                    <m:r>
                      <a:rPr lang="en-AU" sz="2000" b="1" i="1" kern="0" smtClean="0">
                        <a:latin typeface="Cambria Math" panose="02040503050406030204" pitchFamily="18" charset="0"/>
                        <a:ea typeface="Cambria Math" panose="02040503050406030204" pitchFamily="18" charset="0"/>
                      </a:rPr>
                      <m:t>𝟑</m:t>
                    </m:r>
                  </m:oMath>
                </a14:m>
                <a:r>
                  <a:rPr lang="en-US" sz="2000" kern="0" dirty="0"/>
                  <a:t> </a:t>
                </a:r>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611560" y="4211463"/>
                <a:ext cx="4407169" cy="400110"/>
              </a:xfrm>
              <a:prstGeom prst="rect">
                <a:avLst/>
              </a:prstGeom>
              <a:blipFill>
                <a:blip r:embed="rId4"/>
                <a:stretch>
                  <a:fillRect l="-1383" t="-9231" b="-27692"/>
                </a:stretch>
              </a:blipFill>
            </p:spPr>
            <p:txBody>
              <a:bodyPr/>
              <a:lstStyle/>
              <a:p>
                <a:r>
                  <a:rPr lang="en-GB">
                    <a:noFill/>
                  </a:rPr>
                  <a:t> </a:t>
                </a:r>
              </a:p>
            </p:txBody>
          </p:sp>
        </mc:Fallback>
      </mc:AlternateContent>
    </p:spTree>
    <p:extLst>
      <p:ext uri="{BB962C8B-B14F-4D97-AF65-F5344CB8AC3E}">
        <p14:creationId xmlns:p14="http://schemas.microsoft.com/office/powerpoint/2010/main" val="285361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00069 0.00162 L 0.03837 0.00278 " pathEditMode="relative" rAng="0" ptsTypes="AA">
                                      <p:cBhvr>
                                        <p:cTn id="20" dur="2000" fill="hold"/>
                                        <p:tgtEl>
                                          <p:spTgt spid="6"/>
                                        </p:tgtEl>
                                        <p:attrNameLst>
                                          <p:attrName>ppt_x</p:attrName>
                                          <p:attrName>ppt_y</p:attrName>
                                        </p:attrNameLst>
                                      </p:cBhvr>
                                      <p:rCtr x="1944" y="46"/>
                                    </p:animMotion>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par>
                          <p:cTn id="27" fill="hold">
                            <p:stCondLst>
                              <p:cond delay="2500"/>
                            </p:stCondLst>
                            <p:childTnLst>
                              <p:par>
                                <p:cTn id="28" presetID="1" presetClass="exit" presetSubtype="0" fill="hold" nodeType="afterEffect">
                                  <p:stCondLst>
                                    <p:cond delay="0"/>
                                  </p:stCondLst>
                                  <p:childTnLst>
                                    <p:set>
                                      <p:cBhvr>
                                        <p:cTn id="29" dur="1" fill="hold">
                                          <p:stCondLst>
                                            <p:cond delay="0"/>
                                          </p:stCondLst>
                                        </p:cTn>
                                        <p:tgtEl>
                                          <p:spTgt spid="6"/>
                                        </p:tgtEl>
                                        <p:attrNameLst>
                                          <p:attrName>style.visibility</p:attrName>
                                        </p:attrNameLst>
                                      </p:cBhvr>
                                      <p:to>
                                        <p:strVal val="hidden"/>
                                      </p:to>
                                    </p:set>
                                  </p:childTnLst>
                                </p:cTn>
                              </p:par>
                            </p:childTnLst>
                          </p:cTn>
                        </p:par>
                        <p:par>
                          <p:cTn id="30" fill="hold">
                            <p:stCondLst>
                              <p:cond delay="2500"/>
                            </p:stCondLst>
                            <p:childTnLst>
                              <p:par>
                                <p:cTn id="31" presetID="1"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par>
                          <p:cTn id="33" fill="hold">
                            <p:stCondLst>
                              <p:cond delay="2500"/>
                            </p:stCondLst>
                            <p:childTnLst>
                              <p:par>
                                <p:cTn id="34" presetID="0" presetClass="path" presetSubtype="0" accel="50000" decel="50000" fill="hold" nodeType="afterEffect">
                                  <p:stCondLst>
                                    <p:cond delay="0"/>
                                  </p:stCondLst>
                                  <p:childTnLst>
                                    <p:animMotion origin="layout" path="M -0.0007 0.00162 L 0.03836 0.00278 " pathEditMode="relative" rAng="0" ptsTypes="AA">
                                      <p:cBhvr>
                                        <p:cTn id="35" dur="2000" fill="hold"/>
                                        <p:tgtEl>
                                          <p:spTgt spid="7"/>
                                        </p:tgtEl>
                                        <p:attrNameLst>
                                          <p:attrName>ppt_x</p:attrName>
                                          <p:attrName>ppt_y</p:attrName>
                                        </p:attrNameLst>
                                      </p:cBhvr>
                                      <p:rCtr x="1944" y="46"/>
                                    </p:animMotion>
                                  </p:childTnLst>
                                </p:cTn>
                              </p:par>
                            </p:childTnLst>
                          </p:cTn>
                        </p:par>
                        <p:par>
                          <p:cTn id="36" fill="hold">
                            <p:stCondLst>
                              <p:cond delay="4500"/>
                            </p:stCondLst>
                            <p:childTnLst>
                              <p:par>
                                <p:cTn id="37" presetID="53" presetClass="entr" presetSubtype="16"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par>
                          <p:cTn id="42" fill="hold">
                            <p:stCondLst>
                              <p:cond delay="5000"/>
                            </p:stCondLst>
                            <p:childTnLst>
                              <p:par>
                                <p:cTn id="43" presetID="1" presetClass="exit" presetSubtype="0" fill="hold" nodeType="afterEffect">
                                  <p:stCondLst>
                                    <p:cond delay="0"/>
                                  </p:stCondLst>
                                  <p:childTnLst>
                                    <p:set>
                                      <p:cBhvr>
                                        <p:cTn id="44" dur="1" fill="hold">
                                          <p:stCondLst>
                                            <p:cond delay="0"/>
                                          </p:stCondLst>
                                        </p:cTn>
                                        <p:tgtEl>
                                          <p:spTgt spid="7"/>
                                        </p:tgtEl>
                                        <p:attrNameLst>
                                          <p:attrName>style.visibility</p:attrName>
                                        </p:attrNameLst>
                                      </p:cBhvr>
                                      <p:to>
                                        <p:strVal val="hidden"/>
                                      </p:to>
                                    </p:set>
                                  </p:childTnLst>
                                </p:cTn>
                              </p:par>
                            </p:childTnLst>
                          </p:cTn>
                        </p:par>
                        <p:par>
                          <p:cTn id="45" fill="hold">
                            <p:stCondLst>
                              <p:cond delay="5000"/>
                            </p:stCondLst>
                            <p:childTnLst>
                              <p:par>
                                <p:cTn id="46" presetID="1"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0" presetClass="path" presetSubtype="0" accel="50000" decel="50000" fill="hold" nodeType="withEffect">
                                  <p:stCondLst>
                                    <p:cond delay="0"/>
                                  </p:stCondLst>
                                  <p:childTnLst>
                                    <p:animMotion origin="layout" path="M 0.07777 -0.04977 L 3.61111E-6 -3.7037E-7 " pathEditMode="relative" rAng="0" ptsTypes="AA">
                                      <p:cBhvr>
                                        <p:cTn id="49" dur="2000" fill="hold"/>
                                        <p:tgtEl>
                                          <p:spTgt spid="8"/>
                                        </p:tgtEl>
                                        <p:attrNameLst>
                                          <p:attrName>ppt_x</p:attrName>
                                          <p:attrName>ppt_y</p:attrName>
                                        </p:attrNameLst>
                                      </p:cBhvr>
                                      <p:rCtr x="-3889" y="2477"/>
                                    </p:animMotion>
                                  </p:childTnLst>
                                </p:cTn>
                              </p:par>
                            </p:childTnLst>
                          </p:cTn>
                        </p:par>
                        <p:par>
                          <p:cTn id="50" fill="hold">
                            <p:stCondLst>
                              <p:cond delay="7000"/>
                            </p:stCondLst>
                            <p:childTnLst>
                              <p:par>
                                <p:cTn id="51" presetID="53" presetClass="entr" presetSubtype="16"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Effect transition="in" filter="fade">
                                      <p:cBhvr>
                                        <p:cTn id="55" dur="500"/>
                                        <p:tgtEl>
                                          <p:spTgt spid="18"/>
                                        </p:tgtEl>
                                      </p:cBhvr>
                                    </p:animEffect>
                                  </p:childTnLst>
                                </p:cTn>
                              </p:par>
                            </p:childTnLst>
                          </p:cTn>
                        </p:par>
                        <p:par>
                          <p:cTn id="56" fill="hold">
                            <p:stCondLst>
                              <p:cond delay="7500"/>
                            </p:stCondLst>
                            <p:childTnLst>
                              <p:par>
                                <p:cTn id="57" presetID="1" presetClass="exit" presetSubtype="0" fill="hold" nodeType="afterEffect">
                                  <p:stCondLst>
                                    <p:cond delay="0"/>
                                  </p:stCondLst>
                                  <p:childTnLst>
                                    <p:set>
                                      <p:cBhvr>
                                        <p:cTn id="58" dur="1" fill="hold">
                                          <p:stCondLst>
                                            <p:cond delay="0"/>
                                          </p:stCondLst>
                                        </p:cTn>
                                        <p:tgtEl>
                                          <p:spTgt spid="8"/>
                                        </p:tgtEl>
                                        <p:attrNameLst>
                                          <p:attrName>style.visibility</p:attrName>
                                        </p:attrNameLst>
                                      </p:cBhvr>
                                      <p:to>
                                        <p:strVal val="hidden"/>
                                      </p:to>
                                    </p:set>
                                  </p:childTnLst>
                                </p:cTn>
                              </p:par>
                            </p:childTnLst>
                          </p:cTn>
                        </p:par>
                        <p:par>
                          <p:cTn id="59" fill="hold">
                            <p:stCondLst>
                              <p:cond delay="7500"/>
                            </p:stCondLst>
                            <p:childTnLst>
                              <p:par>
                                <p:cTn id="60" presetID="1" presetClass="entr" presetSubtype="0"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par>
                          <p:cTn id="62" fill="hold">
                            <p:stCondLst>
                              <p:cond delay="7500"/>
                            </p:stCondLst>
                            <p:childTnLst>
                              <p:par>
                                <p:cTn id="63" presetID="0" presetClass="path" presetSubtype="0" accel="50000" decel="50000" fill="hold" nodeType="afterEffect">
                                  <p:stCondLst>
                                    <p:cond delay="0"/>
                                  </p:stCondLst>
                                  <p:childTnLst>
                                    <p:animMotion origin="layout" path="M -0.0007 0.00162 L 0.03837 0.00278 " pathEditMode="relative" rAng="0" ptsTypes="AA">
                                      <p:cBhvr>
                                        <p:cTn id="64" dur="2000" fill="hold"/>
                                        <p:tgtEl>
                                          <p:spTgt spid="12"/>
                                        </p:tgtEl>
                                        <p:attrNameLst>
                                          <p:attrName>ppt_x</p:attrName>
                                          <p:attrName>ppt_y</p:attrName>
                                        </p:attrNameLst>
                                      </p:cBhvr>
                                      <p:rCtr x="1944" y="46"/>
                                    </p:animMotion>
                                  </p:childTnLst>
                                </p:cTn>
                              </p:par>
                            </p:childTnLst>
                          </p:cTn>
                        </p:par>
                        <p:par>
                          <p:cTn id="65" fill="hold">
                            <p:stCondLst>
                              <p:cond delay="9500"/>
                            </p:stCondLst>
                            <p:childTnLst>
                              <p:par>
                                <p:cTn id="66" presetID="53" presetClass="entr" presetSubtype="16"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childTnLst>
                          </p:cTn>
                        </p:par>
                        <p:par>
                          <p:cTn id="71" fill="hold">
                            <p:stCondLst>
                              <p:cond delay="10000"/>
                            </p:stCondLst>
                            <p:childTnLst>
                              <p:par>
                                <p:cTn id="72" presetID="1" presetClass="exit" presetSubtype="0" fill="hold" nodeType="afterEffect">
                                  <p:stCondLst>
                                    <p:cond delay="0"/>
                                  </p:stCondLst>
                                  <p:childTnLst>
                                    <p:set>
                                      <p:cBhvr>
                                        <p:cTn id="73" dur="1" fill="hold">
                                          <p:stCondLst>
                                            <p:cond delay="0"/>
                                          </p:stCondLst>
                                        </p:cTn>
                                        <p:tgtEl>
                                          <p:spTgt spid="12"/>
                                        </p:tgtEl>
                                        <p:attrNameLst>
                                          <p:attrName>style.visibility</p:attrName>
                                        </p:attrNameLst>
                                      </p:cBhvr>
                                      <p:to>
                                        <p:strVal val="hidden"/>
                                      </p:to>
                                    </p:set>
                                  </p:childTnLst>
                                </p:cTn>
                              </p:par>
                            </p:childTnLst>
                          </p:cTn>
                        </p:par>
                        <p:par>
                          <p:cTn id="74" fill="hold">
                            <p:stCondLst>
                              <p:cond delay="10000"/>
                            </p:stCondLst>
                            <p:childTnLst>
                              <p:par>
                                <p:cTn id="75" presetID="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0" presetClass="path" presetSubtype="0" accel="50000" decel="50000" fill="hold" nodeType="withEffect">
                                  <p:stCondLst>
                                    <p:cond delay="0"/>
                                  </p:stCondLst>
                                  <p:childTnLst>
                                    <p:animMotion origin="layout" path="M -0.0007 0.00162 L 0.03836 0.00278 " pathEditMode="relative" rAng="0" ptsTypes="AA">
                                      <p:cBhvr>
                                        <p:cTn id="78" dur="2000" fill="hold"/>
                                        <p:tgtEl>
                                          <p:spTgt spid="9"/>
                                        </p:tgtEl>
                                        <p:attrNameLst>
                                          <p:attrName>ppt_x</p:attrName>
                                          <p:attrName>ppt_y</p:attrName>
                                        </p:attrNameLst>
                                      </p:cBhvr>
                                      <p:rCtr x="1944" y="46"/>
                                    </p:animMotion>
                                  </p:childTnLst>
                                </p:cTn>
                              </p:par>
                            </p:childTnLst>
                          </p:cTn>
                        </p:par>
                        <p:par>
                          <p:cTn id="79" fill="hold">
                            <p:stCondLst>
                              <p:cond delay="12000"/>
                            </p:stCondLst>
                            <p:childTnLst>
                              <p:par>
                                <p:cTn id="80" presetID="53" presetClass="entr" presetSubtype="16" fill="hold"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fltVal val="0"/>
                                          </p:val>
                                        </p:tav>
                                        <p:tav tm="100000">
                                          <p:val>
                                            <p:strVal val="#ppt_h"/>
                                          </p:val>
                                        </p:tav>
                                      </p:tavLst>
                                    </p:anim>
                                    <p:animEffect transition="in" filter="fade">
                                      <p:cBhvr>
                                        <p:cTn id="84" dur="500"/>
                                        <p:tgtEl>
                                          <p:spTgt spid="20"/>
                                        </p:tgtEl>
                                      </p:cBhvr>
                                    </p:animEffect>
                                  </p:childTnLst>
                                </p:cTn>
                              </p:par>
                            </p:childTnLst>
                          </p:cTn>
                        </p:par>
                        <p:par>
                          <p:cTn id="85" fill="hold">
                            <p:stCondLst>
                              <p:cond delay="12500"/>
                            </p:stCondLst>
                            <p:childTnLst>
                              <p:par>
                                <p:cTn id="86" presetID="1" presetClass="exit" presetSubtype="0" fill="hold" nodeType="afterEffect">
                                  <p:stCondLst>
                                    <p:cond delay="0"/>
                                  </p:stCondLst>
                                  <p:childTnLst>
                                    <p:set>
                                      <p:cBhvr>
                                        <p:cTn id="87" dur="1" fill="hold">
                                          <p:stCondLst>
                                            <p:cond delay="0"/>
                                          </p:stCondLst>
                                        </p:cTn>
                                        <p:tgtEl>
                                          <p:spTgt spid="9"/>
                                        </p:tgtEl>
                                        <p:attrNameLst>
                                          <p:attrName>style.visibility</p:attrName>
                                        </p:attrNameLst>
                                      </p:cBhvr>
                                      <p:to>
                                        <p:strVal val="hidden"/>
                                      </p:to>
                                    </p:set>
                                  </p:childTnLst>
                                </p:cTn>
                              </p:par>
                            </p:childTnLst>
                          </p:cTn>
                        </p:par>
                        <p:par>
                          <p:cTn id="88" fill="hold">
                            <p:stCondLst>
                              <p:cond delay="12500"/>
                            </p:stCondLst>
                            <p:childTnLst>
                              <p:par>
                                <p:cTn id="89" presetID="1" presetClass="entr" presetSubtype="0"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par>
                                <p:cTn id="91" presetID="0" presetClass="path" presetSubtype="0" accel="50000" decel="50000" fill="hold" nodeType="withEffect">
                                  <p:stCondLst>
                                    <p:cond delay="0"/>
                                  </p:stCondLst>
                                  <p:childTnLst>
                                    <p:animMotion origin="layout" path="M 0.07778 -0.04977 L 1.66667E-6 2.22222E-6 " pathEditMode="relative" rAng="0" ptsTypes="AA">
                                      <p:cBhvr>
                                        <p:cTn id="92" dur="2000" fill="hold"/>
                                        <p:tgtEl>
                                          <p:spTgt spid="10"/>
                                        </p:tgtEl>
                                        <p:attrNameLst>
                                          <p:attrName>ppt_x</p:attrName>
                                          <p:attrName>ppt_y</p:attrName>
                                        </p:attrNameLst>
                                      </p:cBhvr>
                                      <p:rCtr x="-3889" y="2477"/>
                                    </p:animMotion>
                                  </p:childTnLst>
                                </p:cTn>
                              </p:par>
                            </p:childTnLst>
                          </p:cTn>
                        </p:par>
                        <p:par>
                          <p:cTn id="93" fill="hold">
                            <p:stCondLst>
                              <p:cond delay="14500"/>
                            </p:stCondLst>
                            <p:childTnLst>
                              <p:par>
                                <p:cTn id="94" presetID="53" presetClass="entr" presetSubtype="16"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p:cTn id="96" dur="500" fill="hold"/>
                                        <p:tgtEl>
                                          <p:spTgt spid="21"/>
                                        </p:tgtEl>
                                        <p:attrNameLst>
                                          <p:attrName>ppt_w</p:attrName>
                                        </p:attrNameLst>
                                      </p:cBhvr>
                                      <p:tavLst>
                                        <p:tav tm="0">
                                          <p:val>
                                            <p:fltVal val="0"/>
                                          </p:val>
                                        </p:tav>
                                        <p:tav tm="100000">
                                          <p:val>
                                            <p:strVal val="#ppt_w"/>
                                          </p:val>
                                        </p:tav>
                                      </p:tavLst>
                                    </p:anim>
                                    <p:anim calcmode="lin" valueType="num">
                                      <p:cBhvr>
                                        <p:cTn id="97" dur="500" fill="hold"/>
                                        <p:tgtEl>
                                          <p:spTgt spid="21"/>
                                        </p:tgtEl>
                                        <p:attrNameLst>
                                          <p:attrName>ppt_h</p:attrName>
                                        </p:attrNameLst>
                                      </p:cBhvr>
                                      <p:tavLst>
                                        <p:tav tm="0">
                                          <p:val>
                                            <p:fltVal val="0"/>
                                          </p:val>
                                        </p:tav>
                                        <p:tav tm="100000">
                                          <p:val>
                                            <p:strVal val="#ppt_h"/>
                                          </p:val>
                                        </p:tav>
                                      </p:tavLst>
                                    </p:anim>
                                    <p:animEffect transition="in" filter="fade">
                                      <p:cBhvr>
                                        <p:cTn id="98" dur="500"/>
                                        <p:tgtEl>
                                          <p:spTgt spid="21"/>
                                        </p:tgtEl>
                                      </p:cBhvr>
                                    </p:animEffect>
                                  </p:childTnLst>
                                </p:cTn>
                              </p:par>
                            </p:childTnLst>
                          </p:cTn>
                        </p:par>
                        <p:par>
                          <p:cTn id="99" fill="hold">
                            <p:stCondLst>
                              <p:cond delay="15000"/>
                            </p:stCondLst>
                            <p:childTnLst>
                              <p:par>
                                <p:cTn id="100" presetID="1" presetClass="exit" presetSubtype="0" fill="hold" nodeType="afterEffect">
                                  <p:stCondLst>
                                    <p:cond delay="0"/>
                                  </p:stCondLst>
                                  <p:childTnLst>
                                    <p:set>
                                      <p:cBhvr>
                                        <p:cTn id="101" dur="1" fill="hold">
                                          <p:stCondLst>
                                            <p:cond delay="0"/>
                                          </p:stCondLst>
                                        </p:cTn>
                                        <p:tgtEl>
                                          <p:spTgt spid="10"/>
                                        </p:tgtEl>
                                        <p:attrNameLst>
                                          <p:attrName>style.visibility</p:attrName>
                                        </p:attrNameLst>
                                      </p:cBhvr>
                                      <p:to>
                                        <p:strVal val="hidden"/>
                                      </p:to>
                                    </p:set>
                                  </p:childTnLst>
                                </p:cTn>
                              </p:par>
                            </p:childTnLst>
                          </p:cTn>
                        </p:par>
                        <p:par>
                          <p:cTn id="102" fill="hold">
                            <p:stCondLst>
                              <p:cond delay="15000"/>
                            </p:stCondLst>
                            <p:childTnLst>
                              <p:par>
                                <p:cTn id="103" presetID="1" presetClass="entr" presetSubtype="0" fill="hold" nodeType="afterEffect">
                                  <p:stCondLst>
                                    <p:cond delay="0"/>
                                  </p:stCondLst>
                                  <p:childTnLst>
                                    <p:set>
                                      <p:cBhvr>
                                        <p:cTn id="104" dur="1" fill="hold">
                                          <p:stCondLst>
                                            <p:cond delay="0"/>
                                          </p:stCondLst>
                                        </p:cTn>
                                        <p:tgtEl>
                                          <p:spTgt spid="13"/>
                                        </p:tgtEl>
                                        <p:attrNameLst>
                                          <p:attrName>style.visibility</p:attrName>
                                        </p:attrNameLst>
                                      </p:cBhvr>
                                      <p:to>
                                        <p:strVal val="visible"/>
                                      </p:to>
                                    </p:set>
                                  </p:childTnLst>
                                </p:cTn>
                              </p:par>
                            </p:childTnLst>
                          </p:cTn>
                        </p:par>
                        <p:par>
                          <p:cTn id="105" fill="hold">
                            <p:stCondLst>
                              <p:cond delay="15000"/>
                            </p:stCondLst>
                            <p:childTnLst>
                              <p:par>
                                <p:cTn id="106" presetID="0" presetClass="path" presetSubtype="0" accel="50000" decel="50000" fill="hold" nodeType="afterEffect">
                                  <p:stCondLst>
                                    <p:cond delay="0"/>
                                  </p:stCondLst>
                                  <p:childTnLst>
                                    <p:animMotion origin="layout" path="M -0.0007 0.00162 L 0.03837 0.00278 " pathEditMode="relative" rAng="0" ptsTypes="AA">
                                      <p:cBhvr>
                                        <p:cTn id="107" dur="2000" fill="hold"/>
                                        <p:tgtEl>
                                          <p:spTgt spid="13"/>
                                        </p:tgtEl>
                                        <p:attrNameLst>
                                          <p:attrName>ppt_x</p:attrName>
                                          <p:attrName>ppt_y</p:attrName>
                                        </p:attrNameLst>
                                      </p:cBhvr>
                                      <p:rCtr x="1944" y="46"/>
                                    </p:animMotion>
                                  </p:childTnLst>
                                </p:cTn>
                              </p:par>
                            </p:childTnLst>
                          </p:cTn>
                        </p:par>
                        <p:par>
                          <p:cTn id="108" fill="hold">
                            <p:stCondLst>
                              <p:cond delay="17000"/>
                            </p:stCondLst>
                            <p:childTnLst>
                              <p:par>
                                <p:cTn id="109" presetID="53" presetClass="entr" presetSubtype="16" fill="hold" nodeType="afterEffect">
                                  <p:stCondLst>
                                    <p:cond delay="0"/>
                                  </p:stCondLst>
                                  <p:childTnLst>
                                    <p:set>
                                      <p:cBhvr>
                                        <p:cTn id="110" dur="1" fill="hold">
                                          <p:stCondLst>
                                            <p:cond delay="0"/>
                                          </p:stCondLst>
                                        </p:cTn>
                                        <p:tgtEl>
                                          <p:spTgt spid="22"/>
                                        </p:tgtEl>
                                        <p:attrNameLst>
                                          <p:attrName>style.visibility</p:attrName>
                                        </p:attrNameLst>
                                      </p:cBhvr>
                                      <p:to>
                                        <p:strVal val="visible"/>
                                      </p:to>
                                    </p:set>
                                    <p:anim calcmode="lin" valueType="num">
                                      <p:cBhvr>
                                        <p:cTn id="111" dur="500" fill="hold"/>
                                        <p:tgtEl>
                                          <p:spTgt spid="22"/>
                                        </p:tgtEl>
                                        <p:attrNameLst>
                                          <p:attrName>ppt_w</p:attrName>
                                        </p:attrNameLst>
                                      </p:cBhvr>
                                      <p:tavLst>
                                        <p:tav tm="0">
                                          <p:val>
                                            <p:fltVal val="0"/>
                                          </p:val>
                                        </p:tav>
                                        <p:tav tm="100000">
                                          <p:val>
                                            <p:strVal val="#ppt_w"/>
                                          </p:val>
                                        </p:tav>
                                      </p:tavLst>
                                    </p:anim>
                                    <p:anim calcmode="lin" valueType="num">
                                      <p:cBhvr>
                                        <p:cTn id="112" dur="500" fill="hold"/>
                                        <p:tgtEl>
                                          <p:spTgt spid="22"/>
                                        </p:tgtEl>
                                        <p:attrNameLst>
                                          <p:attrName>ppt_h</p:attrName>
                                        </p:attrNameLst>
                                      </p:cBhvr>
                                      <p:tavLst>
                                        <p:tav tm="0">
                                          <p:val>
                                            <p:fltVal val="0"/>
                                          </p:val>
                                        </p:tav>
                                        <p:tav tm="100000">
                                          <p:val>
                                            <p:strVal val="#ppt_h"/>
                                          </p:val>
                                        </p:tav>
                                      </p:tavLst>
                                    </p:anim>
                                    <p:animEffect transition="in" filter="fade">
                                      <p:cBhvr>
                                        <p:cTn id="113" dur="500"/>
                                        <p:tgtEl>
                                          <p:spTgt spid="22"/>
                                        </p:tgtEl>
                                      </p:cBhvr>
                                    </p:animEffect>
                                  </p:childTnLst>
                                </p:cTn>
                              </p:par>
                            </p:childTnLst>
                          </p:cTn>
                        </p:par>
                        <p:par>
                          <p:cTn id="114" fill="hold">
                            <p:stCondLst>
                              <p:cond delay="17500"/>
                            </p:stCondLst>
                            <p:childTnLst>
                              <p:par>
                                <p:cTn id="115" presetID="1" presetClass="exit" presetSubtype="0" fill="hold" nodeType="afterEffect">
                                  <p:stCondLst>
                                    <p:cond delay="0"/>
                                  </p:stCondLst>
                                  <p:childTnLst>
                                    <p:set>
                                      <p:cBhvr>
                                        <p:cTn id="116" dur="1" fill="hold">
                                          <p:stCondLst>
                                            <p:cond delay="0"/>
                                          </p:stCondLst>
                                        </p:cTn>
                                        <p:tgtEl>
                                          <p:spTgt spid="13"/>
                                        </p:tgtEl>
                                        <p:attrNameLst>
                                          <p:attrName>style.visibility</p:attrName>
                                        </p:attrNameLst>
                                      </p:cBhvr>
                                      <p:to>
                                        <p:strVal val="hidden"/>
                                      </p:to>
                                    </p:set>
                                  </p:childTnLst>
                                </p:cTn>
                              </p:par>
                            </p:childTnLst>
                          </p:cTn>
                        </p:par>
                        <p:par>
                          <p:cTn id="117" fill="hold">
                            <p:stCondLst>
                              <p:cond delay="17500"/>
                            </p:stCondLst>
                            <p:childTnLst>
                              <p:par>
                                <p:cTn id="118" presetID="1" presetClass="entr" presetSubtype="0" fill="hold" nodeType="afterEffect">
                                  <p:stCondLst>
                                    <p:cond delay="0"/>
                                  </p:stCondLst>
                                  <p:childTnLst>
                                    <p:set>
                                      <p:cBhvr>
                                        <p:cTn id="119" dur="1" fill="hold">
                                          <p:stCondLst>
                                            <p:cond delay="0"/>
                                          </p:stCondLst>
                                        </p:cTn>
                                        <p:tgtEl>
                                          <p:spTgt spid="11"/>
                                        </p:tgtEl>
                                        <p:attrNameLst>
                                          <p:attrName>style.visibility</p:attrName>
                                        </p:attrNameLst>
                                      </p:cBhvr>
                                      <p:to>
                                        <p:strVal val="visible"/>
                                      </p:to>
                                    </p:set>
                                  </p:childTnLst>
                                </p:cTn>
                              </p:par>
                              <p:par>
                                <p:cTn id="120" presetID="0" presetClass="path" presetSubtype="0" accel="50000" decel="50000" fill="hold" nodeType="withEffect">
                                  <p:stCondLst>
                                    <p:cond delay="0"/>
                                  </p:stCondLst>
                                  <p:childTnLst>
                                    <p:animMotion origin="layout" path="M -0.0007 0.00162 L 0.03837 0.00277 " pathEditMode="relative" rAng="0" ptsTypes="AA">
                                      <p:cBhvr>
                                        <p:cTn id="121" dur="2000" fill="hold"/>
                                        <p:tgtEl>
                                          <p:spTgt spid="11"/>
                                        </p:tgtEl>
                                        <p:attrNameLst>
                                          <p:attrName>ppt_x</p:attrName>
                                          <p:attrName>ppt_y</p:attrName>
                                        </p:attrNameLst>
                                      </p:cBhvr>
                                      <p:rCtr x="1944" y="46"/>
                                    </p:animMotion>
                                  </p:childTnLst>
                                </p:cTn>
                              </p:par>
                            </p:childTnLst>
                          </p:cTn>
                        </p:par>
                        <p:par>
                          <p:cTn id="122" fill="hold">
                            <p:stCondLst>
                              <p:cond delay="19500"/>
                            </p:stCondLst>
                            <p:childTnLst>
                              <p:par>
                                <p:cTn id="123" presetID="53" presetClass="entr" presetSubtype="16" fill="hold" nodeType="afterEffect">
                                  <p:stCondLst>
                                    <p:cond delay="0"/>
                                  </p:stCondLst>
                                  <p:childTnLst>
                                    <p:set>
                                      <p:cBhvr>
                                        <p:cTn id="124" dur="1" fill="hold">
                                          <p:stCondLst>
                                            <p:cond delay="0"/>
                                          </p:stCondLst>
                                        </p:cTn>
                                        <p:tgtEl>
                                          <p:spTgt spid="23"/>
                                        </p:tgtEl>
                                        <p:attrNameLst>
                                          <p:attrName>style.visibility</p:attrName>
                                        </p:attrNameLst>
                                      </p:cBhvr>
                                      <p:to>
                                        <p:strVal val="visible"/>
                                      </p:to>
                                    </p:set>
                                    <p:anim calcmode="lin" valueType="num">
                                      <p:cBhvr>
                                        <p:cTn id="125" dur="500" fill="hold"/>
                                        <p:tgtEl>
                                          <p:spTgt spid="23"/>
                                        </p:tgtEl>
                                        <p:attrNameLst>
                                          <p:attrName>ppt_w</p:attrName>
                                        </p:attrNameLst>
                                      </p:cBhvr>
                                      <p:tavLst>
                                        <p:tav tm="0">
                                          <p:val>
                                            <p:fltVal val="0"/>
                                          </p:val>
                                        </p:tav>
                                        <p:tav tm="100000">
                                          <p:val>
                                            <p:strVal val="#ppt_w"/>
                                          </p:val>
                                        </p:tav>
                                      </p:tavLst>
                                    </p:anim>
                                    <p:anim calcmode="lin" valueType="num">
                                      <p:cBhvr>
                                        <p:cTn id="126" dur="500" fill="hold"/>
                                        <p:tgtEl>
                                          <p:spTgt spid="23"/>
                                        </p:tgtEl>
                                        <p:attrNameLst>
                                          <p:attrName>ppt_h</p:attrName>
                                        </p:attrNameLst>
                                      </p:cBhvr>
                                      <p:tavLst>
                                        <p:tav tm="0">
                                          <p:val>
                                            <p:fltVal val="0"/>
                                          </p:val>
                                        </p:tav>
                                        <p:tav tm="100000">
                                          <p:val>
                                            <p:strVal val="#ppt_h"/>
                                          </p:val>
                                        </p:tav>
                                      </p:tavLst>
                                    </p:anim>
                                    <p:animEffect transition="in" filter="fade">
                                      <p:cBhvr>
                                        <p:cTn id="127" dur="500"/>
                                        <p:tgtEl>
                                          <p:spTgt spid="23"/>
                                        </p:tgtEl>
                                      </p:cBhvr>
                                    </p:animEffect>
                                  </p:childTnLst>
                                </p:cTn>
                              </p:par>
                            </p:childTnLst>
                          </p:cTn>
                        </p:par>
                        <p:par>
                          <p:cTn id="128" fill="hold">
                            <p:stCondLst>
                              <p:cond delay="20000"/>
                            </p:stCondLst>
                            <p:childTnLst>
                              <p:par>
                                <p:cTn id="129" presetID="1" presetClass="exit" presetSubtype="0" fill="hold" nodeType="afterEffect">
                                  <p:stCondLst>
                                    <p:cond delay="0"/>
                                  </p:stCondLst>
                                  <p:childTnLst>
                                    <p:set>
                                      <p:cBhvr>
                                        <p:cTn id="1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Pooling Layer</a:t>
            </a:r>
            <a:endParaRPr lang="en-US" dirty="0"/>
          </a:p>
        </p:txBody>
      </p:sp>
      <mc:AlternateContent xmlns:mc="http://schemas.openxmlformats.org/markup-compatibility/2006" xmlns:a14="http://schemas.microsoft.com/office/drawing/2010/main">
        <mc:Choice Requires="a14">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US" altLang="en-US" sz="2400" b="1" dirty="0">
                    <a:solidFill>
                      <a:srgbClr val="000000"/>
                    </a:solidFill>
                    <a:latin typeface="Roboto"/>
                  </a:rPr>
                  <a:t>Common setting</a:t>
                </a:r>
                <a:r>
                  <a:rPr lang="en-US" altLang="en-US" sz="2400" dirty="0">
                    <a:solidFill>
                      <a:srgbClr val="000000"/>
                    </a:solidFill>
                    <a:latin typeface="Roboto"/>
                  </a:rPr>
                  <a:t>: </a:t>
                </a:r>
              </a:p>
              <a:p>
                <a:pPr lvl="1" algn="just">
                  <a:lnSpc>
                    <a:spcPct val="90000"/>
                  </a:lnSpc>
                  <a:buFont typeface="Wingdings" panose="05000000000000000000" pitchFamily="2" charset="2"/>
                  <a:buChar char="§"/>
                </a:pPr>
                <a14:m>
                  <m:oMath xmlns:m="http://schemas.openxmlformats.org/officeDocument/2006/math">
                    <m:r>
                      <a:rPr lang="en-AU" altLang="en-US" sz="2400" i="1">
                        <a:solidFill>
                          <a:srgbClr val="000000"/>
                        </a:solidFill>
                        <a:latin typeface="Cambria Math" panose="02040503050406030204" pitchFamily="18" charset="0"/>
                      </a:rPr>
                      <m:t>2</m:t>
                    </m:r>
                    <m:r>
                      <a:rPr lang="en-AU" altLang="en-US" sz="2400" i="1">
                        <a:solidFill>
                          <a:srgbClr val="000000"/>
                        </a:solidFill>
                        <a:latin typeface="Cambria Math" panose="02040503050406030204" pitchFamily="18" charset="0"/>
                        <a:ea typeface="Cambria Math" panose="02040503050406030204" pitchFamily="18" charset="0"/>
                      </a:rPr>
                      <m:t>×2</m:t>
                    </m:r>
                  </m:oMath>
                </a14:m>
                <a:r>
                  <a:rPr lang="en-US" altLang="en-US" sz="2400" dirty="0">
                    <a:solidFill>
                      <a:srgbClr val="000000"/>
                    </a:solidFill>
                    <a:latin typeface="Roboto"/>
                  </a:rPr>
                  <a:t> receptive fields (i.e. </a:t>
                </a:r>
                <a14:m>
                  <m:oMath xmlns:m="http://schemas.openxmlformats.org/officeDocument/2006/math">
                    <m:r>
                      <a:rPr lang="en-AU" altLang="en-US" sz="2400" i="1">
                        <a:solidFill>
                          <a:srgbClr val="000000"/>
                        </a:solidFill>
                        <a:latin typeface="Cambria Math" panose="02040503050406030204" pitchFamily="18" charset="0"/>
                      </a:rPr>
                      <m:t>𝑓</m:t>
                    </m:r>
                    <m:r>
                      <a:rPr lang="en-AU" altLang="en-US" sz="2400" i="1">
                        <a:solidFill>
                          <a:srgbClr val="000000"/>
                        </a:solidFill>
                        <a:latin typeface="Cambria Math" panose="02040503050406030204" pitchFamily="18" charset="0"/>
                      </a:rPr>
                      <m:t>=2</m:t>
                    </m:r>
                  </m:oMath>
                </a14:m>
                <a:r>
                  <a:rPr lang="en-US" altLang="en-US" sz="2400" dirty="0">
                    <a:solidFill>
                      <a:srgbClr val="000000"/>
                    </a:solidFill>
                    <a:latin typeface="Roboto"/>
                  </a:rPr>
                  <a:t>), </a:t>
                </a:r>
              </a:p>
              <a:p>
                <a:pPr lvl="1" algn="just">
                  <a:lnSpc>
                    <a:spcPct val="90000"/>
                  </a:lnSpc>
                  <a:buFont typeface="Wingdings" panose="05000000000000000000" pitchFamily="2" charset="2"/>
                  <a:buChar char="§"/>
                </a:pPr>
                <a:r>
                  <a:rPr lang="en-US" altLang="en-US" sz="2400" dirty="0">
                    <a:solidFill>
                      <a:srgbClr val="000000"/>
                    </a:solidFill>
                    <a:latin typeface="Roboto"/>
                  </a:rPr>
                  <a:t>a stride of 2 (i.e. </a:t>
                </a:r>
                <a:r>
                  <a:rPr lang="en-AU" altLang="en-US" sz="2400" dirty="0">
                    <a:solidFill>
                      <a:srgbClr val="000000"/>
                    </a:solidFill>
                  </a:rPr>
                  <a:t> s</a:t>
                </a:r>
                <a14:m>
                  <m:oMath xmlns:m="http://schemas.openxmlformats.org/officeDocument/2006/math">
                    <m:r>
                      <a:rPr lang="en-AU" altLang="en-US" sz="2400" i="1">
                        <a:solidFill>
                          <a:srgbClr val="000000"/>
                        </a:solidFill>
                        <a:latin typeface="Cambria Math" panose="02040503050406030204" pitchFamily="18" charset="0"/>
                      </a:rPr>
                      <m:t>=2</m:t>
                    </m:r>
                  </m:oMath>
                </a14:m>
                <a:r>
                  <a:rPr lang="en-US" altLang="en-US" sz="2400" dirty="0">
                    <a:solidFill>
                      <a:srgbClr val="000000"/>
                    </a:solidFill>
                    <a:latin typeface="Roboto"/>
                  </a:rPr>
                  <a:t>). </a:t>
                </a:r>
              </a:p>
              <a:p>
                <a:pPr lvl="1" algn="just">
                  <a:lnSpc>
                    <a:spcPct val="90000"/>
                  </a:lnSpc>
                  <a:buFont typeface="Wingdings" panose="05000000000000000000" pitchFamily="2" charset="2"/>
                  <a:buChar char="§"/>
                </a:pPr>
                <a:r>
                  <a:rPr lang="en-US" altLang="en-US" sz="2400" dirty="0">
                    <a:solidFill>
                      <a:srgbClr val="000000"/>
                    </a:solidFill>
                    <a:latin typeface="Roboto"/>
                  </a:rPr>
                  <a:t>This discards exactly 75% of the activations in an input volume.</a:t>
                </a:r>
              </a:p>
              <a:p>
                <a:pPr marL="457200" lvl="1" indent="0" algn="just">
                  <a:lnSpc>
                    <a:spcPct val="90000"/>
                  </a:lnSpc>
                  <a:buNone/>
                </a:pPr>
                <a:endParaRPr lang="en-US" altLang="en-US" sz="2400" dirty="0">
                  <a:solidFill>
                    <a:srgbClr val="000000"/>
                  </a:solidFill>
                  <a:latin typeface="Roboto"/>
                </a:endParaRPr>
              </a:p>
              <a:p>
                <a:pPr lvl="0" algn="just">
                  <a:lnSpc>
                    <a:spcPct val="90000"/>
                  </a:lnSpc>
                </a:pPr>
                <a:r>
                  <a:rPr lang="en-US" altLang="en-US" sz="2400" dirty="0">
                    <a:solidFill>
                      <a:srgbClr val="000000"/>
                    </a:solidFill>
                    <a:latin typeface="Roboto"/>
                  </a:rPr>
                  <a:t>Another common setting is to use </a:t>
                </a:r>
                <a14:m>
                  <m:oMath xmlns:m="http://schemas.openxmlformats.org/officeDocument/2006/math">
                    <m:r>
                      <a:rPr lang="en-AU" altLang="en-US" sz="2400" i="1" dirty="0">
                        <a:solidFill>
                          <a:srgbClr val="000000"/>
                        </a:solidFill>
                        <a:latin typeface="Cambria Math" panose="02040503050406030204" pitchFamily="18" charset="0"/>
                      </a:rPr>
                      <m:t>3</m:t>
                    </m:r>
                    <m:r>
                      <a:rPr lang="en-AU" altLang="en-US" sz="2400" i="1">
                        <a:solidFill>
                          <a:srgbClr val="000000"/>
                        </a:solidFill>
                        <a:latin typeface="Cambria Math" panose="02040503050406030204" pitchFamily="18" charset="0"/>
                        <a:ea typeface="Cambria Math" panose="02040503050406030204" pitchFamily="18" charset="0"/>
                      </a:rPr>
                      <m:t>×3</m:t>
                    </m:r>
                  </m:oMath>
                </a14:m>
                <a:r>
                  <a:rPr lang="en-US" altLang="en-US" sz="2400" dirty="0">
                    <a:solidFill>
                      <a:srgbClr val="000000"/>
                    </a:solidFill>
                    <a:latin typeface="Roboto"/>
                  </a:rPr>
                  <a:t> receptive fields with a stride of 2.</a:t>
                </a:r>
              </a:p>
              <a:p>
                <a:pPr lvl="0" algn="just">
                  <a:lnSpc>
                    <a:spcPct val="90000"/>
                  </a:lnSpc>
                </a:pPr>
                <a:endParaRPr lang="en-US" altLang="en-US" sz="2400" dirty="0">
                  <a:solidFill>
                    <a:srgbClr val="000000"/>
                  </a:solidFill>
                  <a:latin typeface="Roboto"/>
                </a:endParaRPr>
              </a:p>
              <a:p>
                <a:pPr lvl="0" algn="just">
                  <a:lnSpc>
                    <a:spcPct val="90000"/>
                  </a:lnSpc>
                </a:pPr>
                <a:r>
                  <a:rPr lang="en-US" altLang="en-US" sz="2400" dirty="0">
                    <a:solidFill>
                      <a:srgbClr val="000000"/>
                    </a:solidFill>
                    <a:latin typeface="Roboto"/>
                  </a:rPr>
                  <a:t>It is very uncommon to see receptive field sizes for max pooling that are larger than 3 because, </a:t>
                </a:r>
              </a:p>
              <a:p>
                <a:pPr lvl="1" algn="just">
                  <a:lnSpc>
                    <a:spcPct val="90000"/>
                  </a:lnSpc>
                  <a:buFont typeface="Wingdings" panose="05000000000000000000" pitchFamily="2" charset="2"/>
                  <a:buChar char="§"/>
                </a:pPr>
                <a:r>
                  <a:rPr lang="en-US" altLang="en-US" sz="2400" dirty="0">
                    <a:solidFill>
                      <a:srgbClr val="000000"/>
                    </a:solidFill>
                    <a:latin typeface="Roboto"/>
                  </a:rPr>
                  <a:t>too </a:t>
                </a:r>
                <a:r>
                  <a:rPr lang="en-US" altLang="en-US" sz="2400" dirty="0" err="1">
                    <a:solidFill>
                      <a:srgbClr val="000000"/>
                    </a:solidFill>
                    <a:latin typeface="Roboto"/>
                  </a:rPr>
                  <a:t>lossy</a:t>
                </a:r>
                <a:r>
                  <a:rPr lang="en-US" altLang="en-US" sz="2400" dirty="0">
                    <a:solidFill>
                      <a:srgbClr val="000000"/>
                    </a:solidFill>
                    <a:latin typeface="Roboto"/>
                  </a:rPr>
                  <a:t> and aggressive</a:t>
                </a:r>
              </a:p>
              <a:p>
                <a:pPr lvl="1" algn="just">
                  <a:lnSpc>
                    <a:spcPct val="90000"/>
                  </a:lnSpc>
                  <a:buFont typeface="Wingdings" panose="05000000000000000000" pitchFamily="2" charset="2"/>
                  <a:buChar char="§"/>
                </a:pPr>
                <a:r>
                  <a:rPr lang="en-US" altLang="en-US" sz="2400" dirty="0">
                    <a:solidFill>
                      <a:srgbClr val="000000"/>
                    </a:solidFill>
                    <a:latin typeface="Roboto"/>
                  </a:rPr>
                  <a:t>worse performance</a:t>
                </a:r>
                <a:endParaRPr lang="en-US" altLang="en-US" sz="3600" dirty="0">
                  <a:latin typeface="Arial" panose="020B0604020202020204" pitchFamily="34" charset="0"/>
                </a:endParaRPr>
              </a:p>
            </p:txBody>
          </p:sp>
        </mc:Choice>
        <mc:Fallback xmlns="">
          <p:sp>
            <p:nvSpPr>
              <p:cNvPr id="67" name="Rectangle 3"/>
              <p:cNvSpPr txBox="1">
                <a:spLocks noRot="1" noChangeAspect="1" noMove="1" noResize="1" noEditPoints="1" noAdjustHandles="1" noChangeArrowheads="1" noChangeShapeType="1" noTextEdit="1"/>
              </p:cNvSpPr>
              <p:nvPr/>
            </p:nvSpPr>
            <p:spPr>
              <a:xfrm>
                <a:off x="611560" y="1772816"/>
                <a:ext cx="7772400" cy="5085184"/>
              </a:xfrm>
              <a:prstGeom prst="rect">
                <a:avLst/>
              </a:prstGeom>
              <a:blipFill>
                <a:blip r:embed="rId3"/>
                <a:stretch>
                  <a:fillRect l="-1144" t="-1746" r="-1307" b="-1746"/>
                </a:stretch>
              </a:blipFill>
            </p:spPr>
            <p:txBody>
              <a:bodyPr/>
              <a:lstStyle/>
              <a:p>
                <a:r>
                  <a:rPr lang="en-US">
                    <a:noFill/>
                  </a:rPr>
                  <a:t> </a:t>
                </a:r>
              </a:p>
            </p:txBody>
          </p:sp>
        </mc:Fallback>
      </mc:AlternateContent>
    </p:spTree>
    <p:extLst>
      <p:ext uri="{BB962C8B-B14F-4D97-AF65-F5344CB8AC3E}">
        <p14:creationId xmlns:p14="http://schemas.microsoft.com/office/powerpoint/2010/main" val="38975048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Typical CNN Layers</a:t>
            </a:r>
          </a:p>
          <a:p>
            <a:r>
              <a:rPr lang="en-AU" altLang="en-US" dirty="0"/>
              <a:t>Putting It All Together! </a:t>
            </a:r>
            <a:r>
              <a:rPr lang="en-US" altLang="zh-TW" dirty="0">
                <a:ea typeface="PMingLiU" pitchFamily="18" charset="-120"/>
              </a:rPr>
              <a:t> </a:t>
            </a:r>
            <a:endParaRPr lang="en-US" dirty="0"/>
          </a:p>
        </p:txBody>
      </p:sp>
      <p:sp>
        <p:nvSpPr>
          <p:cNvPr id="4" name="Right Arrow 3"/>
          <p:cNvSpPr/>
          <p:nvPr/>
        </p:nvSpPr>
        <p:spPr>
          <a:xfrm>
            <a:off x="479177" y="2519139"/>
            <a:ext cx="8269287" cy="3005138"/>
          </a:xfrm>
          <a:prstGeom prst="rightArrow">
            <a:avLst/>
          </a:prstGeom>
          <a:solidFill>
            <a:schemeClr val="accent1">
              <a:lumMod val="20000"/>
              <a:lumOff val="80000"/>
            </a:schemeClr>
          </a:solidFill>
        </p:spPr>
        <p:txBody>
          <a:bodyPr lIns="0" tIns="0" rIns="0" bIns="0" anchor="ctr"/>
          <a:lstStyle/>
          <a:p>
            <a:pPr algn="ctr" eaLnBrk="1" fontAlgn="auto" hangingPunct="1">
              <a:spcBef>
                <a:spcPts val="0"/>
              </a:spcBef>
              <a:spcAft>
                <a:spcPts val="0"/>
              </a:spcAft>
              <a:defRPr/>
            </a:pPr>
            <a:endParaRPr lang="en-US" sz="1400">
              <a:solidFill>
                <a:prstClr val="black"/>
              </a:solidFill>
              <a:latin typeface="Calibri"/>
            </a:endParaRPr>
          </a:p>
        </p:txBody>
      </p:sp>
      <p:sp>
        <p:nvSpPr>
          <p:cNvPr id="5" name="Rounded Rectangle 4"/>
          <p:cNvSpPr/>
          <p:nvPr/>
        </p:nvSpPr>
        <p:spPr>
          <a:xfrm>
            <a:off x="863352" y="3546252"/>
            <a:ext cx="1619250" cy="936625"/>
          </a:xfrm>
          <a:prstGeom prst="roundRect">
            <a:avLst/>
          </a:prstGeom>
          <a:solidFill>
            <a:schemeClr val="accent2">
              <a:lumMod val="40000"/>
              <a:lumOff val="60000"/>
              <a:tint val="66000"/>
              <a:satMod val="160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Convolutional</a:t>
            </a:r>
          </a:p>
          <a:p>
            <a:pPr algn="ctr" eaLnBrk="1" fontAlgn="auto" hangingPunct="1">
              <a:spcBef>
                <a:spcPts val="0"/>
              </a:spcBef>
              <a:spcAft>
                <a:spcPts val="0"/>
              </a:spcAft>
              <a:defRPr/>
            </a:pPr>
            <a:r>
              <a:rPr lang="en-AU" sz="2000" dirty="0">
                <a:solidFill>
                  <a:prstClr val="black"/>
                </a:solidFill>
                <a:latin typeface="Calibri"/>
              </a:rPr>
              <a:t> layer</a:t>
            </a:r>
          </a:p>
        </p:txBody>
      </p:sp>
      <p:sp>
        <p:nvSpPr>
          <p:cNvPr id="6" name="Rounded Rectangle 5"/>
          <p:cNvSpPr/>
          <p:nvPr/>
        </p:nvSpPr>
        <p:spPr>
          <a:xfrm>
            <a:off x="2538164" y="3541489"/>
            <a:ext cx="1584325" cy="936625"/>
          </a:xfrm>
          <a:prstGeom prst="roundRect">
            <a:avLst/>
          </a:prstGeom>
          <a:solidFill>
            <a:schemeClr val="accent5">
              <a:lumMod val="75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Non-linearity</a:t>
            </a:r>
          </a:p>
          <a:p>
            <a:pPr algn="ctr" eaLnBrk="1" fontAlgn="auto" hangingPunct="1">
              <a:spcBef>
                <a:spcPts val="0"/>
              </a:spcBef>
              <a:spcAft>
                <a:spcPts val="0"/>
              </a:spcAft>
              <a:defRPr/>
            </a:pPr>
            <a:r>
              <a:rPr lang="en-AU" sz="2000" dirty="0">
                <a:solidFill>
                  <a:prstClr val="black"/>
                </a:solidFill>
                <a:latin typeface="Calibri"/>
              </a:rPr>
              <a:t> layer</a:t>
            </a:r>
          </a:p>
        </p:txBody>
      </p:sp>
      <p:sp>
        <p:nvSpPr>
          <p:cNvPr id="7" name="Rounded Rectangle 8"/>
          <p:cNvSpPr>
            <a:spLocks noChangeArrowheads="1"/>
          </p:cNvSpPr>
          <p:nvPr/>
        </p:nvSpPr>
        <p:spPr bwMode="auto">
          <a:xfrm>
            <a:off x="4176464" y="3541489"/>
            <a:ext cx="1152525" cy="93662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sz="2400" b="1">
                <a:solidFill>
                  <a:schemeClr val="tx1"/>
                </a:solidFill>
                <a:latin typeface="Book Antiqua" panose="02040602050305030304" pitchFamily="18" charset="0"/>
              </a:defRPr>
            </a:lvl1pPr>
            <a:lvl2pPr marL="742950" indent="-285750">
              <a:defRPr sz="2400" b="1">
                <a:solidFill>
                  <a:schemeClr val="tx1"/>
                </a:solidFill>
                <a:latin typeface="Book Antiqua" panose="02040602050305030304" pitchFamily="18" charset="0"/>
              </a:defRPr>
            </a:lvl2pPr>
            <a:lvl3pPr marL="1143000" indent="-228600">
              <a:defRPr sz="2400" b="1">
                <a:solidFill>
                  <a:schemeClr val="tx1"/>
                </a:solidFill>
                <a:latin typeface="Book Antiqua" panose="02040602050305030304" pitchFamily="18" charset="0"/>
              </a:defRPr>
            </a:lvl3pPr>
            <a:lvl4pPr marL="1600200" indent="-228600">
              <a:defRPr sz="2400" b="1">
                <a:solidFill>
                  <a:schemeClr val="tx1"/>
                </a:solidFill>
                <a:latin typeface="Book Antiqua" panose="02040602050305030304" pitchFamily="18" charset="0"/>
              </a:defRPr>
            </a:lvl4pPr>
            <a:lvl5pPr marL="2057400" indent="-228600">
              <a:defRPr sz="2400" b="1">
                <a:solidFill>
                  <a:schemeClr val="tx1"/>
                </a:solidFill>
                <a:latin typeface="Book Antiqua" panose="02040602050305030304" pitchFamily="18" charset="0"/>
              </a:defRPr>
            </a:lvl5pPr>
            <a:lvl6pPr marL="2514600" indent="-228600" eaLnBrk="0" fontAlgn="base" hangingPunct="0">
              <a:spcBef>
                <a:spcPct val="0"/>
              </a:spcBef>
              <a:spcAft>
                <a:spcPct val="0"/>
              </a:spcAft>
              <a:defRPr sz="2400" b="1">
                <a:solidFill>
                  <a:schemeClr val="tx1"/>
                </a:solidFill>
                <a:latin typeface="Book Antiqua" panose="02040602050305030304" pitchFamily="18" charset="0"/>
              </a:defRPr>
            </a:lvl6pPr>
            <a:lvl7pPr marL="2971800" indent="-228600" eaLnBrk="0" fontAlgn="base" hangingPunct="0">
              <a:spcBef>
                <a:spcPct val="0"/>
              </a:spcBef>
              <a:spcAft>
                <a:spcPct val="0"/>
              </a:spcAft>
              <a:defRPr sz="2400" b="1">
                <a:solidFill>
                  <a:schemeClr val="tx1"/>
                </a:solidFill>
                <a:latin typeface="Book Antiqua" panose="02040602050305030304" pitchFamily="18" charset="0"/>
              </a:defRPr>
            </a:lvl7pPr>
            <a:lvl8pPr marL="3429000" indent="-228600" eaLnBrk="0" fontAlgn="base" hangingPunct="0">
              <a:spcBef>
                <a:spcPct val="0"/>
              </a:spcBef>
              <a:spcAft>
                <a:spcPct val="0"/>
              </a:spcAft>
              <a:defRPr sz="2400" b="1">
                <a:solidFill>
                  <a:schemeClr val="tx1"/>
                </a:solidFill>
                <a:latin typeface="Book Antiqua" panose="02040602050305030304" pitchFamily="18" charset="0"/>
              </a:defRPr>
            </a:lvl8pPr>
            <a:lvl9pPr marL="3886200" indent="-228600" eaLnBrk="0" fontAlgn="base" hangingPunct="0">
              <a:spcBef>
                <a:spcPct val="0"/>
              </a:spcBef>
              <a:spcAft>
                <a:spcPct val="0"/>
              </a:spcAft>
              <a:defRPr sz="2400" b="1">
                <a:solidFill>
                  <a:schemeClr val="tx1"/>
                </a:solidFill>
                <a:latin typeface="Book Antiqua" panose="02040602050305030304" pitchFamily="18" charset="0"/>
              </a:defRPr>
            </a:lvl9pPr>
          </a:lstStyle>
          <a:p>
            <a:pPr algn="ctr" eaLnBrk="1" hangingPunct="1"/>
            <a:r>
              <a:rPr lang="en-AU" altLang="en-US" sz="2000" dirty="0">
                <a:solidFill>
                  <a:srgbClr val="000000"/>
                </a:solidFill>
                <a:latin typeface="Calibri" panose="020F0502020204030204" pitchFamily="34" charset="0"/>
              </a:rPr>
              <a:t>Pooling</a:t>
            </a:r>
          </a:p>
          <a:p>
            <a:pPr algn="ctr" eaLnBrk="1" hangingPunct="1"/>
            <a:r>
              <a:rPr lang="en-AU" altLang="en-US" sz="2000" dirty="0">
                <a:solidFill>
                  <a:srgbClr val="000000"/>
                </a:solidFill>
                <a:latin typeface="Calibri" panose="020F0502020204030204" pitchFamily="34" charset="0"/>
              </a:rPr>
              <a:t> layer</a:t>
            </a:r>
          </a:p>
        </p:txBody>
      </p:sp>
      <p:sp>
        <p:nvSpPr>
          <p:cNvPr id="9" name="Rounded Rectangle 8"/>
          <p:cNvSpPr/>
          <p:nvPr/>
        </p:nvSpPr>
        <p:spPr>
          <a:xfrm>
            <a:off x="7951395" y="2851189"/>
            <a:ext cx="355652" cy="2313020"/>
          </a:xfrm>
          <a:prstGeom prst="roundRect">
            <a:avLst/>
          </a:prstGeom>
          <a:solidFill>
            <a:schemeClr val="accent2">
              <a:lumMod val="60000"/>
              <a:lumOff val="40000"/>
            </a:schemeClr>
          </a:solidFill>
        </p:spPr>
        <p:txBody>
          <a:bodyPr vert="vert270" lIns="0" tIns="0" rIns="0" bIns="0" anchor="ctr"/>
          <a:lstStyle/>
          <a:p>
            <a:pPr algn="ctr" eaLnBrk="1" fontAlgn="auto" hangingPunct="1">
              <a:spcBef>
                <a:spcPts val="0"/>
              </a:spcBef>
              <a:spcAft>
                <a:spcPts val="0"/>
              </a:spcAft>
              <a:defRPr/>
            </a:pPr>
            <a:r>
              <a:rPr lang="en-AU" sz="2000" dirty="0">
                <a:solidFill>
                  <a:prstClr val="black"/>
                </a:solidFill>
                <a:latin typeface="Calibri"/>
              </a:rPr>
              <a:t>Loss function</a:t>
            </a:r>
          </a:p>
        </p:txBody>
      </p:sp>
      <p:sp>
        <p:nvSpPr>
          <p:cNvPr id="13" name="TextBox 2"/>
          <p:cNvSpPr txBox="1">
            <a:spLocks noChangeArrowheads="1"/>
          </p:cNvSpPr>
          <p:nvPr/>
        </p:nvSpPr>
        <p:spPr bwMode="auto">
          <a:xfrm>
            <a:off x="6013102" y="3747864"/>
            <a:ext cx="719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Book Antiqua" panose="02040602050305030304" pitchFamily="18" charset="0"/>
              </a:defRPr>
            </a:lvl1pPr>
            <a:lvl2pPr marL="742950" indent="-285750">
              <a:defRPr sz="2400" b="1">
                <a:solidFill>
                  <a:schemeClr val="tx1"/>
                </a:solidFill>
                <a:latin typeface="Book Antiqua" panose="02040602050305030304" pitchFamily="18" charset="0"/>
              </a:defRPr>
            </a:lvl2pPr>
            <a:lvl3pPr marL="1143000" indent="-228600">
              <a:defRPr sz="2400" b="1">
                <a:solidFill>
                  <a:schemeClr val="tx1"/>
                </a:solidFill>
                <a:latin typeface="Book Antiqua" panose="02040602050305030304" pitchFamily="18" charset="0"/>
              </a:defRPr>
            </a:lvl3pPr>
            <a:lvl4pPr marL="1600200" indent="-228600">
              <a:defRPr sz="2400" b="1">
                <a:solidFill>
                  <a:schemeClr val="tx1"/>
                </a:solidFill>
                <a:latin typeface="Book Antiqua" panose="02040602050305030304" pitchFamily="18" charset="0"/>
              </a:defRPr>
            </a:lvl4pPr>
            <a:lvl5pPr marL="2057400" indent="-228600">
              <a:defRPr sz="2400" b="1">
                <a:solidFill>
                  <a:schemeClr val="tx1"/>
                </a:solidFill>
                <a:latin typeface="Book Antiqua" panose="02040602050305030304" pitchFamily="18" charset="0"/>
              </a:defRPr>
            </a:lvl5pPr>
            <a:lvl6pPr marL="2514600" indent="-228600" eaLnBrk="0" fontAlgn="base" hangingPunct="0">
              <a:spcBef>
                <a:spcPct val="0"/>
              </a:spcBef>
              <a:spcAft>
                <a:spcPct val="0"/>
              </a:spcAft>
              <a:defRPr sz="2400" b="1">
                <a:solidFill>
                  <a:schemeClr val="tx1"/>
                </a:solidFill>
                <a:latin typeface="Book Antiqua" panose="02040602050305030304" pitchFamily="18" charset="0"/>
              </a:defRPr>
            </a:lvl6pPr>
            <a:lvl7pPr marL="2971800" indent="-228600" eaLnBrk="0" fontAlgn="base" hangingPunct="0">
              <a:spcBef>
                <a:spcPct val="0"/>
              </a:spcBef>
              <a:spcAft>
                <a:spcPct val="0"/>
              </a:spcAft>
              <a:defRPr sz="2400" b="1">
                <a:solidFill>
                  <a:schemeClr val="tx1"/>
                </a:solidFill>
                <a:latin typeface="Book Antiqua" panose="02040602050305030304" pitchFamily="18" charset="0"/>
              </a:defRPr>
            </a:lvl7pPr>
            <a:lvl8pPr marL="3429000" indent="-228600" eaLnBrk="0" fontAlgn="base" hangingPunct="0">
              <a:spcBef>
                <a:spcPct val="0"/>
              </a:spcBef>
              <a:spcAft>
                <a:spcPct val="0"/>
              </a:spcAft>
              <a:defRPr sz="2400" b="1">
                <a:solidFill>
                  <a:schemeClr val="tx1"/>
                </a:solidFill>
                <a:latin typeface="Book Antiqua" panose="02040602050305030304" pitchFamily="18" charset="0"/>
              </a:defRPr>
            </a:lvl8pPr>
            <a:lvl9pPr marL="3886200" indent="-228600" eaLnBrk="0" fontAlgn="base" hangingPunct="0">
              <a:spcBef>
                <a:spcPct val="0"/>
              </a:spcBef>
              <a:spcAft>
                <a:spcPct val="0"/>
              </a:spcAft>
              <a:defRPr sz="2400" b="1">
                <a:solidFill>
                  <a:schemeClr val="tx1"/>
                </a:solidFill>
                <a:latin typeface="Book Antiqua" panose="02040602050305030304" pitchFamily="18" charset="0"/>
              </a:defRPr>
            </a:lvl9pPr>
          </a:lstStyle>
          <a:p>
            <a:pPr algn="ctr"/>
            <a:r>
              <a:rPr lang="en-AU" altLang="en-US" dirty="0"/>
              <a:t>…</a:t>
            </a:r>
            <a:endParaRPr lang="en-US" altLang="en-US" dirty="0"/>
          </a:p>
        </p:txBody>
      </p:sp>
      <p:sp>
        <p:nvSpPr>
          <p:cNvPr id="14" name="Rounded Rectangle 13"/>
          <p:cNvSpPr/>
          <p:nvPr/>
        </p:nvSpPr>
        <p:spPr>
          <a:xfrm>
            <a:off x="7514959" y="2220590"/>
            <a:ext cx="355652" cy="3303659"/>
          </a:xfrm>
          <a:prstGeom prst="roundRect">
            <a:avLst/>
          </a:prstGeom>
          <a:solidFill>
            <a:srgbClr val="0AEC04"/>
          </a:solidFill>
        </p:spPr>
        <p:txBody>
          <a:bodyPr vert="vert270" lIns="0" tIns="0" rIns="0" bIns="0" anchor="ctr"/>
          <a:lstStyle/>
          <a:p>
            <a:pPr algn="ctr" eaLnBrk="1" fontAlgn="auto" hangingPunct="1">
              <a:spcBef>
                <a:spcPts val="0"/>
              </a:spcBef>
              <a:spcAft>
                <a:spcPts val="0"/>
              </a:spcAft>
              <a:defRPr/>
            </a:pPr>
            <a:r>
              <a:rPr lang="en-AU" sz="2000" dirty="0">
                <a:solidFill>
                  <a:prstClr val="black"/>
                </a:solidFill>
                <a:latin typeface="Calibri"/>
              </a:rPr>
              <a:t>MLP</a:t>
            </a:r>
          </a:p>
        </p:txBody>
      </p:sp>
      <p:sp>
        <p:nvSpPr>
          <p:cNvPr id="15" name="Oval 14"/>
          <p:cNvSpPr/>
          <p:nvPr/>
        </p:nvSpPr>
        <p:spPr>
          <a:xfrm rot="16200000">
            <a:off x="-76448" y="3860576"/>
            <a:ext cx="1481138" cy="322263"/>
          </a:xfrm>
          <a:prstGeom prst="ellipse">
            <a:avLst/>
          </a:prstGeom>
          <a:solidFill>
            <a:schemeClr val="bg1">
              <a:lumMod val="85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Input</a:t>
            </a:r>
            <a:endParaRPr lang="en-US" sz="2000" dirty="0">
              <a:solidFill>
                <a:prstClr val="black"/>
              </a:solidFill>
              <a:latin typeface="Calibri"/>
            </a:endParaRPr>
          </a:p>
        </p:txBody>
      </p:sp>
    </p:spTree>
    <p:extLst>
      <p:ext uri="{BB962C8B-B14F-4D97-AF65-F5344CB8AC3E}">
        <p14:creationId xmlns:p14="http://schemas.microsoft.com/office/powerpoint/2010/main" val="424216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VGGNET </a:t>
            </a:r>
          </a:p>
          <a:p>
            <a:r>
              <a:rPr lang="en-US" dirty="0"/>
              <a:t>(Example)</a:t>
            </a:r>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altLang="en-US" sz="2400" dirty="0">
              <a:solidFill>
                <a:srgbClr val="000000"/>
              </a:solidFill>
              <a:latin typeface="Roboto"/>
            </a:endParaRPr>
          </a:p>
        </p:txBody>
      </p:sp>
      <p:pic>
        <p:nvPicPr>
          <p:cNvPr id="4" name="Picture 2" descr="Image result for vgg net"/>
          <p:cNvPicPr>
            <a:picLocks noChangeAspect="1" noChangeArrowheads="1"/>
          </p:cNvPicPr>
          <p:nvPr/>
        </p:nvPicPr>
        <p:blipFill rotWithShape="1">
          <a:blip r:embed="rId3">
            <a:extLst>
              <a:ext uri="{28A0092B-C50C-407E-A947-70E740481C1C}">
                <a14:useLocalDpi xmlns:a14="http://schemas.microsoft.com/office/drawing/2010/main" val="0"/>
              </a:ext>
            </a:extLst>
          </a:blip>
          <a:srcRect l="2618" t="2971" r="2281" b="1940"/>
          <a:stretch/>
        </p:blipFill>
        <p:spPr bwMode="auto">
          <a:xfrm>
            <a:off x="179512" y="2132856"/>
            <a:ext cx="8094149" cy="475252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620825" y="2105697"/>
            <a:ext cx="288032"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6" name="Rounded Rectangle 5"/>
          <p:cNvSpPr/>
          <p:nvPr/>
        </p:nvSpPr>
        <p:spPr>
          <a:xfrm>
            <a:off x="2755996" y="3216540"/>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7" name="Rounded Rectangle 6"/>
          <p:cNvSpPr/>
          <p:nvPr/>
        </p:nvSpPr>
        <p:spPr>
          <a:xfrm>
            <a:off x="3010547" y="3777997"/>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8" name="Rounded Rectangle 7"/>
          <p:cNvSpPr/>
          <p:nvPr/>
        </p:nvSpPr>
        <p:spPr>
          <a:xfrm>
            <a:off x="3992116" y="4047793"/>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9" name="Rounded Rectangle 8"/>
          <p:cNvSpPr/>
          <p:nvPr/>
        </p:nvSpPr>
        <p:spPr>
          <a:xfrm>
            <a:off x="5159211" y="4200862"/>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0" name="Rounded Rectangle 9"/>
          <p:cNvSpPr/>
          <p:nvPr/>
        </p:nvSpPr>
        <p:spPr>
          <a:xfrm>
            <a:off x="5850635" y="3984182"/>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1" name="Rounded Rectangle 10"/>
          <p:cNvSpPr/>
          <p:nvPr/>
        </p:nvSpPr>
        <p:spPr>
          <a:xfrm>
            <a:off x="1342787" y="2105697"/>
            <a:ext cx="164592" cy="288032"/>
          </a:xfrm>
          <a:prstGeom prst="roundRect">
            <a:avLst/>
          </a:prstGeom>
          <a:noFill/>
          <a:ln w="38100">
            <a:solidFill>
              <a:srgbClr val="0AEC04"/>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2" name="TextBox 11"/>
          <p:cNvSpPr txBox="1"/>
          <p:nvPr/>
        </p:nvSpPr>
        <p:spPr>
          <a:xfrm>
            <a:off x="5130502" y="2323038"/>
            <a:ext cx="3215167" cy="830997"/>
          </a:xfrm>
          <a:prstGeom prst="rect">
            <a:avLst/>
          </a:prstGeom>
          <a:noFill/>
        </p:spPr>
        <p:txBody>
          <a:bodyPr wrap="square" rtlCol="0">
            <a:spAutoFit/>
          </a:bodyPr>
          <a:lstStyle/>
          <a:p>
            <a:pPr algn="ctr"/>
            <a:r>
              <a:rPr lang="en-AU" dirty="0"/>
              <a:t>Number of </a:t>
            </a:r>
          </a:p>
          <a:p>
            <a:pPr algn="ctr"/>
            <a:r>
              <a:rPr lang="en-AU" dirty="0"/>
              <a:t>filters/channels</a:t>
            </a:r>
            <a:endParaRPr lang="en-US" dirty="0"/>
          </a:p>
        </p:txBody>
      </p:sp>
      <p:cxnSp>
        <p:nvCxnSpPr>
          <p:cNvPr id="13" name="Straight Arrow Connector 12"/>
          <p:cNvCxnSpPr/>
          <p:nvPr/>
        </p:nvCxnSpPr>
        <p:spPr bwMode="auto">
          <a:xfrm flipH="1">
            <a:off x="3116037" y="2738537"/>
            <a:ext cx="2349312" cy="478003"/>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H="1">
            <a:off x="3370587" y="2738537"/>
            <a:ext cx="2094762" cy="1039460"/>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H="1">
            <a:off x="4126879" y="2738537"/>
            <a:ext cx="1338470" cy="1309256"/>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flipH="1">
            <a:off x="5159211" y="2738537"/>
            <a:ext cx="306138" cy="1462325"/>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endCxn id="10" idx="0"/>
          </p:cNvCxnSpPr>
          <p:nvPr/>
        </p:nvCxnSpPr>
        <p:spPr bwMode="auto">
          <a:xfrm>
            <a:off x="5465349" y="2738537"/>
            <a:ext cx="565306" cy="1245645"/>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a:endCxn id="5" idx="3"/>
          </p:cNvCxnSpPr>
          <p:nvPr/>
        </p:nvCxnSpPr>
        <p:spPr bwMode="auto">
          <a:xfrm flipH="1" flipV="1">
            <a:off x="2908857" y="2249713"/>
            <a:ext cx="2556492" cy="488824"/>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0849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Cross-Entropy</a:t>
            </a:r>
          </a:p>
        </p:txBody>
      </p:sp>
      <p:sp>
        <p:nvSpPr>
          <p:cNvPr id="5"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zh-TW" sz="2400" dirty="0">
                <a:ea typeface="PMingLiU" pitchFamily="18" charset="-120"/>
              </a:rPr>
              <a:t>The aim of learning (for classification) is to </a:t>
            </a:r>
            <a:r>
              <a:rPr lang="en-US" altLang="zh-TW" sz="2400" b="1" u="sng" dirty="0">
                <a:solidFill>
                  <a:srgbClr val="00B050"/>
                </a:solidFill>
                <a:ea typeface="PMingLiU" pitchFamily="18" charset="-120"/>
              </a:rPr>
              <a:t>maximize the Maximum Likelihood</a:t>
            </a:r>
            <a:r>
              <a:rPr lang="en-US" altLang="zh-TW" sz="2400" dirty="0">
                <a:ea typeface="PMingLiU" pitchFamily="18" charset="-120"/>
              </a:rPr>
              <a:t> of the model</a:t>
            </a:r>
          </a:p>
          <a:p>
            <a:pPr algn="just">
              <a:lnSpc>
                <a:spcPct val="90000"/>
              </a:lnSpc>
            </a:pPr>
            <a:r>
              <a:rPr lang="en-GB" altLang="zh-TW" sz="2400" dirty="0">
                <a:ea typeface="PMingLiU" pitchFamily="18" charset="-120"/>
              </a:rPr>
              <a:t>Now, our aim is to </a:t>
            </a:r>
            <a:r>
              <a:rPr lang="en-GB" altLang="zh-TW" sz="2400" b="1" u="sng" dirty="0">
                <a:solidFill>
                  <a:srgbClr val="00B050"/>
                </a:solidFill>
                <a:ea typeface="PMingLiU" pitchFamily="18" charset="-120"/>
              </a:rPr>
              <a:t>minimize the Cross-Entropy</a:t>
            </a:r>
            <a:r>
              <a:rPr lang="en-GB" altLang="zh-TW" sz="2400" dirty="0">
                <a:ea typeface="PMingLiU" pitchFamily="18" charset="-120"/>
              </a:rPr>
              <a:t> of the model</a:t>
            </a:r>
          </a:p>
        </p:txBody>
      </p:sp>
      <mc:AlternateContent xmlns:mc="http://schemas.openxmlformats.org/markup-compatibility/2006" xmlns:a14="http://schemas.microsoft.com/office/drawing/2010/main">
        <mc:Choice Requires="a14">
          <p:sp>
            <p:nvSpPr>
              <p:cNvPr id="6" name="TextBox 5"/>
              <p:cNvSpPr txBox="1"/>
              <p:nvPr/>
            </p:nvSpPr>
            <p:spPr>
              <a:xfrm>
                <a:off x="405229" y="5057023"/>
                <a:ext cx="54790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a:solidFill>
                            <a:srgbClr val="0070C0"/>
                          </a:solidFill>
                          <a:latin typeface="Cambria Math" panose="02040503050406030204" pitchFamily="18" charset="0"/>
                        </a:rPr>
                        <m:t>0.60</m:t>
                      </m:r>
                      <m:r>
                        <a:rPr lang="en-GB" i="1">
                          <a:latin typeface="Cambria Math" panose="02040503050406030204" pitchFamily="18" charset="0"/>
                          <a:ea typeface="Cambria Math" panose="02040503050406030204" pitchFamily="18" charset="0"/>
                        </a:rPr>
                        <m:t>×</m:t>
                      </m:r>
                      <m:r>
                        <a:rPr lang="en-GB" i="1">
                          <a:solidFill>
                            <a:srgbClr val="0070C0"/>
                          </a:solidFill>
                          <a:latin typeface="Cambria Math" panose="02040503050406030204" pitchFamily="18" charset="0"/>
                          <a:ea typeface="Cambria Math" panose="02040503050406030204" pitchFamily="18" charset="0"/>
                        </a:rPr>
                        <m:t>0.75</m:t>
                      </m:r>
                      <m:r>
                        <a:rPr lang="en-GB" i="1">
                          <a:latin typeface="Cambria Math" panose="02040503050406030204" pitchFamily="18" charset="0"/>
                          <a:ea typeface="Cambria Math" panose="02040503050406030204" pitchFamily="18" charset="0"/>
                        </a:rPr>
                        <m:t>×</m:t>
                      </m:r>
                      <m:r>
                        <a:rPr lang="en-GB" i="1">
                          <a:solidFill>
                            <a:srgbClr val="0070C0"/>
                          </a:solidFill>
                          <a:latin typeface="Cambria Math" panose="02040503050406030204" pitchFamily="18" charset="0"/>
                          <a:ea typeface="Cambria Math" panose="02040503050406030204" pitchFamily="18" charset="0"/>
                        </a:rPr>
                        <m:t>0.65</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0.60</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0.75</m:t>
                      </m:r>
                      <m:r>
                        <a:rPr lang="en-GB" i="1">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𝟎𝟗𝟐𝟏𝟑𝟕𝟓</m:t>
                      </m:r>
                    </m:oMath>
                  </m:oMathPara>
                </a14:m>
                <a:endParaRPr lang="en-GB" b="1" dirty="0"/>
              </a:p>
            </p:txBody>
          </p:sp>
        </mc:Choice>
        <mc:Fallback xmlns="">
          <p:sp>
            <p:nvSpPr>
              <p:cNvPr id="6" name="TextBox 5"/>
              <p:cNvSpPr txBox="1">
                <a:spLocks noRot="1" noChangeAspect="1" noMove="1" noResize="1" noEditPoints="1" noAdjustHandles="1" noChangeArrowheads="1" noChangeShapeType="1" noTextEdit="1"/>
              </p:cNvSpPr>
              <p:nvPr/>
            </p:nvSpPr>
            <p:spPr>
              <a:xfrm>
                <a:off x="405229" y="5057023"/>
                <a:ext cx="5479064" cy="276999"/>
              </a:xfrm>
              <a:prstGeom prst="rect">
                <a:avLst/>
              </a:prstGeom>
              <a:blipFill>
                <a:blip r:embed="rId3"/>
                <a:stretch>
                  <a:fillRect l="-445" r="-667" b="-88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05229" y="3248110"/>
                <a:ext cx="53412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70C0"/>
                          </a:solidFill>
                          <a:latin typeface="Cambria Math" panose="02040503050406030204" pitchFamily="18" charset="0"/>
                        </a:rPr>
                        <m:t>0.85</m:t>
                      </m:r>
                      <m:r>
                        <a:rPr lang="en-GB" b="0" i="1" smtClean="0">
                          <a:latin typeface="Cambria Math" panose="02040503050406030204" pitchFamily="18" charset="0"/>
                          <a:ea typeface="Cambria Math" panose="02040503050406030204" pitchFamily="18" charset="0"/>
                        </a:rPr>
                        <m:t>×</m:t>
                      </m:r>
                      <m:r>
                        <a:rPr lang="en-GB" b="0" i="1" smtClean="0">
                          <a:solidFill>
                            <a:srgbClr val="0070C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b="0" i="1" smtClean="0">
                          <a:solidFill>
                            <a:srgbClr val="0070C0"/>
                          </a:solidFill>
                          <a:latin typeface="Cambria Math" panose="02040503050406030204" pitchFamily="18" charset="0"/>
                          <a:ea typeface="Cambria Math" panose="02040503050406030204" pitchFamily="18" charset="0"/>
                        </a:rPr>
                        <m:t>0.40</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0.70</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0.40</m:t>
                      </m:r>
                      <m:r>
                        <a:rPr lang="en-GB" i="1">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0.80</m:t>
                      </m:r>
                      <m:r>
                        <a:rPr lang="en-GB"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𝟎</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𝟎𝟓𝟑𝟑𝟏𝟐</m:t>
                      </m:r>
                    </m:oMath>
                  </m:oMathPara>
                </a14:m>
                <a:endParaRPr lang="en-GB"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405229" y="3248110"/>
                <a:ext cx="5341206" cy="276999"/>
              </a:xfrm>
              <a:prstGeom prst="rect">
                <a:avLst/>
              </a:prstGeom>
              <a:blipFill>
                <a:blip r:embed="rId4"/>
                <a:stretch>
                  <a:fillRect l="-570" r="-684" b="-8889"/>
                </a:stretch>
              </a:blipFill>
            </p:spPr>
            <p:txBody>
              <a:bodyPr/>
              <a:lstStyle/>
              <a:p>
                <a:r>
                  <a:rPr lang="en-GB">
                    <a:noFill/>
                  </a:rPr>
                  <a:t> </a:t>
                </a:r>
              </a:p>
            </p:txBody>
          </p:sp>
        </mc:Fallback>
      </mc:AlternateContent>
      <p:sp>
        <p:nvSpPr>
          <p:cNvPr id="12" name="Rectangle 11">
            <a:extLst>
              <a:ext uri="{FF2B5EF4-FFF2-40B4-BE49-F238E27FC236}">
                <a16:creationId xmlns:a16="http://schemas.microsoft.com/office/drawing/2014/main" id="{C4B6CEBF-501C-402F-B22D-DB731D57DE22}"/>
              </a:ext>
            </a:extLst>
          </p:cNvPr>
          <p:cNvSpPr/>
          <p:nvPr/>
        </p:nvSpPr>
        <p:spPr>
          <a:xfrm>
            <a:off x="6572448" y="3058509"/>
            <a:ext cx="1295547" cy="523220"/>
          </a:xfrm>
          <a:prstGeom prst="rect">
            <a:avLst/>
          </a:prstGeom>
        </p:spPr>
        <p:txBody>
          <a:bodyPr wrap="none">
            <a:spAutoFit/>
          </a:bodyPr>
          <a:lstStyle/>
          <a:p>
            <a:r>
              <a:rPr kumimoji="1" lang="en-US" altLang="ko-KR" sz="1400" b="1" dirty="0">
                <a:latin typeface="Arial" charset="0"/>
                <a:ea typeface="굴림" charset="0"/>
                <a:cs typeface="굴림" charset="0"/>
              </a:rPr>
              <a:t>Likelihood of</a:t>
            </a:r>
          </a:p>
          <a:p>
            <a:pPr algn="ctr"/>
            <a:r>
              <a:rPr kumimoji="1" lang="en-US" altLang="ko-KR" sz="1400" b="1" dirty="0">
                <a:latin typeface="Arial" charset="0"/>
                <a:ea typeface="굴림" charset="0"/>
                <a:cs typeface="굴림" charset="0"/>
              </a:rPr>
              <a:t>Model 1</a:t>
            </a:r>
            <a:endParaRPr lang="en-AU" sz="1400" dirty="0"/>
          </a:p>
        </p:txBody>
      </p:sp>
      <p:cxnSp>
        <p:nvCxnSpPr>
          <p:cNvPr id="13" name="Straight Arrow Connector 12"/>
          <p:cNvCxnSpPr>
            <a:stCxn id="12" idx="1"/>
            <a:endCxn id="11" idx="3"/>
          </p:cNvCxnSpPr>
          <p:nvPr/>
        </p:nvCxnSpPr>
        <p:spPr>
          <a:xfrm flipH="1">
            <a:off x="5746435" y="3320119"/>
            <a:ext cx="826013" cy="664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179512" y="3765579"/>
                <a:ext cx="7415171"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GB" b="0" i="1" smtClean="0">
                              <a:solidFill>
                                <a:schemeClr val="tx1"/>
                              </a:solidFill>
                              <a:latin typeface="Cambria Math" panose="02040503050406030204" pitchFamily="18" charset="0"/>
                            </a:rPr>
                          </m:ctrlPr>
                        </m:funcPr>
                        <m:fName>
                          <m:r>
                            <a:rPr lang="en-GB" b="0" i="0" smtClean="0">
                              <a:solidFill>
                                <a:schemeClr val="tx1"/>
                              </a:solidFill>
                              <a:latin typeface="Cambria Math" panose="02040503050406030204" pitchFamily="18" charset="0"/>
                            </a:rPr>
                            <m:t>−</m:t>
                          </m:r>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r>
                                <a:rPr lang="en-GB" i="1">
                                  <a:solidFill>
                                    <a:srgbClr val="0070C0"/>
                                  </a:solidFill>
                                  <a:latin typeface="Cambria Math" panose="02040503050406030204" pitchFamily="18" charset="0"/>
                                </a:rPr>
                                <m:t>0.85</m:t>
                              </m:r>
                            </m:e>
                          </m:d>
                        </m:e>
                      </m:func>
                      <m:r>
                        <a:rPr lang="en-GB" b="0" i="1" smtClean="0">
                          <a:solidFill>
                            <a:schemeClr val="tx1"/>
                          </a:solidFill>
                          <a:latin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0.70</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0.40</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0.70</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0.40</m:t>
                              </m:r>
                            </m:e>
                          </m:d>
                        </m:e>
                      </m:func>
                      <m:r>
                        <a:rPr lang="en-GB" b="0" i="1" smtClean="0">
                          <a:solidFill>
                            <a:schemeClr val="tx1"/>
                          </a:solidFill>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0.80</m:t>
                      </m:r>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𝟗𝟒</m:t>
                      </m:r>
                    </m:oMath>
                  </m:oMathPara>
                </a14:m>
                <a:endParaRPr lang="en-GB" b="1" dirty="0"/>
              </a:p>
            </p:txBody>
          </p:sp>
        </mc:Choice>
        <mc:Fallback xmlns="">
          <p:sp>
            <p:nvSpPr>
              <p:cNvPr id="14" name="Rectangle 13"/>
              <p:cNvSpPr>
                <a:spLocks noRot="1" noChangeAspect="1" noMove="1" noResize="1" noEditPoints="1" noAdjustHandles="1" noChangeArrowheads="1" noChangeShapeType="1" noTextEdit="1"/>
              </p:cNvSpPr>
              <p:nvPr/>
            </p:nvSpPr>
            <p:spPr>
              <a:xfrm>
                <a:off x="179512" y="3765579"/>
                <a:ext cx="7415171" cy="369332"/>
              </a:xfrm>
              <a:prstGeom prst="rect">
                <a:avLst/>
              </a:prstGeom>
              <a:blipFill>
                <a:blip r:embed="rId5"/>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79512" y="5524303"/>
                <a:ext cx="7482498"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GB" b="0" i="1" smtClean="0">
                              <a:solidFill>
                                <a:schemeClr val="tx1"/>
                              </a:solidFill>
                              <a:latin typeface="Cambria Math" panose="02040503050406030204" pitchFamily="18" charset="0"/>
                            </a:rPr>
                          </m:ctrlPr>
                        </m:funcPr>
                        <m:fName>
                          <m:r>
                            <a:rPr lang="en-GB" b="0" i="0" smtClean="0">
                              <a:solidFill>
                                <a:schemeClr val="tx1"/>
                              </a:solidFill>
                              <a:latin typeface="Cambria Math" panose="02040503050406030204" pitchFamily="18" charset="0"/>
                            </a:rPr>
                            <m:t>−</m:t>
                          </m:r>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r>
                                <a:rPr lang="en-GB" i="1">
                                  <a:solidFill>
                                    <a:srgbClr val="0070C0"/>
                                  </a:solidFill>
                                  <a:latin typeface="Cambria Math" panose="02040503050406030204" pitchFamily="18" charset="0"/>
                                </a:rPr>
                                <m:t>0.</m:t>
                              </m:r>
                              <m:r>
                                <a:rPr lang="en-GB" b="0" i="1" smtClean="0">
                                  <a:solidFill>
                                    <a:srgbClr val="0070C0"/>
                                  </a:solidFill>
                                  <a:latin typeface="Cambria Math" panose="02040503050406030204" pitchFamily="18" charset="0"/>
                                </a:rPr>
                                <m:t>60</m:t>
                              </m:r>
                            </m:e>
                          </m:d>
                        </m:e>
                      </m:func>
                      <m:r>
                        <a:rPr lang="en-GB" b="0" i="1" smtClean="0">
                          <a:solidFill>
                            <a:schemeClr val="tx1"/>
                          </a:solidFill>
                          <a:latin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0.7</m:t>
                              </m:r>
                              <m:r>
                                <a:rPr lang="en-GB" b="0" i="1" smtClean="0">
                                  <a:solidFill>
                                    <a:srgbClr val="0070C0"/>
                                  </a:solidFill>
                                  <a:latin typeface="Cambria Math" panose="02040503050406030204" pitchFamily="18" charset="0"/>
                                  <a:ea typeface="Cambria Math" panose="02040503050406030204" pitchFamily="18" charset="0"/>
                                </a:rPr>
                                <m:t>5</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m:t>
                              </m:r>
                              <m:r>
                                <a:rPr lang="en-GB" b="0" i="1" smtClean="0">
                                  <a:solidFill>
                                    <a:srgbClr val="0070C0"/>
                                  </a:solidFill>
                                  <a:latin typeface="Cambria Math" panose="02040503050406030204" pitchFamily="18" charset="0"/>
                                  <a:ea typeface="Cambria Math" panose="02040503050406030204" pitchFamily="18" charset="0"/>
                                </a:rPr>
                                <m:t>65</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m:t>
                              </m:r>
                              <m:r>
                                <a:rPr lang="en-GB" b="0" i="1" smtClean="0">
                                  <a:solidFill>
                                    <a:srgbClr val="FF0000"/>
                                  </a:solidFill>
                                  <a:latin typeface="Cambria Math" panose="02040503050406030204" pitchFamily="18" charset="0"/>
                                  <a:ea typeface="Cambria Math" panose="02040503050406030204" pitchFamily="18" charset="0"/>
                                </a:rPr>
                                <m:t>6</m:t>
                              </m:r>
                              <m:r>
                                <a:rPr lang="en-GB" i="1">
                                  <a:solidFill>
                                    <a:srgbClr val="FF0000"/>
                                  </a:solidFill>
                                  <a:latin typeface="Cambria Math" panose="02040503050406030204" pitchFamily="18" charset="0"/>
                                  <a:ea typeface="Cambria Math" panose="02040503050406030204" pitchFamily="18" charset="0"/>
                                </a:rPr>
                                <m:t>0</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m:t>
                              </m:r>
                              <m:r>
                                <a:rPr lang="en-GB" b="0" i="1" smtClean="0">
                                  <a:solidFill>
                                    <a:srgbClr val="FF0000"/>
                                  </a:solidFill>
                                  <a:latin typeface="Cambria Math" panose="02040503050406030204" pitchFamily="18" charset="0"/>
                                  <a:ea typeface="Cambria Math" panose="02040503050406030204" pitchFamily="18" charset="0"/>
                                </a:rPr>
                                <m:t>75</m:t>
                              </m:r>
                            </m:e>
                          </m:d>
                        </m:e>
                      </m:func>
                      <m:r>
                        <a:rPr lang="en-GB" b="0" i="1" smtClean="0">
                          <a:solidFill>
                            <a:schemeClr val="tx1"/>
                          </a:solidFill>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m:t>
                      </m:r>
                      <m:r>
                        <a:rPr lang="en-GB" b="0" i="1" smtClean="0">
                          <a:solidFill>
                            <a:srgbClr val="FF0000"/>
                          </a:solidFill>
                          <a:latin typeface="Cambria Math" panose="02040503050406030204" pitchFamily="18" charset="0"/>
                          <a:ea typeface="Cambria Math" panose="02040503050406030204" pitchFamily="18" charset="0"/>
                        </a:rPr>
                        <m:t>70</m:t>
                      </m:r>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𝟑𝟗</m:t>
                      </m:r>
                    </m:oMath>
                  </m:oMathPara>
                </a14:m>
                <a:endParaRPr lang="en-GB" b="1" dirty="0"/>
              </a:p>
            </p:txBody>
          </p:sp>
        </mc:Choice>
        <mc:Fallback xmlns="">
          <p:sp>
            <p:nvSpPr>
              <p:cNvPr id="15" name="Rectangle 14"/>
              <p:cNvSpPr>
                <a:spLocks noRot="1" noChangeAspect="1" noMove="1" noResize="1" noEditPoints="1" noAdjustHandles="1" noChangeArrowheads="1" noChangeShapeType="1" noTextEdit="1"/>
              </p:cNvSpPr>
              <p:nvPr/>
            </p:nvSpPr>
            <p:spPr>
              <a:xfrm>
                <a:off x="179512" y="5524303"/>
                <a:ext cx="7482498" cy="369332"/>
              </a:xfrm>
              <a:prstGeom prst="rect">
                <a:avLst/>
              </a:prstGeom>
              <a:blipFill>
                <a:blip r:embed="rId6"/>
                <a:stretch>
                  <a:fillRect b="-13115"/>
                </a:stretch>
              </a:blipFill>
            </p:spPr>
            <p:txBody>
              <a:bodyPr/>
              <a:lstStyle/>
              <a:p>
                <a:r>
                  <a:rPr lang="en-GB">
                    <a:noFill/>
                  </a:rPr>
                  <a:t> </a:t>
                </a:r>
              </a:p>
            </p:txBody>
          </p:sp>
        </mc:Fallback>
      </mc:AlternateContent>
      <p:sp>
        <p:nvSpPr>
          <p:cNvPr id="18" name="Rectangle 17">
            <a:extLst>
              <a:ext uri="{FF2B5EF4-FFF2-40B4-BE49-F238E27FC236}">
                <a16:creationId xmlns:a16="http://schemas.microsoft.com/office/drawing/2014/main" id="{C4B6CEBF-501C-402F-B22D-DB731D57DE22}"/>
              </a:ext>
            </a:extLst>
          </p:cNvPr>
          <p:cNvSpPr/>
          <p:nvPr/>
        </p:nvSpPr>
        <p:spPr>
          <a:xfrm>
            <a:off x="7809549" y="3645024"/>
            <a:ext cx="1460656" cy="523220"/>
          </a:xfrm>
          <a:prstGeom prst="rect">
            <a:avLst/>
          </a:prstGeom>
        </p:spPr>
        <p:txBody>
          <a:bodyPr wrap="none">
            <a:spAutoFit/>
          </a:bodyPr>
          <a:lstStyle/>
          <a:p>
            <a:r>
              <a:rPr kumimoji="1" lang="en-US" altLang="ko-KR" sz="1400" b="1" dirty="0">
                <a:latin typeface="Arial" charset="0"/>
                <a:ea typeface="굴림" charset="0"/>
                <a:cs typeface="굴림" charset="0"/>
              </a:rPr>
              <a:t>Cross-Entropy</a:t>
            </a:r>
          </a:p>
          <a:p>
            <a:pPr algn="ctr"/>
            <a:r>
              <a:rPr kumimoji="1" lang="en-US" altLang="ko-KR" sz="1400" b="1" dirty="0">
                <a:latin typeface="Arial" charset="0"/>
                <a:ea typeface="굴림" charset="0"/>
                <a:cs typeface="굴림" charset="0"/>
              </a:rPr>
              <a:t> of Model 1</a:t>
            </a:r>
            <a:endParaRPr lang="en-AU" sz="1400" dirty="0"/>
          </a:p>
        </p:txBody>
      </p:sp>
      <p:cxnSp>
        <p:nvCxnSpPr>
          <p:cNvPr id="19" name="Straight Arrow Connector 18"/>
          <p:cNvCxnSpPr>
            <a:stCxn id="18" idx="1"/>
          </p:cNvCxnSpPr>
          <p:nvPr/>
        </p:nvCxnSpPr>
        <p:spPr>
          <a:xfrm flipH="1">
            <a:off x="7452321" y="3906634"/>
            <a:ext cx="357228" cy="9103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B6CEBF-501C-402F-B22D-DB731D57DE22}"/>
              </a:ext>
            </a:extLst>
          </p:cNvPr>
          <p:cNvSpPr/>
          <p:nvPr/>
        </p:nvSpPr>
        <p:spPr>
          <a:xfrm>
            <a:off x="6680018" y="4846756"/>
            <a:ext cx="1295547" cy="523220"/>
          </a:xfrm>
          <a:prstGeom prst="rect">
            <a:avLst/>
          </a:prstGeom>
        </p:spPr>
        <p:txBody>
          <a:bodyPr wrap="none">
            <a:spAutoFit/>
          </a:bodyPr>
          <a:lstStyle/>
          <a:p>
            <a:r>
              <a:rPr kumimoji="1" lang="en-US" altLang="ko-KR" sz="1400" b="1" dirty="0">
                <a:latin typeface="Arial" charset="0"/>
                <a:ea typeface="굴림" charset="0"/>
                <a:cs typeface="굴림" charset="0"/>
              </a:rPr>
              <a:t>Likelihood of</a:t>
            </a:r>
          </a:p>
          <a:p>
            <a:pPr algn="ctr"/>
            <a:r>
              <a:rPr kumimoji="1" lang="en-US" altLang="ko-KR" sz="1400" b="1" dirty="0">
                <a:latin typeface="Arial" charset="0"/>
                <a:ea typeface="굴림" charset="0"/>
                <a:cs typeface="굴림" charset="0"/>
              </a:rPr>
              <a:t>Model 2</a:t>
            </a:r>
            <a:endParaRPr lang="en-AU" sz="1400" dirty="0"/>
          </a:p>
        </p:txBody>
      </p:sp>
      <p:cxnSp>
        <p:nvCxnSpPr>
          <p:cNvPr id="22" name="Straight Arrow Connector 21"/>
          <p:cNvCxnSpPr>
            <a:stCxn id="20" idx="1"/>
          </p:cNvCxnSpPr>
          <p:nvPr/>
        </p:nvCxnSpPr>
        <p:spPr>
          <a:xfrm flipH="1">
            <a:off x="5854005" y="5108366"/>
            <a:ext cx="826013" cy="664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4B6CEBF-501C-402F-B22D-DB731D57DE22}"/>
              </a:ext>
            </a:extLst>
          </p:cNvPr>
          <p:cNvSpPr/>
          <p:nvPr/>
        </p:nvSpPr>
        <p:spPr>
          <a:xfrm>
            <a:off x="7805413" y="5436417"/>
            <a:ext cx="1460656" cy="523220"/>
          </a:xfrm>
          <a:prstGeom prst="rect">
            <a:avLst/>
          </a:prstGeom>
        </p:spPr>
        <p:txBody>
          <a:bodyPr wrap="none">
            <a:spAutoFit/>
          </a:bodyPr>
          <a:lstStyle/>
          <a:p>
            <a:r>
              <a:rPr kumimoji="1" lang="en-US" altLang="ko-KR" sz="1400" b="1" dirty="0">
                <a:latin typeface="Arial" charset="0"/>
                <a:ea typeface="굴림" charset="0"/>
                <a:cs typeface="굴림" charset="0"/>
              </a:rPr>
              <a:t>Cross-Entropy</a:t>
            </a:r>
          </a:p>
          <a:p>
            <a:pPr algn="ctr"/>
            <a:r>
              <a:rPr kumimoji="1" lang="en-US" altLang="ko-KR" sz="1400" b="1" dirty="0">
                <a:latin typeface="Arial" charset="0"/>
                <a:ea typeface="굴림" charset="0"/>
                <a:cs typeface="굴림" charset="0"/>
              </a:rPr>
              <a:t> of Model 2</a:t>
            </a:r>
            <a:endParaRPr lang="en-AU" sz="1400" dirty="0"/>
          </a:p>
        </p:txBody>
      </p:sp>
      <p:cxnSp>
        <p:nvCxnSpPr>
          <p:cNvPr id="24" name="Straight Arrow Connector 23"/>
          <p:cNvCxnSpPr>
            <a:stCxn id="23" idx="1"/>
          </p:cNvCxnSpPr>
          <p:nvPr/>
        </p:nvCxnSpPr>
        <p:spPr>
          <a:xfrm flipH="1">
            <a:off x="7448185" y="5698027"/>
            <a:ext cx="357228" cy="9103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3">
            <a:extLst>
              <a:ext uri="{FF2B5EF4-FFF2-40B4-BE49-F238E27FC236}">
                <a16:creationId xmlns:a16="http://schemas.microsoft.com/office/drawing/2014/main" id="{9ECDABA8-5613-A7DD-E1F2-BE379D79D5C8}"/>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8</a:t>
            </a:fld>
            <a:endParaRPr lang="en-GB" sz="2400" dirty="0"/>
          </a:p>
        </p:txBody>
      </p:sp>
    </p:spTree>
    <p:extLst>
      <p:ext uri="{BB962C8B-B14F-4D97-AF65-F5344CB8AC3E}">
        <p14:creationId xmlns:p14="http://schemas.microsoft.com/office/powerpoint/2010/main" val="275187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4" grpId="0"/>
      <p:bldP spid="15" grpId="0"/>
      <p:bldP spid="18" grpId="0"/>
      <p:bldP spid="20" grpId="0"/>
      <p:bldP spid="2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1739900" y="1052513"/>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44" name="Table 43"/>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53" name="Table 52"/>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62" name="Table 61"/>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3" name="Table 62"/>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0" name="Table 69"/>
          <p:cNvGraphicFramePr>
            <a:graphicFrameLocks noGrp="1"/>
          </p:cNvGraphicFramePr>
          <p:nvPr/>
        </p:nvGraphicFramePr>
        <p:xfrm>
          <a:off x="7164288" y="1500981"/>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64" name="Rectangle 2"/>
          <p:cNvSpPr txBox="1">
            <a:spLocks noChangeArrowheads="1"/>
          </p:cNvSpPr>
          <p:nvPr/>
        </p:nvSpPr>
        <p:spPr bwMode="auto">
          <a:xfrm>
            <a:off x="827584" y="1191"/>
            <a:ext cx="8316416" cy="104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defRPr>
            </a:lvl2pPr>
            <a:lvl3pPr algn="l" rtl="0" eaLnBrk="0" fontAlgn="base" hangingPunct="0">
              <a:spcBef>
                <a:spcPct val="0"/>
              </a:spcBef>
              <a:spcAft>
                <a:spcPct val="0"/>
              </a:spcAft>
              <a:defRPr kumimoji="1" sz="4400">
                <a:solidFill>
                  <a:schemeClr val="tx2"/>
                </a:solidFill>
                <a:latin typeface="Times New Roman" panose="02020603050405020304" pitchFamily="18" charset="0"/>
              </a:defRPr>
            </a:lvl3pPr>
            <a:lvl4pPr algn="l" rtl="0" eaLnBrk="0" fontAlgn="base" hangingPunct="0">
              <a:spcBef>
                <a:spcPct val="0"/>
              </a:spcBef>
              <a:spcAft>
                <a:spcPct val="0"/>
              </a:spcAft>
              <a:defRPr kumimoji="1" sz="4400">
                <a:solidFill>
                  <a:schemeClr val="tx2"/>
                </a:solidFill>
                <a:latin typeface="Times New Roman" panose="02020603050405020304" pitchFamily="18" charset="0"/>
              </a:defRPr>
            </a:lvl4pPr>
            <a:lvl5pPr algn="l"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l"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l"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l"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l" rtl="0" eaLnBrk="0" fontAlgn="base" hangingPunct="0">
              <a:spcBef>
                <a:spcPct val="0"/>
              </a:spcBef>
              <a:spcAft>
                <a:spcPct val="0"/>
              </a:spcAft>
              <a:defRPr kumimoji="1" sz="4400">
                <a:solidFill>
                  <a:schemeClr val="tx2"/>
                </a:solidFill>
                <a:latin typeface="Times New Roman" panose="02020603050405020304" pitchFamily="18" charset="0"/>
              </a:defRPr>
            </a:lvl9pPr>
          </a:lstStyle>
          <a:p>
            <a:pPr algn="ctr" eaLnBrk="1" hangingPunct="1">
              <a:lnSpc>
                <a:spcPct val="90000"/>
              </a:lnSpc>
            </a:pPr>
            <a:r>
              <a:rPr lang="en-US" altLang="en-US" b="0" dirty="0"/>
              <a:t>Multiple Filters-Multiple Outputs</a:t>
            </a:r>
            <a:endParaRPr lang="en-US" altLang="en-US" b="0" i="1" dirty="0"/>
          </a:p>
        </p:txBody>
      </p:sp>
      <mc:AlternateContent xmlns:mc="http://schemas.openxmlformats.org/markup-compatibility/2006" xmlns:a14="http://schemas.microsoft.com/office/drawing/2010/main">
        <mc:Choice Requires="a14">
          <p:sp>
            <p:nvSpPr>
              <p:cNvPr id="73" name="TextBox 72"/>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73" name="TextBox 72"/>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4"/>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82" name="TextBox 81"/>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5"/>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(:,:,3)</m:t>
                    </m:r>
                  </m:oMath>
                </a14:m>
                <a:endParaRPr lang="en-US" sz="2000" b="0" dirty="0"/>
              </a:p>
            </p:txBody>
          </p:sp>
        </mc:Choice>
        <mc:Fallback xmlns="">
          <p:sp>
            <p:nvSpPr>
              <p:cNvPr id="83" name="TextBox 82"/>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6"/>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84" name="TextBox 83"/>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85" name="TextBox 84"/>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86" name="TextBox 85"/>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graphicFrame>
        <p:nvGraphicFramePr>
          <p:cNvPr id="65" name="Table 64"/>
          <p:cNvGraphicFramePr>
            <a:graphicFrameLocks noGrp="1"/>
          </p:cNvGraphicFramePr>
          <p:nvPr/>
        </p:nvGraphicFramePr>
        <p:xfrm>
          <a:off x="1739900" y="2987676"/>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6" name="TextBox 65"/>
              <p:cNvSpPr txBox="1"/>
              <p:nvPr/>
            </p:nvSpPr>
            <p:spPr>
              <a:xfrm>
                <a:off x="6325216" y="1032794"/>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66" name="TextBox 65"/>
              <p:cNvSpPr txBox="1">
                <a:spLocks noRot="1" noChangeAspect="1" noMove="1" noResize="1" noEditPoints="1" noAdjustHandles="1" noChangeArrowheads="1" noChangeShapeType="1" noTextEdit="1"/>
              </p:cNvSpPr>
              <p:nvPr/>
            </p:nvSpPr>
            <p:spPr>
              <a:xfrm>
                <a:off x="6325216" y="1032794"/>
                <a:ext cx="2520280" cy="400110"/>
              </a:xfrm>
              <a:prstGeom prst="rect">
                <a:avLst/>
              </a:prstGeom>
              <a:blipFill rotWithShape="0">
                <a:blip r:embed="rId10"/>
                <a:stretch>
                  <a:fillRect t="-6061" b="-27273"/>
                </a:stretch>
              </a:blipFill>
            </p:spPr>
            <p:txBody>
              <a:bodyPr/>
              <a:lstStyle/>
              <a:p>
                <a:r>
                  <a:rPr lang="en-US">
                    <a:noFill/>
                  </a:rPr>
                  <a:t> </a:t>
                </a:r>
              </a:p>
            </p:txBody>
          </p:sp>
        </mc:Fallback>
      </mc:AlternateContent>
      <p:graphicFrame>
        <p:nvGraphicFramePr>
          <p:cNvPr id="67" name="Table 66"/>
          <p:cNvGraphicFramePr>
            <a:graphicFrameLocks noGrp="1"/>
          </p:cNvGraphicFramePr>
          <p:nvPr/>
        </p:nvGraphicFramePr>
        <p:xfrm>
          <a:off x="1715094" y="4895754"/>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93054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4.44444E-6 4.81481E-6 L 0.03975 0.00162 L 0.07847 -0.00301 L -0.00105 0.05625 L 0.03871 0.05301 L 0.07725 0.05301 L 4.44444E-6 0.10625 L 0.03871 0.10625 L 0.07604 0.10625 L 0.07604 0.10625 " pathEditMode="relative" ptsTypes="AAAAAAAAAA">
                                      <p:cBhvr>
                                        <p:cTn id="20" dur="4000" fill="hold"/>
                                        <p:tgtEl>
                                          <p:spTgt spid="1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5.55556E-7 7.40741E-7 L 0.03976 0.00162 L 0.07847 -0.00301 L -0.00104 0.05625 L 0.03871 0.05301 L 0.07726 0.05301 L 5.55556E-7 0.10625 L 0.03871 0.10625 L 0.07604 0.10625 L 0.07604 0.10648 " pathEditMode="relative" rAng="0" ptsTypes="AAAAAAAAAA">
                                      <p:cBhvr>
                                        <p:cTn id="22" dur="4000" fill="hold"/>
                                        <p:tgtEl>
                                          <p:spTgt spid="65"/>
                                        </p:tgtEl>
                                        <p:attrNameLst>
                                          <p:attrName>ppt_x</p:attrName>
                                          <p:attrName>ppt_y</p:attrName>
                                        </p:attrNameLst>
                                      </p:cBhvr>
                                      <p:rCtr x="3872" y="5162"/>
                                    </p:animMotion>
                                  </p:childTnLst>
                                </p:cTn>
                              </p:par>
                              <p:par>
                                <p:cTn id="23" presetID="0" presetClass="path" presetSubtype="0" accel="50000" decel="50000" fill="hold" nodeType="withEffect">
                                  <p:stCondLst>
                                    <p:cond delay="0"/>
                                  </p:stCondLst>
                                  <p:childTnLst>
                                    <p:animMotion origin="layout" path="M -1.66667E-6 0 L 0.03976 0.00162 L 0.07847 -0.00301 L -0.00104 0.05625 L 0.03872 0.05301 L 0.07726 0.05301 L -1.66667E-6 0.10625 L 0.03872 0.10625 L 0.07604 0.10625 L 0.07604 0.10648 " pathEditMode="relative" rAng="0" ptsTypes="AAAAAAAAAA">
                                      <p:cBhvr>
                                        <p:cTn id="24" dur="4000" fill="hold"/>
                                        <p:tgtEl>
                                          <p:spTgt spid="67"/>
                                        </p:tgtEl>
                                        <p:attrNameLst>
                                          <p:attrName>ppt_x</p:attrName>
                                          <p:attrName>ppt_y</p:attrName>
                                        </p:attrNameLst>
                                      </p:cBhvr>
                                      <p:rCtr x="3872" y="5162"/>
                                    </p:animMotion>
                                  </p:childTnLst>
                                </p:cTn>
                              </p:par>
                            </p:childTnLst>
                          </p:cTn>
                        </p:par>
                        <p:par>
                          <p:cTn id="25" fill="hold">
                            <p:stCondLst>
                              <p:cond delay="4000"/>
                            </p:stCondLst>
                            <p:childTnLst>
                              <p:par>
                                <p:cTn id="26" presetID="2" presetClass="entr" presetSubtype="4" fill="hold" nodeType="afterEffect">
                                  <p:stCondLst>
                                    <p:cond delay="0"/>
                                  </p:stCondLst>
                                  <p:childTnLst>
                                    <p:set>
                                      <p:cBhvr>
                                        <p:cTn id="27" dur="1" fill="hold">
                                          <p:stCondLst>
                                            <p:cond delay="0"/>
                                          </p:stCondLst>
                                        </p:cTn>
                                        <p:tgtEl>
                                          <p:spTgt spid="70"/>
                                        </p:tgtEl>
                                        <p:attrNameLst>
                                          <p:attrName>style.visibility</p:attrName>
                                        </p:attrNameLst>
                                      </p:cBhvr>
                                      <p:to>
                                        <p:strVal val="visible"/>
                                      </p:to>
                                    </p:set>
                                    <p:anim calcmode="lin" valueType="num">
                                      <p:cBhvr additive="base">
                                        <p:cTn id="28" dur="500" fill="hold"/>
                                        <p:tgtEl>
                                          <p:spTgt spid="70"/>
                                        </p:tgtEl>
                                        <p:attrNameLst>
                                          <p:attrName>ppt_x</p:attrName>
                                        </p:attrNameLst>
                                      </p:cBhvr>
                                      <p:tavLst>
                                        <p:tav tm="0">
                                          <p:val>
                                            <p:strVal val="#ppt_x"/>
                                          </p:val>
                                        </p:tav>
                                        <p:tav tm="100000">
                                          <p:val>
                                            <p:strVal val="#ppt_x"/>
                                          </p:val>
                                        </p:tav>
                                      </p:tavLst>
                                    </p:anim>
                                    <p:anim calcmode="lin" valueType="num">
                                      <p:cBhvr additive="base">
                                        <p:cTn id="29" dur="500" fill="hold"/>
                                        <p:tgtEl>
                                          <p:spTgt spid="7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6"/>
                                        </p:tgtEl>
                                        <p:attrNameLst>
                                          <p:attrName>style.visibility</p:attrName>
                                        </p:attrNameLst>
                                      </p:cBhvr>
                                      <p:to>
                                        <p:strVal val="visible"/>
                                      </p:to>
                                    </p:set>
                                    <p:anim calcmode="lin" valueType="num">
                                      <p:cBhvr additive="base">
                                        <p:cTn id="32" dur="500" fill="hold"/>
                                        <p:tgtEl>
                                          <p:spTgt spid="66"/>
                                        </p:tgtEl>
                                        <p:attrNameLst>
                                          <p:attrName>ppt_x</p:attrName>
                                        </p:attrNameLst>
                                      </p:cBhvr>
                                      <p:tavLst>
                                        <p:tav tm="0">
                                          <p:val>
                                            <p:strVal val="#ppt_x"/>
                                          </p:val>
                                        </p:tav>
                                        <p:tav tm="100000">
                                          <p:val>
                                            <p:strVal val="#ppt_x"/>
                                          </p:val>
                                        </p:tav>
                                      </p:tavLst>
                                    </p:anim>
                                    <p:anim calcmode="lin" valueType="num">
                                      <p:cBhvr additive="base">
                                        <p:cTn id="33"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1739900" y="1052513"/>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44" name="Table 43"/>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53" name="Table 52"/>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62" name="Table 61"/>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3" name="Table 62"/>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0" name="Table 69"/>
          <p:cNvGraphicFramePr>
            <a:graphicFrameLocks noGrp="1"/>
          </p:cNvGraphicFramePr>
          <p:nvPr/>
        </p:nvGraphicFramePr>
        <p:xfrm>
          <a:off x="7164288" y="1500981"/>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64" name="Rectangle 2"/>
          <p:cNvSpPr txBox="1">
            <a:spLocks noChangeArrowheads="1"/>
          </p:cNvSpPr>
          <p:nvPr/>
        </p:nvSpPr>
        <p:spPr bwMode="auto">
          <a:xfrm>
            <a:off x="827584" y="1191"/>
            <a:ext cx="8316416" cy="104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defRPr>
            </a:lvl2pPr>
            <a:lvl3pPr algn="l" rtl="0" eaLnBrk="0" fontAlgn="base" hangingPunct="0">
              <a:spcBef>
                <a:spcPct val="0"/>
              </a:spcBef>
              <a:spcAft>
                <a:spcPct val="0"/>
              </a:spcAft>
              <a:defRPr kumimoji="1" sz="4400">
                <a:solidFill>
                  <a:schemeClr val="tx2"/>
                </a:solidFill>
                <a:latin typeface="Times New Roman" panose="02020603050405020304" pitchFamily="18" charset="0"/>
              </a:defRPr>
            </a:lvl3pPr>
            <a:lvl4pPr algn="l" rtl="0" eaLnBrk="0" fontAlgn="base" hangingPunct="0">
              <a:spcBef>
                <a:spcPct val="0"/>
              </a:spcBef>
              <a:spcAft>
                <a:spcPct val="0"/>
              </a:spcAft>
              <a:defRPr kumimoji="1" sz="4400">
                <a:solidFill>
                  <a:schemeClr val="tx2"/>
                </a:solidFill>
                <a:latin typeface="Times New Roman" panose="02020603050405020304" pitchFamily="18" charset="0"/>
              </a:defRPr>
            </a:lvl4pPr>
            <a:lvl5pPr algn="l"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l"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l"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l"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l" rtl="0" eaLnBrk="0" fontAlgn="base" hangingPunct="0">
              <a:spcBef>
                <a:spcPct val="0"/>
              </a:spcBef>
              <a:spcAft>
                <a:spcPct val="0"/>
              </a:spcAft>
              <a:defRPr kumimoji="1" sz="4400">
                <a:solidFill>
                  <a:schemeClr val="tx2"/>
                </a:solidFill>
                <a:latin typeface="Times New Roman" panose="02020603050405020304" pitchFamily="18" charset="0"/>
              </a:defRPr>
            </a:lvl9pPr>
          </a:lstStyle>
          <a:p>
            <a:pPr algn="ctr" eaLnBrk="1" hangingPunct="1">
              <a:lnSpc>
                <a:spcPct val="90000"/>
              </a:lnSpc>
            </a:pPr>
            <a:r>
              <a:rPr lang="en-US" altLang="en-US" b="0" dirty="0"/>
              <a:t>Multiple Filters-Multiple Outputs</a:t>
            </a:r>
            <a:endParaRPr lang="en-US" altLang="en-US" b="0" i="1" dirty="0"/>
          </a:p>
        </p:txBody>
      </p:sp>
      <mc:AlternateContent xmlns:mc="http://schemas.openxmlformats.org/markup-compatibility/2006" xmlns:a14="http://schemas.microsoft.com/office/drawing/2010/main">
        <mc:Choice Requires="a14">
          <p:sp>
            <p:nvSpPr>
              <p:cNvPr id="73" name="TextBox 72"/>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(:,:,1)</m:t>
                    </m:r>
                  </m:oMath>
                </a14:m>
                <a:endParaRPr lang="en-US" sz="2000" b="0" dirty="0"/>
              </a:p>
            </p:txBody>
          </p:sp>
        </mc:Choice>
        <mc:Fallback xmlns="">
          <p:sp>
            <p:nvSpPr>
              <p:cNvPr id="73" name="TextBox 72"/>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3"/>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(:,:,2)</m:t>
                    </m:r>
                  </m:oMath>
                </a14:m>
                <a:endParaRPr lang="en-US" sz="2000" b="0" dirty="0"/>
              </a:p>
            </p:txBody>
          </p:sp>
        </mc:Choice>
        <mc:Fallback xmlns="">
          <p:sp>
            <p:nvSpPr>
              <p:cNvPr id="82" name="TextBox 81"/>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4"/>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(:,:,3)</m:t>
                    </m:r>
                  </m:oMath>
                </a14:m>
                <a:endParaRPr lang="en-US" sz="2000" b="0" dirty="0"/>
              </a:p>
            </p:txBody>
          </p:sp>
        </mc:Choice>
        <mc:Fallback xmlns="">
          <p:sp>
            <p:nvSpPr>
              <p:cNvPr id="83" name="TextBox 82"/>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5"/>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84" name="TextBox 83"/>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85" name="TextBox 84"/>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86" name="TextBox 85"/>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graphicFrame>
        <p:nvGraphicFramePr>
          <p:cNvPr id="65" name="Table 64"/>
          <p:cNvGraphicFramePr>
            <a:graphicFrameLocks noGrp="1"/>
          </p:cNvGraphicFramePr>
          <p:nvPr/>
        </p:nvGraphicFramePr>
        <p:xfrm>
          <a:off x="1739900" y="2987676"/>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6" name="TextBox 65"/>
              <p:cNvSpPr txBox="1"/>
              <p:nvPr/>
            </p:nvSpPr>
            <p:spPr>
              <a:xfrm>
                <a:off x="6325216" y="1032794"/>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66" name="TextBox 65"/>
              <p:cNvSpPr txBox="1">
                <a:spLocks noRot="1" noChangeAspect="1" noMove="1" noResize="1" noEditPoints="1" noAdjustHandles="1" noChangeArrowheads="1" noChangeShapeType="1" noTextEdit="1"/>
              </p:cNvSpPr>
              <p:nvPr/>
            </p:nvSpPr>
            <p:spPr>
              <a:xfrm>
                <a:off x="6325216" y="1032794"/>
                <a:ext cx="2520280" cy="400110"/>
              </a:xfrm>
              <a:prstGeom prst="rect">
                <a:avLst/>
              </a:prstGeom>
              <a:blipFill rotWithShape="0">
                <a:blip r:embed="rId10"/>
                <a:stretch>
                  <a:fillRect t="-6061" b="-27273"/>
                </a:stretch>
              </a:blipFill>
            </p:spPr>
            <p:txBody>
              <a:bodyPr/>
              <a:lstStyle/>
              <a:p>
                <a:r>
                  <a:rPr lang="en-US">
                    <a:noFill/>
                  </a:rPr>
                  <a:t> </a:t>
                </a:r>
              </a:p>
            </p:txBody>
          </p:sp>
        </mc:Fallback>
      </mc:AlternateContent>
      <p:graphicFrame>
        <p:nvGraphicFramePr>
          <p:cNvPr id="19" name="Table 18"/>
          <p:cNvGraphicFramePr>
            <a:graphicFrameLocks noGrp="1"/>
          </p:cNvGraphicFramePr>
          <p:nvPr/>
        </p:nvGraphicFramePr>
        <p:xfrm>
          <a:off x="7164288" y="3116809"/>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0" name="TextBox 19"/>
              <p:cNvSpPr txBox="1"/>
              <p:nvPr/>
            </p:nvSpPr>
            <p:spPr>
              <a:xfrm>
                <a:off x="6325216" y="2648622"/>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20" name="TextBox 19"/>
              <p:cNvSpPr txBox="1">
                <a:spLocks noRot="1" noChangeAspect="1" noMove="1" noResize="1" noEditPoints="1" noAdjustHandles="1" noChangeArrowheads="1" noChangeShapeType="1" noTextEdit="1"/>
              </p:cNvSpPr>
              <p:nvPr/>
            </p:nvSpPr>
            <p:spPr>
              <a:xfrm>
                <a:off x="6325216" y="2648622"/>
                <a:ext cx="2520280" cy="400110"/>
              </a:xfrm>
              <a:prstGeom prst="rect">
                <a:avLst/>
              </a:prstGeom>
              <a:blipFill rotWithShape="0">
                <a:blip r:embed="rId11"/>
                <a:stretch>
                  <a:fillRect t="-6061" b="-27273"/>
                </a:stretch>
              </a:blipFill>
            </p:spPr>
            <p:txBody>
              <a:bodyPr/>
              <a:lstStyle/>
              <a:p>
                <a:r>
                  <a:rPr lang="en-US">
                    <a:noFill/>
                  </a:rPr>
                  <a:t> </a:t>
                </a:r>
              </a:p>
            </p:txBody>
          </p:sp>
        </mc:Fallback>
      </mc:AlternateContent>
      <p:graphicFrame>
        <p:nvGraphicFramePr>
          <p:cNvPr id="21" name="Table 20"/>
          <p:cNvGraphicFramePr>
            <a:graphicFrameLocks noGrp="1"/>
          </p:cNvGraphicFramePr>
          <p:nvPr/>
        </p:nvGraphicFramePr>
        <p:xfrm>
          <a:off x="1715094" y="4895754"/>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78880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4.44444E-6 4.81481E-6 L 0.03975 0.00162 L 0.07847 -0.00301 L -0.00105 0.05625 L 0.03871 0.05301 L 0.07725 0.05301 L 4.44444E-6 0.10625 L 0.03871 0.10625 L 0.07604 0.10625 L 0.07604 0.10625 " pathEditMode="relative" ptsTypes="AAAAAAAAAA">
                                      <p:cBhvr>
                                        <p:cTn id="20" dur="4000" fill="hold"/>
                                        <p:tgtEl>
                                          <p:spTgt spid="1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5.55556E-7 7.40741E-7 L 0.03976 0.00162 L 0.07847 -0.00301 L -0.00104 0.05625 L 0.03871 0.05301 L 0.07726 0.05301 L 5.55556E-7 0.10625 L 0.03871 0.10625 L 0.07604 0.10625 L 0.07604 0.10648 " pathEditMode="relative" rAng="0" ptsTypes="AAAAAAAAAA">
                                      <p:cBhvr>
                                        <p:cTn id="22" dur="4000" fill="hold"/>
                                        <p:tgtEl>
                                          <p:spTgt spid="65"/>
                                        </p:tgtEl>
                                        <p:attrNameLst>
                                          <p:attrName>ppt_x</p:attrName>
                                          <p:attrName>ppt_y</p:attrName>
                                        </p:attrNameLst>
                                      </p:cBhvr>
                                      <p:rCtr x="3872" y="5162"/>
                                    </p:animMotion>
                                  </p:childTnLst>
                                </p:cTn>
                              </p:par>
                              <p:par>
                                <p:cTn id="23" presetID="0" presetClass="path" presetSubtype="0" accel="50000" decel="50000" fill="hold" nodeType="withEffect">
                                  <p:stCondLst>
                                    <p:cond delay="0"/>
                                  </p:stCondLst>
                                  <p:childTnLst>
                                    <p:animMotion origin="layout" path="M -1.66667E-6 0 L 0.03976 0.00162 L 0.07847 -0.00301 L -0.00104 0.05625 L 0.03872 0.05301 L 0.07726 0.05301 L -1.66667E-6 0.10625 L 0.03872 0.10625 L 0.07604 0.10625 L 0.07604 0.10648 " pathEditMode="relative" rAng="0" ptsTypes="AAAAAAAAAA">
                                      <p:cBhvr>
                                        <p:cTn id="24" dur="4000" fill="hold"/>
                                        <p:tgtEl>
                                          <p:spTgt spid="21"/>
                                        </p:tgtEl>
                                        <p:attrNameLst>
                                          <p:attrName>ppt_x</p:attrName>
                                          <p:attrName>ppt_y</p:attrName>
                                        </p:attrNameLst>
                                      </p:cBhvr>
                                      <p:rCtr x="3872" y="5162"/>
                                    </p:animMotion>
                                  </p:childTnLst>
                                </p:cTn>
                              </p:par>
                            </p:childTnLst>
                          </p:cTn>
                        </p:par>
                        <p:par>
                          <p:cTn id="25" fill="hold">
                            <p:stCondLst>
                              <p:cond delay="4000"/>
                            </p:stCondLst>
                            <p:childTnLst>
                              <p:par>
                                <p:cTn id="26" presetID="2" presetClass="entr" presetSubtype="4"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1739900" y="1052513"/>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44" name="Table 43"/>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53" name="Table 52"/>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62" name="Table 61"/>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3" name="Table 62"/>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0" name="Table 69"/>
          <p:cNvGraphicFramePr>
            <a:graphicFrameLocks noGrp="1"/>
          </p:cNvGraphicFramePr>
          <p:nvPr/>
        </p:nvGraphicFramePr>
        <p:xfrm>
          <a:off x="7164288" y="1500981"/>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64" name="Rectangle 2"/>
          <p:cNvSpPr txBox="1">
            <a:spLocks noChangeArrowheads="1"/>
          </p:cNvSpPr>
          <p:nvPr/>
        </p:nvSpPr>
        <p:spPr bwMode="auto">
          <a:xfrm>
            <a:off x="827584" y="1191"/>
            <a:ext cx="8316416" cy="104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defRPr>
            </a:lvl2pPr>
            <a:lvl3pPr algn="l" rtl="0" eaLnBrk="0" fontAlgn="base" hangingPunct="0">
              <a:spcBef>
                <a:spcPct val="0"/>
              </a:spcBef>
              <a:spcAft>
                <a:spcPct val="0"/>
              </a:spcAft>
              <a:defRPr kumimoji="1" sz="4400">
                <a:solidFill>
                  <a:schemeClr val="tx2"/>
                </a:solidFill>
                <a:latin typeface="Times New Roman" panose="02020603050405020304" pitchFamily="18" charset="0"/>
              </a:defRPr>
            </a:lvl3pPr>
            <a:lvl4pPr algn="l" rtl="0" eaLnBrk="0" fontAlgn="base" hangingPunct="0">
              <a:spcBef>
                <a:spcPct val="0"/>
              </a:spcBef>
              <a:spcAft>
                <a:spcPct val="0"/>
              </a:spcAft>
              <a:defRPr kumimoji="1" sz="4400">
                <a:solidFill>
                  <a:schemeClr val="tx2"/>
                </a:solidFill>
                <a:latin typeface="Times New Roman" panose="02020603050405020304" pitchFamily="18" charset="0"/>
              </a:defRPr>
            </a:lvl4pPr>
            <a:lvl5pPr algn="l"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l"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l"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l"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l" rtl="0" eaLnBrk="0" fontAlgn="base" hangingPunct="0">
              <a:spcBef>
                <a:spcPct val="0"/>
              </a:spcBef>
              <a:spcAft>
                <a:spcPct val="0"/>
              </a:spcAft>
              <a:defRPr kumimoji="1" sz="4400">
                <a:solidFill>
                  <a:schemeClr val="tx2"/>
                </a:solidFill>
                <a:latin typeface="Times New Roman" panose="02020603050405020304" pitchFamily="18" charset="0"/>
              </a:defRPr>
            </a:lvl9pPr>
          </a:lstStyle>
          <a:p>
            <a:pPr algn="ctr" eaLnBrk="1" hangingPunct="1">
              <a:lnSpc>
                <a:spcPct val="90000"/>
              </a:lnSpc>
            </a:pPr>
            <a:r>
              <a:rPr lang="en-US" altLang="en-US" b="0" dirty="0"/>
              <a:t>Multiple Filters-Multiple Outputs</a:t>
            </a:r>
            <a:endParaRPr lang="en-US" altLang="en-US" b="0" i="1" dirty="0"/>
          </a:p>
        </p:txBody>
      </p:sp>
      <mc:AlternateContent xmlns:mc="http://schemas.openxmlformats.org/markup-compatibility/2006" xmlns:a14="http://schemas.microsoft.com/office/drawing/2010/main">
        <mc:Choice Requires="a14">
          <p:sp>
            <p:nvSpPr>
              <p:cNvPr id="73" name="TextBox 72"/>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2</m:t>
                        </m:r>
                      </m:sub>
                    </m:sSub>
                    <m:r>
                      <a:rPr lang="en-AU" sz="2000" b="0" i="1" smtClean="0">
                        <a:latin typeface="Cambria Math" panose="02040503050406030204" pitchFamily="18" charset="0"/>
                      </a:rPr>
                      <m:t>(:,:,1)</m:t>
                    </m:r>
                  </m:oMath>
                </a14:m>
                <a:endParaRPr lang="en-US" sz="2000" b="0" dirty="0"/>
              </a:p>
            </p:txBody>
          </p:sp>
        </mc:Choice>
        <mc:Fallback xmlns="">
          <p:sp>
            <p:nvSpPr>
              <p:cNvPr id="73" name="TextBox 72"/>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3"/>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2</m:t>
                        </m:r>
                      </m:sub>
                    </m:sSub>
                    <m:r>
                      <a:rPr lang="en-AU" sz="2000" b="0" i="1" smtClean="0">
                        <a:latin typeface="Cambria Math" panose="02040503050406030204" pitchFamily="18" charset="0"/>
                      </a:rPr>
                      <m:t>(:,:,2)</m:t>
                    </m:r>
                  </m:oMath>
                </a14:m>
                <a:endParaRPr lang="en-US" sz="2000" b="0" dirty="0"/>
              </a:p>
            </p:txBody>
          </p:sp>
        </mc:Choice>
        <mc:Fallback xmlns="">
          <p:sp>
            <p:nvSpPr>
              <p:cNvPr id="82" name="TextBox 81"/>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4"/>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2</m:t>
                        </m:r>
                      </m:sub>
                    </m:sSub>
                    <m:r>
                      <a:rPr lang="en-AU" sz="2000" b="0" i="1" smtClean="0">
                        <a:latin typeface="Cambria Math" panose="02040503050406030204" pitchFamily="18" charset="0"/>
                      </a:rPr>
                      <m:t>(:,:,3)</m:t>
                    </m:r>
                  </m:oMath>
                </a14:m>
                <a:endParaRPr lang="en-US" sz="2000" b="0" dirty="0"/>
              </a:p>
            </p:txBody>
          </p:sp>
        </mc:Choice>
        <mc:Fallback xmlns="">
          <p:sp>
            <p:nvSpPr>
              <p:cNvPr id="83" name="TextBox 82"/>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5"/>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84" name="TextBox 83"/>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85" name="TextBox 84"/>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86" name="TextBox 85"/>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graphicFrame>
        <p:nvGraphicFramePr>
          <p:cNvPr id="65" name="Table 64"/>
          <p:cNvGraphicFramePr>
            <a:graphicFrameLocks noGrp="1"/>
          </p:cNvGraphicFramePr>
          <p:nvPr/>
        </p:nvGraphicFramePr>
        <p:xfrm>
          <a:off x="1739900" y="2987676"/>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6" name="TextBox 65"/>
              <p:cNvSpPr txBox="1"/>
              <p:nvPr/>
            </p:nvSpPr>
            <p:spPr>
              <a:xfrm>
                <a:off x="6325216" y="1032794"/>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66" name="TextBox 65"/>
              <p:cNvSpPr txBox="1">
                <a:spLocks noRot="1" noChangeAspect="1" noMove="1" noResize="1" noEditPoints="1" noAdjustHandles="1" noChangeArrowheads="1" noChangeShapeType="1" noTextEdit="1"/>
              </p:cNvSpPr>
              <p:nvPr/>
            </p:nvSpPr>
            <p:spPr>
              <a:xfrm>
                <a:off x="6325216" y="1032794"/>
                <a:ext cx="2520280" cy="400110"/>
              </a:xfrm>
              <a:prstGeom prst="rect">
                <a:avLst/>
              </a:prstGeom>
              <a:blipFill rotWithShape="0">
                <a:blip r:embed="rId10"/>
                <a:stretch>
                  <a:fillRect t="-6061" b="-27273"/>
                </a:stretch>
              </a:blipFill>
            </p:spPr>
            <p:txBody>
              <a:bodyPr/>
              <a:lstStyle/>
              <a:p>
                <a:r>
                  <a:rPr lang="en-US">
                    <a:noFill/>
                  </a:rPr>
                  <a:t> </a:t>
                </a:r>
              </a:p>
            </p:txBody>
          </p:sp>
        </mc:Fallback>
      </mc:AlternateContent>
      <p:graphicFrame>
        <p:nvGraphicFramePr>
          <p:cNvPr id="19" name="Table 18"/>
          <p:cNvGraphicFramePr>
            <a:graphicFrameLocks noGrp="1"/>
          </p:cNvGraphicFramePr>
          <p:nvPr/>
        </p:nvGraphicFramePr>
        <p:xfrm>
          <a:off x="7164288" y="3116809"/>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0" name="TextBox 19"/>
              <p:cNvSpPr txBox="1"/>
              <p:nvPr/>
            </p:nvSpPr>
            <p:spPr>
              <a:xfrm>
                <a:off x="6325216" y="2648622"/>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20" name="TextBox 19"/>
              <p:cNvSpPr txBox="1">
                <a:spLocks noRot="1" noChangeAspect="1" noMove="1" noResize="1" noEditPoints="1" noAdjustHandles="1" noChangeArrowheads="1" noChangeShapeType="1" noTextEdit="1"/>
              </p:cNvSpPr>
              <p:nvPr/>
            </p:nvSpPr>
            <p:spPr>
              <a:xfrm>
                <a:off x="6325216" y="2648622"/>
                <a:ext cx="2520280" cy="400110"/>
              </a:xfrm>
              <a:prstGeom prst="rect">
                <a:avLst/>
              </a:prstGeom>
              <a:blipFill rotWithShape="0">
                <a:blip r:embed="rId11"/>
                <a:stretch>
                  <a:fillRect t="-6061" b="-27273"/>
                </a:stretch>
              </a:blipFill>
            </p:spPr>
            <p:txBody>
              <a:bodyPr/>
              <a:lstStyle/>
              <a:p>
                <a:r>
                  <a:rPr lang="en-US">
                    <a:noFill/>
                  </a:rPr>
                  <a:t> </a:t>
                </a:r>
              </a:p>
            </p:txBody>
          </p:sp>
        </mc:Fallback>
      </mc:AlternateContent>
      <p:graphicFrame>
        <p:nvGraphicFramePr>
          <p:cNvPr id="21" name="Table 20"/>
          <p:cNvGraphicFramePr>
            <a:graphicFrameLocks noGrp="1"/>
          </p:cNvGraphicFramePr>
          <p:nvPr/>
        </p:nvGraphicFramePr>
        <p:xfrm>
          <a:off x="7164288" y="4666269"/>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2" name="TextBox 21"/>
              <p:cNvSpPr txBox="1"/>
              <p:nvPr/>
            </p:nvSpPr>
            <p:spPr>
              <a:xfrm>
                <a:off x="6325216" y="4198082"/>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(:,:,3)</m:t>
                    </m:r>
                  </m:oMath>
                </a14:m>
                <a:endParaRPr lang="en-US" sz="2000" b="0" dirty="0"/>
              </a:p>
            </p:txBody>
          </p:sp>
        </mc:Choice>
        <mc:Fallback xmlns="">
          <p:sp>
            <p:nvSpPr>
              <p:cNvPr id="22" name="TextBox 21"/>
              <p:cNvSpPr txBox="1">
                <a:spLocks noRot="1" noChangeAspect="1" noMove="1" noResize="1" noEditPoints="1" noAdjustHandles="1" noChangeArrowheads="1" noChangeShapeType="1" noTextEdit="1"/>
              </p:cNvSpPr>
              <p:nvPr/>
            </p:nvSpPr>
            <p:spPr>
              <a:xfrm>
                <a:off x="6325216" y="4198082"/>
                <a:ext cx="2520280" cy="400110"/>
              </a:xfrm>
              <a:prstGeom prst="rect">
                <a:avLst/>
              </a:prstGeom>
              <a:blipFill rotWithShape="0">
                <a:blip r:embed="rId12"/>
                <a:stretch>
                  <a:fillRect t="-7692" b="-29231"/>
                </a:stretch>
              </a:blipFill>
            </p:spPr>
            <p:txBody>
              <a:bodyPr/>
              <a:lstStyle/>
              <a:p>
                <a:r>
                  <a:rPr lang="en-US">
                    <a:noFill/>
                  </a:rPr>
                  <a:t> </a:t>
                </a:r>
              </a:p>
            </p:txBody>
          </p:sp>
        </mc:Fallback>
      </mc:AlternateContent>
      <p:graphicFrame>
        <p:nvGraphicFramePr>
          <p:cNvPr id="23" name="Table 22"/>
          <p:cNvGraphicFramePr>
            <a:graphicFrameLocks noGrp="1"/>
          </p:cNvGraphicFramePr>
          <p:nvPr/>
        </p:nvGraphicFramePr>
        <p:xfrm>
          <a:off x="1715094" y="4895754"/>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sp>
        <p:nvSpPr>
          <p:cNvPr id="3" name="TextBox 2"/>
          <p:cNvSpPr txBox="1"/>
          <p:nvPr/>
        </p:nvSpPr>
        <p:spPr>
          <a:xfrm rot="5400000">
            <a:off x="7328400" y="5904594"/>
            <a:ext cx="1109613" cy="861774"/>
          </a:xfrm>
          <a:prstGeom prst="rect">
            <a:avLst/>
          </a:prstGeom>
          <a:noFill/>
        </p:spPr>
        <p:txBody>
          <a:bodyPr wrap="square" rtlCol="0">
            <a:spAutoFit/>
          </a:bodyPr>
          <a:lstStyle/>
          <a:p>
            <a:r>
              <a:rPr lang="en-AU" sz="5000" dirty="0"/>
              <a:t>…</a:t>
            </a:r>
            <a:endParaRPr lang="en-US" sz="5000" dirty="0"/>
          </a:p>
        </p:txBody>
      </p:sp>
      <p:grpSp>
        <p:nvGrpSpPr>
          <p:cNvPr id="7" name="Group 6"/>
          <p:cNvGrpSpPr/>
          <p:nvPr/>
        </p:nvGrpSpPr>
        <p:grpSpPr>
          <a:xfrm>
            <a:off x="5868144" y="6453336"/>
            <a:ext cx="2736304" cy="369332"/>
            <a:chOff x="5868144" y="6453336"/>
            <a:chExt cx="2736304" cy="369332"/>
          </a:xfrm>
        </p:grpSpPr>
        <p:sp>
          <p:nvSpPr>
            <p:cNvPr id="5" name="TextBox 4"/>
            <p:cNvSpPr txBox="1"/>
            <p:nvPr/>
          </p:nvSpPr>
          <p:spPr>
            <a:xfrm>
              <a:off x="5868144" y="6453336"/>
              <a:ext cx="2736304" cy="369332"/>
            </a:xfrm>
            <a:prstGeom prst="rect">
              <a:avLst/>
            </a:prstGeom>
            <a:noFill/>
          </p:spPr>
          <p:txBody>
            <a:bodyPr wrap="square" rtlCol="0">
              <a:spAutoFit/>
            </a:bodyPr>
            <a:lstStyle/>
            <a:p>
              <a:r>
                <a:rPr lang="en-GB" dirty="0"/>
                <a:t>E.g. 3 filters        3 outputs </a:t>
              </a:r>
            </a:p>
          </p:txBody>
        </p:sp>
        <p:sp>
          <p:nvSpPr>
            <p:cNvPr id="6" name="Right Arrow 5"/>
            <p:cNvSpPr/>
            <p:nvPr/>
          </p:nvSpPr>
          <p:spPr>
            <a:xfrm>
              <a:off x="7130994" y="6560240"/>
              <a:ext cx="288032" cy="172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80036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4.44444E-6 4.81481E-6 L 0.03975 0.00162 L 0.07847 -0.00301 L -0.00105 0.05625 L 0.03871 0.05301 L 0.07725 0.05301 L 4.44444E-6 0.10625 L 0.03871 0.10625 L 0.07604 0.10625 L 0.07604 0.10625 " pathEditMode="relative" ptsTypes="AAAAAAAAAA">
                                      <p:cBhvr>
                                        <p:cTn id="20" dur="4000" fill="hold"/>
                                        <p:tgtEl>
                                          <p:spTgt spid="1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5.55556E-7 7.40741E-7 L 0.03976 0.00162 L 0.07847 -0.00301 L -0.00104 0.05625 L 0.03871 0.05301 L 0.07726 0.05301 L 5.55556E-7 0.10625 L 0.03871 0.10625 L 0.07604 0.10625 L 0.07604 0.10648 " pathEditMode="relative" rAng="0" ptsTypes="AAAAAAAAAA">
                                      <p:cBhvr>
                                        <p:cTn id="22" dur="4000" fill="hold"/>
                                        <p:tgtEl>
                                          <p:spTgt spid="65"/>
                                        </p:tgtEl>
                                        <p:attrNameLst>
                                          <p:attrName>ppt_x</p:attrName>
                                          <p:attrName>ppt_y</p:attrName>
                                        </p:attrNameLst>
                                      </p:cBhvr>
                                      <p:rCtr x="3872" y="5162"/>
                                    </p:animMotion>
                                  </p:childTnLst>
                                </p:cTn>
                              </p:par>
                              <p:par>
                                <p:cTn id="23" presetID="0" presetClass="path" presetSubtype="0" accel="50000" decel="50000" fill="hold" nodeType="withEffect">
                                  <p:stCondLst>
                                    <p:cond delay="0"/>
                                  </p:stCondLst>
                                  <p:childTnLst>
                                    <p:animMotion origin="layout" path="M -1.66667E-6 0 L 0.03976 0.00162 L 0.07847 -0.00301 L -0.00104 0.05625 L 0.03872 0.05301 L 0.07726 0.05301 L -1.66667E-6 0.10625 L 0.03872 0.10625 L 0.07604 0.10625 L 0.07604 0.10648 " pathEditMode="relative" rAng="0" ptsTypes="AAAAAAAAAA">
                                      <p:cBhvr>
                                        <p:cTn id="24" dur="4000" fill="hold"/>
                                        <p:tgtEl>
                                          <p:spTgt spid="23"/>
                                        </p:tgtEl>
                                        <p:attrNameLst>
                                          <p:attrName>ppt_x</p:attrName>
                                          <p:attrName>ppt_y</p:attrName>
                                        </p:attrNameLst>
                                      </p:cBhvr>
                                      <p:rCtr x="3872" y="5162"/>
                                    </p:animMotion>
                                  </p:childTnLst>
                                </p:cTn>
                              </p:par>
                            </p:childTnLst>
                          </p:cTn>
                        </p:par>
                        <p:par>
                          <p:cTn id="25" fill="hold">
                            <p:stCondLst>
                              <p:cond delay="4000"/>
                            </p:stCondLst>
                            <p:childTnLst>
                              <p:par>
                                <p:cTn id="26" presetID="2" presetClass="entr" presetSubtype="4"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par>
                          <p:cTn id="34" fill="hold">
                            <p:stCondLst>
                              <p:cond delay="4500"/>
                            </p:stCondLst>
                            <p:childTnLst>
                              <p:par>
                                <p:cTn id="35" presetID="1" presetClass="entr" presetSubtype="0" fill="hold" grpId="0" nodeType="afterEffect">
                                  <p:stCondLst>
                                    <p:cond delay="100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VGGNET </a:t>
            </a:r>
          </a:p>
          <a:p>
            <a:r>
              <a:rPr lang="en-US" dirty="0"/>
              <a:t>(Example)</a:t>
            </a:r>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altLang="en-US" sz="2400" dirty="0">
              <a:solidFill>
                <a:srgbClr val="000000"/>
              </a:solidFill>
              <a:latin typeface="Roboto"/>
            </a:endParaRPr>
          </a:p>
        </p:txBody>
      </p:sp>
      <p:pic>
        <p:nvPicPr>
          <p:cNvPr id="4" name="Picture 2" descr="Image result for vgg net"/>
          <p:cNvPicPr>
            <a:picLocks noChangeAspect="1" noChangeArrowheads="1"/>
          </p:cNvPicPr>
          <p:nvPr/>
        </p:nvPicPr>
        <p:blipFill rotWithShape="1">
          <a:blip r:embed="rId3">
            <a:extLst>
              <a:ext uri="{28A0092B-C50C-407E-A947-70E740481C1C}">
                <a14:useLocalDpi xmlns:a14="http://schemas.microsoft.com/office/drawing/2010/main" val="0"/>
              </a:ext>
            </a:extLst>
          </a:blip>
          <a:srcRect l="2618" t="2971" r="2281" b="1940"/>
          <a:stretch/>
        </p:blipFill>
        <p:spPr bwMode="auto">
          <a:xfrm>
            <a:off x="179512" y="2132856"/>
            <a:ext cx="8094149" cy="475252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620825" y="2105697"/>
            <a:ext cx="288032"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6" name="Rounded Rectangle 5"/>
          <p:cNvSpPr/>
          <p:nvPr/>
        </p:nvSpPr>
        <p:spPr>
          <a:xfrm>
            <a:off x="2755996" y="3216540"/>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7" name="Rounded Rectangle 6"/>
          <p:cNvSpPr/>
          <p:nvPr/>
        </p:nvSpPr>
        <p:spPr>
          <a:xfrm>
            <a:off x="3010547" y="3777997"/>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8" name="Rounded Rectangle 7"/>
          <p:cNvSpPr/>
          <p:nvPr/>
        </p:nvSpPr>
        <p:spPr>
          <a:xfrm>
            <a:off x="3992116" y="4047793"/>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9" name="Rounded Rectangle 8"/>
          <p:cNvSpPr/>
          <p:nvPr/>
        </p:nvSpPr>
        <p:spPr>
          <a:xfrm>
            <a:off x="5159211" y="4200862"/>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0" name="Rounded Rectangle 9"/>
          <p:cNvSpPr/>
          <p:nvPr/>
        </p:nvSpPr>
        <p:spPr>
          <a:xfrm>
            <a:off x="5850635" y="3984182"/>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1" name="Rounded Rectangle 10"/>
          <p:cNvSpPr/>
          <p:nvPr/>
        </p:nvSpPr>
        <p:spPr>
          <a:xfrm>
            <a:off x="1342787" y="2105697"/>
            <a:ext cx="164592" cy="288032"/>
          </a:xfrm>
          <a:prstGeom prst="roundRect">
            <a:avLst/>
          </a:prstGeom>
          <a:noFill/>
          <a:ln w="38100">
            <a:solidFill>
              <a:srgbClr val="0AEC04"/>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2" name="TextBox 11"/>
          <p:cNvSpPr txBox="1"/>
          <p:nvPr/>
        </p:nvSpPr>
        <p:spPr>
          <a:xfrm>
            <a:off x="5130502" y="2323038"/>
            <a:ext cx="3215167" cy="830997"/>
          </a:xfrm>
          <a:prstGeom prst="rect">
            <a:avLst/>
          </a:prstGeom>
          <a:noFill/>
        </p:spPr>
        <p:txBody>
          <a:bodyPr wrap="square" rtlCol="0">
            <a:spAutoFit/>
          </a:bodyPr>
          <a:lstStyle/>
          <a:p>
            <a:pPr algn="ctr"/>
            <a:r>
              <a:rPr lang="en-AU" dirty="0"/>
              <a:t>Number of </a:t>
            </a:r>
          </a:p>
          <a:p>
            <a:pPr algn="ctr"/>
            <a:r>
              <a:rPr lang="en-AU" dirty="0"/>
              <a:t>filters/channels</a:t>
            </a:r>
            <a:endParaRPr lang="en-US" dirty="0"/>
          </a:p>
        </p:txBody>
      </p:sp>
      <p:cxnSp>
        <p:nvCxnSpPr>
          <p:cNvPr id="13" name="Straight Arrow Connector 12"/>
          <p:cNvCxnSpPr/>
          <p:nvPr/>
        </p:nvCxnSpPr>
        <p:spPr bwMode="auto">
          <a:xfrm flipH="1">
            <a:off x="3116037" y="2738537"/>
            <a:ext cx="2349312" cy="478003"/>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H="1">
            <a:off x="3370587" y="2738537"/>
            <a:ext cx="2094762" cy="1039460"/>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H="1">
            <a:off x="4126879" y="2738537"/>
            <a:ext cx="1338470" cy="1309256"/>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flipH="1">
            <a:off x="5159211" y="2738537"/>
            <a:ext cx="306138" cy="1462325"/>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endCxn id="10" idx="0"/>
          </p:cNvCxnSpPr>
          <p:nvPr/>
        </p:nvCxnSpPr>
        <p:spPr bwMode="auto">
          <a:xfrm>
            <a:off x="5465349" y="2738537"/>
            <a:ext cx="565306" cy="1245645"/>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a:endCxn id="5" idx="3"/>
          </p:cNvCxnSpPr>
          <p:nvPr/>
        </p:nvCxnSpPr>
        <p:spPr bwMode="auto">
          <a:xfrm flipH="1" flipV="1">
            <a:off x="2908857" y="2249713"/>
            <a:ext cx="2556492" cy="488824"/>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047210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800" y="1905002"/>
            <a:ext cx="7124700" cy="4836366"/>
          </a:xfrm>
        </p:spPr>
        <p:txBody>
          <a:bodyPr>
            <a:normAutofit/>
          </a:bodyPr>
          <a:lstStyle/>
          <a:p>
            <a:pPr>
              <a:lnSpc>
                <a:spcPct val="90000"/>
              </a:lnSpc>
            </a:pPr>
            <a:r>
              <a:rPr lang="en-US" dirty="0"/>
              <a:t>Convolutional Neural Networks (CNN)</a:t>
            </a:r>
          </a:p>
          <a:p>
            <a:pPr lvl="1">
              <a:lnSpc>
                <a:spcPct val="90000"/>
              </a:lnSpc>
            </a:pPr>
            <a:r>
              <a:rPr lang="en-US" dirty="0"/>
              <a:t>Convolution Layer</a:t>
            </a:r>
          </a:p>
          <a:p>
            <a:pPr lvl="1">
              <a:lnSpc>
                <a:spcPct val="90000"/>
              </a:lnSpc>
            </a:pPr>
            <a:r>
              <a:rPr lang="en-US" dirty="0"/>
              <a:t>Activation Function</a:t>
            </a:r>
          </a:p>
          <a:p>
            <a:pPr lvl="1">
              <a:lnSpc>
                <a:spcPct val="90000"/>
              </a:lnSpc>
            </a:pPr>
            <a:r>
              <a:rPr lang="en-US" dirty="0"/>
              <a:t>Pooling Layer</a:t>
            </a:r>
          </a:p>
          <a:p>
            <a:pPr lvl="1">
              <a:lnSpc>
                <a:spcPct val="90000"/>
              </a:lnSpc>
            </a:pPr>
            <a:r>
              <a:rPr lang="en-US" b="1" dirty="0"/>
              <a:t>Transposed Convolution (</a:t>
            </a:r>
            <a:r>
              <a:rPr lang="en-US" b="1" dirty="0" err="1"/>
              <a:t>Deconv</a:t>
            </a:r>
            <a:r>
              <a:rPr lang="en-US" b="1" dirty="0"/>
              <a:t>)</a:t>
            </a:r>
          </a:p>
          <a:p>
            <a:pPr lvl="1">
              <a:lnSpc>
                <a:spcPct val="90000"/>
              </a:lnSpc>
            </a:pPr>
            <a:r>
              <a:rPr lang="en-US" b="1" dirty="0"/>
              <a:t>Un-pooling layer</a:t>
            </a:r>
          </a:p>
          <a:p>
            <a:pPr marL="457200" lvl="1" indent="0" eaLnBrk="1" hangingPunct="1">
              <a:lnSpc>
                <a:spcPct val="90000"/>
              </a:lnSpc>
              <a:buNone/>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615719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EBD4-B7F7-D949-82E2-90FD1B7CCFEC}"/>
              </a:ext>
            </a:extLst>
          </p:cNvPr>
          <p:cNvSpPr>
            <a:spLocks noGrp="1"/>
          </p:cNvSpPr>
          <p:nvPr>
            <p:ph type="title"/>
          </p:nvPr>
        </p:nvSpPr>
        <p:spPr/>
        <p:txBody>
          <a:bodyPr/>
          <a:lstStyle/>
          <a:p>
            <a:r>
              <a:rPr lang="en-US" dirty="0"/>
              <a:t>Semantic Segmentation</a:t>
            </a:r>
          </a:p>
        </p:txBody>
      </p:sp>
      <p:pic>
        <p:nvPicPr>
          <p:cNvPr id="2050" name="Picture 2" descr="Could you explain me how instance segmentation works?">
            <a:extLst>
              <a:ext uri="{FF2B5EF4-FFF2-40B4-BE49-F238E27FC236}">
                <a16:creationId xmlns:a16="http://schemas.microsoft.com/office/drawing/2014/main" id="{FFD55680-20D9-724A-85E8-F19D555024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6656"/>
          <a:stretch/>
        </p:blipFill>
        <p:spPr bwMode="auto">
          <a:xfrm>
            <a:off x="0" y="1772816"/>
            <a:ext cx="9144000" cy="187573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FE9F64C-2E7B-164A-BA58-48F3C04062AF}"/>
              </a:ext>
            </a:extLst>
          </p:cNvPr>
          <p:cNvGrpSpPr/>
          <p:nvPr/>
        </p:nvGrpSpPr>
        <p:grpSpPr>
          <a:xfrm>
            <a:off x="179512" y="3789040"/>
            <a:ext cx="8741249" cy="2451472"/>
            <a:chOff x="179512" y="3789040"/>
            <a:chExt cx="8741249" cy="2451472"/>
          </a:xfrm>
        </p:grpSpPr>
        <p:pic>
          <p:nvPicPr>
            <p:cNvPr id="2052" name="Picture 4" descr="Image Segmentation in 2021: Architectures, Losses, Datasets, and Frameworks  | Neptune Blog">
              <a:extLst>
                <a:ext uri="{FF2B5EF4-FFF2-40B4-BE49-F238E27FC236}">
                  <a16:creationId xmlns:a16="http://schemas.microsoft.com/office/drawing/2014/main" id="{C5616A73-C903-C043-8C5F-30CF55F2D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789040"/>
              <a:ext cx="8741249" cy="24514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C47BEA7-F004-7044-8345-86E63DB779D6}"/>
                </a:ext>
              </a:extLst>
            </p:cNvPr>
            <p:cNvSpPr/>
            <p:nvPr/>
          </p:nvSpPr>
          <p:spPr>
            <a:xfrm>
              <a:off x="2915816" y="5733256"/>
              <a:ext cx="3240360" cy="507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910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800" y="1905002"/>
            <a:ext cx="7124700" cy="4836366"/>
          </a:xfrm>
        </p:spPr>
        <p:txBody>
          <a:bodyPr>
            <a:normAutofit/>
          </a:bodyPr>
          <a:lstStyle/>
          <a:p>
            <a:pPr>
              <a:lnSpc>
                <a:spcPct val="90000"/>
              </a:lnSpc>
            </a:pPr>
            <a:r>
              <a:rPr lang="en-US" dirty="0"/>
              <a:t>Convolutional Neural Networks (CNN)</a:t>
            </a:r>
          </a:p>
          <a:p>
            <a:pPr lvl="1">
              <a:lnSpc>
                <a:spcPct val="90000"/>
              </a:lnSpc>
            </a:pPr>
            <a:r>
              <a:rPr lang="en-US" dirty="0"/>
              <a:t>Convolution Layer</a:t>
            </a:r>
          </a:p>
          <a:p>
            <a:pPr lvl="1">
              <a:lnSpc>
                <a:spcPct val="90000"/>
              </a:lnSpc>
            </a:pPr>
            <a:r>
              <a:rPr lang="en-US" dirty="0"/>
              <a:t>Activation Function</a:t>
            </a:r>
          </a:p>
          <a:p>
            <a:pPr lvl="1">
              <a:lnSpc>
                <a:spcPct val="90000"/>
              </a:lnSpc>
            </a:pPr>
            <a:r>
              <a:rPr lang="en-US" dirty="0"/>
              <a:t>Pooling Layer</a:t>
            </a:r>
          </a:p>
          <a:p>
            <a:pPr lvl="1">
              <a:lnSpc>
                <a:spcPct val="90000"/>
              </a:lnSpc>
            </a:pPr>
            <a:r>
              <a:rPr lang="en-US" b="1" dirty="0"/>
              <a:t>Transposed Convolution (</a:t>
            </a:r>
            <a:r>
              <a:rPr lang="en-US" b="1" dirty="0" err="1"/>
              <a:t>Deconv</a:t>
            </a:r>
            <a:r>
              <a:rPr lang="en-US" b="1" dirty="0"/>
              <a:t>)</a:t>
            </a:r>
          </a:p>
          <a:p>
            <a:pPr lvl="1">
              <a:lnSpc>
                <a:spcPct val="90000"/>
              </a:lnSpc>
            </a:pPr>
            <a:r>
              <a:rPr lang="en-US" dirty="0"/>
              <a:t>Un-pooling layer</a:t>
            </a:r>
          </a:p>
          <a:p>
            <a:pPr marL="457200" lvl="1" indent="0" eaLnBrk="1" hangingPunct="1">
              <a:lnSpc>
                <a:spcPct val="90000"/>
              </a:lnSpc>
              <a:buNone/>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3645176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0847-6215-4C40-AF04-3B72D97E9654}"/>
              </a:ext>
            </a:extLst>
          </p:cNvPr>
          <p:cNvSpPr>
            <a:spLocks noGrp="1"/>
          </p:cNvSpPr>
          <p:nvPr>
            <p:ph type="title"/>
          </p:nvPr>
        </p:nvSpPr>
        <p:spPr/>
        <p:txBody>
          <a:bodyPr/>
          <a:lstStyle/>
          <a:p>
            <a:r>
              <a:rPr lang="en-US" dirty="0"/>
              <a:t>Transposed Convolution </a:t>
            </a:r>
          </a:p>
        </p:txBody>
      </p:sp>
      <p:sp>
        <p:nvSpPr>
          <p:cNvPr id="8" name="Rectangle 3">
            <a:extLst>
              <a:ext uri="{FF2B5EF4-FFF2-40B4-BE49-F238E27FC236}">
                <a16:creationId xmlns:a16="http://schemas.microsoft.com/office/drawing/2014/main" id="{AC2AA809-4635-8046-8B76-994D8DCE6797}"/>
              </a:ext>
            </a:extLst>
          </p:cNvPr>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US" altLang="en-US" sz="3000" dirty="0">
                <a:solidFill>
                  <a:srgbClr val="000000"/>
                </a:solidFill>
                <a:latin typeface="Calibri" panose="020F0502020204030204" pitchFamily="34" charset="0"/>
                <a:cs typeface="Calibri" panose="020F0502020204030204" pitchFamily="34" charset="0"/>
              </a:rPr>
              <a:t>The CNN layers we have seen so far, such as convolutional layers and pooling layers, typically reduce (</a:t>
            </a:r>
            <a:r>
              <a:rPr lang="en-US" altLang="en-US" sz="3000" dirty="0" err="1">
                <a:solidFill>
                  <a:srgbClr val="000000"/>
                </a:solidFill>
                <a:latin typeface="Calibri" panose="020F0502020204030204" pitchFamily="34" charset="0"/>
                <a:cs typeface="Calibri" panose="020F0502020204030204" pitchFamily="34" charset="0"/>
              </a:rPr>
              <a:t>downsample</a:t>
            </a:r>
            <a:r>
              <a:rPr lang="en-US" altLang="en-US" sz="3000" dirty="0">
                <a:solidFill>
                  <a:srgbClr val="000000"/>
                </a:solidFill>
                <a:latin typeface="Calibri" panose="020F0502020204030204" pitchFamily="34" charset="0"/>
                <a:cs typeface="Calibri" panose="020F0502020204030204" pitchFamily="34" charset="0"/>
              </a:rPr>
              <a:t>) the spatial dimensions (height and width) of the input or keep them unchanged. </a:t>
            </a:r>
          </a:p>
          <a:p>
            <a:pPr lvl="0" algn="just">
              <a:lnSpc>
                <a:spcPct val="90000"/>
              </a:lnSpc>
            </a:pPr>
            <a:endParaRPr lang="en-US" altLang="en-US" sz="3000" dirty="0">
              <a:solidFill>
                <a:srgbClr val="000000"/>
              </a:solidFill>
              <a:latin typeface="Calibri" panose="020F0502020204030204" pitchFamily="34" charset="0"/>
              <a:cs typeface="Calibri" panose="020F0502020204030204" pitchFamily="34" charset="0"/>
            </a:endParaRPr>
          </a:p>
          <a:p>
            <a:pPr lvl="0" algn="just">
              <a:lnSpc>
                <a:spcPct val="90000"/>
              </a:lnSpc>
            </a:pPr>
            <a:r>
              <a:rPr lang="en-US" altLang="en-US" sz="3000" dirty="0">
                <a:solidFill>
                  <a:srgbClr val="000000"/>
                </a:solidFill>
                <a:latin typeface="Calibri" panose="020F0502020204030204" pitchFamily="34" charset="0"/>
                <a:cs typeface="Calibri" panose="020F0502020204030204" pitchFamily="34" charset="0"/>
              </a:rPr>
              <a:t>In semantic segmentation that classifies at pixel-level, it will be convenient if the spatial dimensions of the input and output are the same.</a:t>
            </a:r>
          </a:p>
          <a:p>
            <a:pPr lvl="0" algn="just">
              <a:lnSpc>
                <a:spcPct val="90000"/>
              </a:lnSpc>
            </a:pPr>
            <a:endParaRPr lang="en-US" altLang="en-US"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9655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0847-6215-4C40-AF04-3B72D97E9654}"/>
              </a:ext>
            </a:extLst>
          </p:cNvPr>
          <p:cNvSpPr>
            <a:spLocks noGrp="1"/>
          </p:cNvSpPr>
          <p:nvPr>
            <p:ph type="title"/>
          </p:nvPr>
        </p:nvSpPr>
        <p:spPr/>
        <p:txBody>
          <a:bodyPr/>
          <a:lstStyle/>
          <a:p>
            <a:r>
              <a:rPr lang="en-US" dirty="0"/>
              <a:t>Transposed Convolution</a:t>
            </a:r>
            <a:br>
              <a:rPr lang="en-US" dirty="0"/>
            </a:br>
            <a:r>
              <a:rPr lang="en-US" dirty="0"/>
              <a:t>(Example) </a:t>
            </a:r>
          </a:p>
        </p:txBody>
      </p:sp>
      <p:sp>
        <p:nvSpPr>
          <p:cNvPr id="8" name="Rectangle 3">
            <a:extLst>
              <a:ext uri="{FF2B5EF4-FFF2-40B4-BE49-F238E27FC236}">
                <a16:creationId xmlns:a16="http://schemas.microsoft.com/office/drawing/2014/main" id="{AC2AA809-4635-8046-8B76-994D8DCE6797}"/>
              </a:ext>
            </a:extLst>
          </p:cNvPr>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sz="3000" dirty="0">
                <a:solidFill>
                  <a:srgbClr val="000000"/>
                </a:solidFill>
                <a:latin typeface="Calibri" panose="020F0502020204030204" pitchFamily="34" charset="0"/>
                <a:cs typeface="Calibri" panose="020F0502020204030204" pitchFamily="34" charset="0"/>
              </a:rPr>
              <a:t>Transposed convolution with a 2×2 kernel is computed for a 2×2 input. </a:t>
            </a:r>
          </a:p>
          <a:p>
            <a:pPr lvl="0" algn="just">
              <a:lnSpc>
                <a:spcPct val="90000"/>
              </a:lnSpc>
            </a:pPr>
            <a:endParaRPr lang="en-US" altLang="en-US" sz="3000" dirty="0">
              <a:solidFill>
                <a:srgbClr val="000000"/>
              </a:solidFill>
              <a:latin typeface="Calibri" panose="020F0502020204030204" pitchFamily="34" charset="0"/>
              <a:cs typeface="Calibri" panose="020F0502020204030204" pitchFamily="34" charset="0"/>
            </a:endParaRPr>
          </a:p>
          <a:p>
            <a:pPr lvl="0" algn="just">
              <a:lnSpc>
                <a:spcPct val="90000"/>
              </a:lnSpc>
            </a:pPr>
            <a:endParaRPr lang="en-US" altLang="en-US" sz="3000" dirty="0">
              <a:latin typeface="Calibri" panose="020F0502020204030204" pitchFamily="34" charset="0"/>
              <a:cs typeface="Calibri" panose="020F0502020204030204" pitchFamily="34"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AB87C873-ABE6-8040-A440-A11A45B1F981}"/>
              </a:ext>
            </a:extLst>
          </p:cNvPr>
          <p:cNvPicPr>
            <a:picLocks noChangeAspect="1"/>
          </p:cNvPicPr>
          <p:nvPr/>
        </p:nvPicPr>
        <p:blipFill rotWithShape="1">
          <a:blip r:embed="rId3">
            <a:extLst>
              <a:ext uri="{28A0092B-C50C-407E-A947-70E740481C1C}">
                <a14:useLocalDpi xmlns:a14="http://schemas.microsoft.com/office/drawing/2010/main" val="0"/>
              </a:ext>
            </a:extLst>
          </a:blip>
          <a:srcRect l="32675" t="34880" r="31888" b="39921"/>
          <a:stretch/>
        </p:blipFill>
        <p:spPr>
          <a:xfrm>
            <a:off x="611560" y="2852936"/>
            <a:ext cx="8100900" cy="3600400"/>
          </a:xfrm>
          <a:prstGeom prst="rect">
            <a:avLst/>
          </a:prstGeom>
        </p:spPr>
      </p:pic>
    </p:spTree>
    <p:extLst>
      <p:ext uri="{BB962C8B-B14F-4D97-AF65-F5344CB8AC3E}">
        <p14:creationId xmlns:p14="http://schemas.microsoft.com/office/powerpoint/2010/main" val="338769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800" y="1905002"/>
            <a:ext cx="7124700" cy="4836366"/>
          </a:xfrm>
        </p:spPr>
        <p:txBody>
          <a:bodyPr>
            <a:normAutofit/>
          </a:bodyPr>
          <a:lstStyle/>
          <a:p>
            <a:pPr>
              <a:lnSpc>
                <a:spcPct val="90000"/>
              </a:lnSpc>
            </a:pPr>
            <a:r>
              <a:rPr lang="en-US" dirty="0"/>
              <a:t>Convolutional Neural Networks (CNN)</a:t>
            </a:r>
          </a:p>
          <a:p>
            <a:pPr lvl="1">
              <a:lnSpc>
                <a:spcPct val="90000"/>
              </a:lnSpc>
            </a:pPr>
            <a:r>
              <a:rPr lang="en-US" dirty="0"/>
              <a:t>Convolution Layer</a:t>
            </a:r>
          </a:p>
          <a:p>
            <a:pPr lvl="1">
              <a:lnSpc>
                <a:spcPct val="90000"/>
              </a:lnSpc>
            </a:pPr>
            <a:r>
              <a:rPr lang="en-US" dirty="0"/>
              <a:t>Activation Function</a:t>
            </a:r>
          </a:p>
          <a:p>
            <a:pPr lvl="1">
              <a:lnSpc>
                <a:spcPct val="90000"/>
              </a:lnSpc>
            </a:pPr>
            <a:r>
              <a:rPr lang="en-US" dirty="0"/>
              <a:t>Pooling Layer</a:t>
            </a:r>
          </a:p>
          <a:p>
            <a:pPr lvl="1">
              <a:lnSpc>
                <a:spcPct val="90000"/>
              </a:lnSpc>
            </a:pPr>
            <a:r>
              <a:rPr lang="en-US" dirty="0"/>
              <a:t>Transposed Convolution (</a:t>
            </a:r>
            <a:r>
              <a:rPr lang="en-US" dirty="0" err="1"/>
              <a:t>Deconv</a:t>
            </a:r>
            <a:r>
              <a:rPr lang="en-US" dirty="0"/>
              <a:t>)</a:t>
            </a:r>
          </a:p>
          <a:p>
            <a:pPr lvl="1">
              <a:lnSpc>
                <a:spcPct val="90000"/>
              </a:lnSpc>
            </a:pPr>
            <a:r>
              <a:rPr lang="en-US" b="1" dirty="0"/>
              <a:t>Un-pooling layer</a:t>
            </a:r>
          </a:p>
          <a:p>
            <a:pPr marL="457200" lvl="1" indent="0" eaLnBrk="1" hangingPunct="1">
              <a:lnSpc>
                <a:spcPct val="90000"/>
              </a:lnSpc>
              <a:buNone/>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146481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Cross-Entropy Equation</a:t>
            </a:r>
          </a:p>
        </p:txBody>
      </p:sp>
      <p:grpSp>
        <p:nvGrpSpPr>
          <p:cNvPr id="81" name="Group 80"/>
          <p:cNvGrpSpPr/>
          <p:nvPr/>
        </p:nvGrpSpPr>
        <p:grpSpPr>
          <a:xfrm>
            <a:off x="179512" y="5006008"/>
            <a:ext cx="9090693" cy="523220"/>
            <a:chOff x="179512" y="5006008"/>
            <a:chExt cx="9090693" cy="523220"/>
          </a:xfrm>
        </p:grpSpPr>
        <mc:AlternateContent xmlns:mc="http://schemas.openxmlformats.org/markup-compatibility/2006" xmlns:a14="http://schemas.microsoft.com/office/drawing/2010/main">
          <mc:Choice Requires="a14">
            <p:sp>
              <p:nvSpPr>
                <p:cNvPr id="14" name="Rectangle 13"/>
                <p:cNvSpPr/>
                <p:nvPr/>
              </p:nvSpPr>
              <p:spPr>
                <a:xfrm>
                  <a:off x="179512" y="5126563"/>
                  <a:ext cx="7415171"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GB" b="0" i="1" smtClean="0">
                                <a:solidFill>
                                  <a:schemeClr val="tx1"/>
                                </a:solidFill>
                                <a:latin typeface="Cambria Math" panose="02040503050406030204" pitchFamily="18" charset="0"/>
                              </a:rPr>
                            </m:ctrlPr>
                          </m:funcPr>
                          <m:fName>
                            <m:r>
                              <a:rPr lang="en-GB" b="0" i="0" smtClean="0">
                                <a:solidFill>
                                  <a:schemeClr val="tx1"/>
                                </a:solidFill>
                                <a:latin typeface="Cambria Math" panose="02040503050406030204" pitchFamily="18" charset="0"/>
                              </a:rPr>
                              <m:t>−</m:t>
                            </m:r>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r>
                                  <a:rPr lang="en-GB" i="1">
                                    <a:solidFill>
                                      <a:srgbClr val="0070C0"/>
                                    </a:solidFill>
                                    <a:latin typeface="Cambria Math" panose="02040503050406030204" pitchFamily="18" charset="0"/>
                                  </a:rPr>
                                  <m:t>0.85</m:t>
                                </m:r>
                              </m:e>
                            </m:d>
                          </m:e>
                        </m:func>
                        <m:r>
                          <a:rPr lang="en-GB" b="0" i="1" smtClean="0">
                            <a:solidFill>
                              <a:schemeClr val="tx1"/>
                            </a:solidFill>
                            <a:latin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0.70</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0070C0"/>
                                    </a:solidFill>
                                    <a:latin typeface="Cambria Math" panose="02040503050406030204" pitchFamily="18" charset="0"/>
                                    <a:ea typeface="Cambria Math" panose="02040503050406030204" pitchFamily="18" charset="0"/>
                                  </a:rPr>
                                  <m:t>0.40</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0.70</m:t>
                                </m:r>
                              </m:e>
                            </m:d>
                          </m:e>
                        </m:func>
                        <m:r>
                          <a:rPr lang="en-GB" b="0" i="1" smtClean="0">
                            <a:solidFill>
                              <a:schemeClr val="tx1"/>
                            </a:solidFill>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ln</m:t>
                            </m:r>
                          </m:fName>
                          <m:e>
                            <m:d>
                              <m:dPr>
                                <m:ctrlPr>
                                  <a:rPr lang="en-GB" b="0" i="1" smtClean="0">
                                    <a:latin typeface="Cambria Math" panose="02040503050406030204" pitchFamily="18" charset="0"/>
                                    <a:ea typeface="Cambria Math" panose="02040503050406030204" pitchFamily="18" charset="0"/>
                                  </a:rPr>
                                </m:ctrlPr>
                              </m:dPr>
                              <m:e>
                                <m:r>
                                  <a:rPr lang="en-GB" i="1">
                                    <a:solidFill>
                                      <a:srgbClr val="FF0000"/>
                                    </a:solidFill>
                                    <a:latin typeface="Cambria Math" panose="02040503050406030204" pitchFamily="18" charset="0"/>
                                    <a:ea typeface="Cambria Math" panose="02040503050406030204" pitchFamily="18" charset="0"/>
                                  </a:rPr>
                                  <m:t>0.40</m:t>
                                </m:r>
                              </m:e>
                            </m:d>
                          </m:e>
                        </m:func>
                        <m:r>
                          <a:rPr lang="en-GB" b="0" i="1" smtClean="0">
                            <a:solidFill>
                              <a:schemeClr val="tx1"/>
                            </a:solidFill>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0.80</m:t>
                        </m:r>
                        <m:r>
                          <a:rPr lang="en-GB" b="0" i="1" smtClean="0">
                            <a:solidFill>
                              <a:schemeClr val="tx1"/>
                            </a:solidFill>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𝟗𝟒</m:t>
                        </m:r>
                      </m:oMath>
                    </m:oMathPara>
                  </a14:m>
                  <a:endParaRPr lang="en-GB" b="1" dirty="0"/>
                </a:p>
              </p:txBody>
            </p:sp>
          </mc:Choice>
          <mc:Fallback xmlns="">
            <p:sp>
              <p:nvSpPr>
                <p:cNvPr id="14" name="Rectangle 13"/>
                <p:cNvSpPr>
                  <a:spLocks noRot="1" noChangeAspect="1" noMove="1" noResize="1" noEditPoints="1" noAdjustHandles="1" noChangeArrowheads="1" noChangeShapeType="1" noTextEdit="1"/>
                </p:cNvSpPr>
                <p:nvPr/>
              </p:nvSpPr>
              <p:spPr>
                <a:xfrm>
                  <a:off x="179512" y="5126563"/>
                  <a:ext cx="7415171" cy="369332"/>
                </a:xfrm>
                <a:prstGeom prst="rect">
                  <a:avLst/>
                </a:prstGeom>
                <a:blipFill>
                  <a:blip r:embed="rId3"/>
                  <a:stretch>
                    <a:fillRect b="-11475"/>
                  </a:stretch>
                </a:blipFill>
              </p:spPr>
              <p:txBody>
                <a:bodyPr/>
                <a:lstStyle/>
                <a:p>
                  <a:r>
                    <a:rPr lang="en-GB">
                      <a:noFill/>
                    </a:rPr>
                    <a:t> </a:t>
                  </a:r>
                </a:p>
              </p:txBody>
            </p:sp>
          </mc:Fallback>
        </mc:AlternateContent>
        <p:sp>
          <p:nvSpPr>
            <p:cNvPr id="18" name="Rectangle 17">
              <a:extLst>
                <a:ext uri="{FF2B5EF4-FFF2-40B4-BE49-F238E27FC236}">
                  <a16:creationId xmlns:a16="http://schemas.microsoft.com/office/drawing/2014/main" id="{C4B6CEBF-501C-402F-B22D-DB731D57DE22}"/>
                </a:ext>
              </a:extLst>
            </p:cNvPr>
            <p:cNvSpPr/>
            <p:nvPr/>
          </p:nvSpPr>
          <p:spPr>
            <a:xfrm>
              <a:off x="7809549" y="5006008"/>
              <a:ext cx="1460656" cy="523220"/>
            </a:xfrm>
            <a:prstGeom prst="rect">
              <a:avLst/>
            </a:prstGeom>
          </p:spPr>
          <p:txBody>
            <a:bodyPr wrap="none">
              <a:spAutoFit/>
            </a:bodyPr>
            <a:lstStyle/>
            <a:p>
              <a:r>
                <a:rPr kumimoji="1" lang="en-US" altLang="ko-KR" sz="1400" b="1" dirty="0">
                  <a:latin typeface="Arial" charset="0"/>
                  <a:ea typeface="굴림" charset="0"/>
                  <a:cs typeface="굴림" charset="0"/>
                </a:rPr>
                <a:t>Cross-Entropy</a:t>
              </a:r>
            </a:p>
            <a:p>
              <a:pPr algn="ctr"/>
              <a:r>
                <a:rPr kumimoji="1" lang="en-US" altLang="ko-KR" sz="1400" b="1" dirty="0">
                  <a:latin typeface="Arial" charset="0"/>
                  <a:ea typeface="굴림" charset="0"/>
                  <a:cs typeface="굴림" charset="0"/>
                </a:rPr>
                <a:t> of Model 1</a:t>
              </a:r>
              <a:endParaRPr lang="en-AU" sz="1400" dirty="0"/>
            </a:p>
          </p:txBody>
        </p:sp>
        <p:cxnSp>
          <p:nvCxnSpPr>
            <p:cNvPr id="19" name="Straight Arrow Connector 18"/>
            <p:cNvCxnSpPr>
              <a:stCxn id="18" idx="1"/>
            </p:cNvCxnSpPr>
            <p:nvPr/>
          </p:nvCxnSpPr>
          <p:spPr>
            <a:xfrm flipH="1">
              <a:off x="7452321" y="5267618"/>
              <a:ext cx="357228" cy="9103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5187" y="1580032"/>
            <a:ext cx="4320789" cy="3611551"/>
            <a:chOff x="35187" y="1580032"/>
            <a:chExt cx="4320789" cy="3611551"/>
          </a:xfrm>
        </p:grpSpPr>
        <p:sp>
          <p:nvSpPr>
            <p:cNvPr id="17" name="Line 3">
              <a:extLst>
                <a:ext uri="{FF2B5EF4-FFF2-40B4-BE49-F238E27FC236}">
                  <a16:creationId xmlns:a16="http://schemas.microsoft.com/office/drawing/2014/main" id="{65CADAEA-2CFD-4219-8252-F34852E83CCF}"/>
                </a:ext>
              </a:extLst>
            </p:cNvPr>
            <p:cNvSpPr>
              <a:spLocks noChangeShapeType="1"/>
            </p:cNvSpPr>
            <p:nvPr/>
          </p:nvSpPr>
          <p:spPr bwMode="auto">
            <a:xfrm flipV="1">
              <a:off x="1244379" y="2212148"/>
              <a:ext cx="2729" cy="2979435"/>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1" name="Line 4">
              <a:extLst>
                <a:ext uri="{FF2B5EF4-FFF2-40B4-BE49-F238E27FC236}">
                  <a16:creationId xmlns:a16="http://schemas.microsoft.com/office/drawing/2014/main" id="{85A8529E-F980-483C-BA1F-5CF7E44F934F}"/>
                </a:ext>
              </a:extLst>
            </p:cNvPr>
            <p:cNvSpPr>
              <a:spLocks noChangeShapeType="1"/>
            </p:cNvSpPr>
            <p:nvPr/>
          </p:nvSpPr>
          <p:spPr bwMode="auto">
            <a:xfrm>
              <a:off x="329980" y="4581984"/>
              <a:ext cx="3575967" cy="6424"/>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94967F65-A6CA-4914-BE35-4AA7FE079757}"/>
                    </a:ext>
                  </a:extLst>
                </p:cNvPr>
                <p:cNvSpPr/>
                <p:nvPr/>
              </p:nvSpPr>
              <p:spPr>
                <a:xfrm>
                  <a:off x="743053" y="1966759"/>
                  <a:ext cx="58189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1</m:t>
                            </m:r>
                          </m:sub>
                        </m:sSub>
                      </m:oMath>
                    </m:oMathPara>
                  </a14:m>
                  <a:endParaRPr lang="en-GB" sz="2600" dirty="0"/>
                </a:p>
              </p:txBody>
            </p:sp>
          </mc:Choice>
          <mc:Fallback xmlns="">
            <p:sp>
              <p:nvSpPr>
                <p:cNvPr id="25" name="Rectangle 24">
                  <a:extLst>
                    <a:ext uri="{FF2B5EF4-FFF2-40B4-BE49-F238E27FC236}">
                      <a16:creationId xmlns:a16="http://schemas.microsoft.com/office/drawing/2014/main" id="{94967F65-A6CA-4914-BE35-4AA7FE079757}"/>
                    </a:ext>
                  </a:extLst>
                </p:cNvPr>
                <p:cNvSpPr>
                  <a:spLocks noRot="1" noChangeAspect="1" noMove="1" noResize="1" noEditPoints="1" noAdjustHandles="1" noChangeArrowheads="1" noChangeShapeType="1" noTextEdit="1"/>
                </p:cNvSpPr>
                <p:nvPr/>
              </p:nvSpPr>
              <p:spPr>
                <a:xfrm>
                  <a:off x="743053" y="1966759"/>
                  <a:ext cx="581891"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77963D6-F51D-47A7-9256-796D5D0A04CB}"/>
                    </a:ext>
                  </a:extLst>
                </p:cNvPr>
                <p:cNvSpPr/>
                <p:nvPr/>
              </p:nvSpPr>
              <p:spPr>
                <a:xfrm>
                  <a:off x="3611154" y="4516400"/>
                  <a:ext cx="58958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𝑥</m:t>
                            </m:r>
                          </m:e>
                          <m:sub>
                            <m:r>
                              <a:rPr lang="en-GB" sz="2600" i="1">
                                <a:latin typeface="Cambria Math" panose="02040503050406030204" pitchFamily="18" charset="0"/>
                              </a:rPr>
                              <m:t>2</m:t>
                            </m:r>
                          </m:sub>
                        </m:sSub>
                      </m:oMath>
                    </m:oMathPara>
                  </a14:m>
                  <a:endParaRPr lang="en-GB" sz="2600" dirty="0"/>
                </a:p>
              </p:txBody>
            </p:sp>
          </mc:Choice>
          <mc:Fallback xmlns="">
            <p:sp>
              <p:nvSpPr>
                <p:cNvPr id="26" name="Rectangle 25">
                  <a:extLst>
                    <a:ext uri="{FF2B5EF4-FFF2-40B4-BE49-F238E27FC236}">
                      <a16:creationId xmlns:a16="http://schemas.microsoft.com/office/drawing/2014/main" id="{E77963D6-F51D-47A7-9256-796D5D0A04CB}"/>
                    </a:ext>
                  </a:extLst>
                </p:cNvPr>
                <p:cNvSpPr>
                  <a:spLocks noRot="1" noChangeAspect="1" noMove="1" noResize="1" noEditPoints="1" noAdjustHandles="1" noChangeArrowheads="1" noChangeShapeType="1" noTextEdit="1"/>
                </p:cNvSpPr>
                <p:nvPr/>
              </p:nvSpPr>
              <p:spPr>
                <a:xfrm>
                  <a:off x="3611154" y="4516400"/>
                  <a:ext cx="589585" cy="492443"/>
                </a:xfrm>
                <a:prstGeom prst="rect">
                  <a:avLst/>
                </a:prstGeom>
                <a:blipFill>
                  <a:blip r:embed="rId5"/>
                  <a:stretch>
                    <a:fillRect/>
                  </a:stretch>
                </a:blipFill>
              </p:spPr>
              <p:txBody>
                <a:bodyPr/>
                <a:lstStyle/>
                <a:p>
                  <a:r>
                    <a:rPr lang="en-GB">
                      <a:noFill/>
                    </a:rPr>
                    <a:t> </a:t>
                  </a:r>
                </a:p>
              </p:txBody>
            </p:sp>
          </mc:Fallback>
        </mc:AlternateContent>
        <p:sp>
          <p:nvSpPr>
            <p:cNvPr id="27" name="Line 9">
              <a:extLst>
                <a:ext uri="{FF2B5EF4-FFF2-40B4-BE49-F238E27FC236}">
                  <a16:creationId xmlns:a16="http://schemas.microsoft.com/office/drawing/2014/main" id="{A6FFCE64-220E-4F49-895F-61155073AA5D}"/>
                </a:ext>
              </a:extLst>
            </p:cNvPr>
            <p:cNvSpPr>
              <a:spLocks noChangeShapeType="1"/>
            </p:cNvSpPr>
            <p:nvPr/>
          </p:nvSpPr>
          <p:spPr bwMode="auto">
            <a:xfrm flipV="1">
              <a:off x="35187" y="2663458"/>
              <a:ext cx="3798749" cy="1958406"/>
            </a:xfrm>
            <a:prstGeom prst="line">
              <a:avLst/>
            </a:prstGeom>
            <a:noFill/>
            <a:ln w="25400">
              <a:solidFill>
                <a:srgbClr val="7030A0"/>
              </a:solidFill>
              <a:prstDash val="lg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Book Antiqua" charset="0"/>
                <a:ea typeface="ＭＳ Ｐゴシック" charset="0"/>
              </a:endParaRPr>
            </a:p>
          </p:txBody>
        </p:sp>
        <p:sp>
          <p:nvSpPr>
            <p:cNvPr id="28" name="Oval 27">
              <a:extLst>
                <a:ext uri="{FF2B5EF4-FFF2-40B4-BE49-F238E27FC236}">
                  <a16:creationId xmlns:a16="http://schemas.microsoft.com/office/drawing/2014/main" id="{C421E0B4-380F-4733-B358-BCFDB1902570}"/>
                </a:ext>
              </a:extLst>
            </p:cNvPr>
            <p:cNvSpPr/>
            <p:nvPr/>
          </p:nvSpPr>
          <p:spPr>
            <a:xfrm>
              <a:off x="3599942" y="298259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51E52F87-DB72-4C4B-A393-8A5744F97CD1}"/>
                </a:ext>
              </a:extLst>
            </p:cNvPr>
            <p:cNvSpPr/>
            <p:nvPr/>
          </p:nvSpPr>
          <p:spPr>
            <a:xfrm>
              <a:off x="732506" y="306981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F2C438B1-3957-4D88-B91B-DEDBD18034A9}"/>
                </a:ext>
              </a:extLst>
            </p:cNvPr>
            <p:cNvSpPr/>
            <p:nvPr/>
          </p:nvSpPr>
          <p:spPr>
            <a:xfrm>
              <a:off x="1850790" y="260658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902E3054-B1FA-4FB8-B3D4-A0EC54059AED}"/>
                </a:ext>
              </a:extLst>
            </p:cNvPr>
            <p:cNvSpPr/>
            <p:nvPr/>
          </p:nvSpPr>
          <p:spPr>
            <a:xfrm>
              <a:off x="607180" y="3624839"/>
              <a:ext cx="180000" cy="180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CDC8723D-BA35-4089-84C7-E99405627CA7}"/>
                </a:ext>
              </a:extLst>
            </p:cNvPr>
            <p:cNvSpPr/>
            <p:nvPr/>
          </p:nvSpPr>
          <p:spPr>
            <a:xfrm>
              <a:off x="1670790" y="4279192"/>
              <a:ext cx="180000" cy="180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F26D2597-A019-49E2-B896-2ED98D40039B}"/>
                </a:ext>
              </a:extLst>
            </p:cNvPr>
            <p:cNvSpPr/>
            <p:nvPr/>
          </p:nvSpPr>
          <p:spPr>
            <a:xfrm>
              <a:off x="3131531" y="4026961"/>
              <a:ext cx="180000" cy="180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008AA215-5711-462B-978D-BBB23BCA8F93}"/>
                </a:ext>
              </a:extLst>
            </p:cNvPr>
            <p:cNvSpPr/>
            <p:nvPr/>
          </p:nvSpPr>
          <p:spPr>
            <a:xfrm>
              <a:off x="1418057" y="2195572"/>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0.70 likely</a:t>
              </a:r>
              <a:endParaRPr lang="en-AU" dirty="0">
                <a:solidFill>
                  <a:srgbClr val="0070C0"/>
                </a:solidFill>
              </a:endParaRPr>
            </a:p>
          </p:txBody>
        </p:sp>
        <p:sp>
          <p:nvSpPr>
            <p:cNvPr id="35" name="Rectangle 34">
              <a:extLst>
                <a:ext uri="{FF2B5EF4-FFF2-40B4-BE49-F238E27FC236}">
                  <a16:creationId xmlns:a16="http://schemas.microsoft.com/office/drawing/2014/main" id="{C4B6CEBF-501C-402F-B22D-DB731D57DE22}"/>
                </a:ext>
              </a:extLst>
            </p:cNvPr>
            <p:cNvSpPr/>
            <p:nvPr/>
          </p:nvSpPr>
          <p:spPr>
            <a:xfrm>
              <a:off x="3081268" y="3159816"/>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0.40 likely</a:t>
              </a:r>
              <a:endParaRPr lang="en-AU" dirty="0">
                <a:solidFill>
                  <a:srgbClr val="0070C0"/>
                </a:solidFill>
              </a:endParaRPr>
            </a:p>
          </p:txBody>
        </p:sp>
        <p:sp>
          <p:nvSpPr>
            <p:cNvPr id="36" name="Rectangle 35">
              <a:extLst>
                <a:ext uri="{FF2B5EF4-FFF2-40B4-BE49-F238E27FC236}">
                  <a16:creationId xmlns:a16="http://schemas.microsoft.com/office/drawing/2014/main" id="{C09EB36E-24B9-4B66-B34C-FD4C0CA799AE}"/>
                </a:ext>
              </a:extLst>
            </p:cNvPr>
            <p:cNvSpPr/>
            <p:nvPr/>
          </p:nvSpPr>
          <p:spPr>
            <a:xfrm>
              <a:off x="261417" y="2699628"/>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0.85 likely</a:t>
              </a:r>
              <a:endParaRPr lang="en-AU" dirty="0">
                <a:solidFill>
                  <a:srgbClr val="0070C0"/>
                </a:solidFill>
              </a:endParaRPr>
            </a:p>
          </p:txBody>
        </p:sp>
        <p:sp>
          <p:nvSpPr>
            <p:cNvPr id="37" name="Rectangle 36">
              <a:extLst>
                <a:ext uri="{FF2B5EF4-FFF2-40B4-BE49-F238E27FC236}">
                  <a16:creationId xmlns:a16="http://schemas.microsoft.com/office/drawing/2014/main" id="{5D32BBEA-75FC-4594-8D2D-E4618687EFC9}"/>
                </a:ext>
              </a:extLst>
            </p:cNvPr>
            <p:cNvSpPr/>
            <p:nvPr/>
          </p:nvSpPr>
          <p:spPr>
            <a:xfrm>
              <a:off x="35187" y="3784750"/>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0.60 likely</a:t>
              </a:r>
              <a:endParaRPr lang="en-AU" dirty="0">
                <a:solidFill>
                  <a:srgbClr val="0070C0"/>
                </a:solidFill>
              </a:endParaRPr>
            </a:p>
          </p:txBody>
        </p:sp>
        <p:sp>
          <p:nvSpPr>
            <p:cNvPr id="38" name="Rectangle 37">
              <a:extLst>
                <a:ext uri="{FF2B5EF4-FFF2-40B4-BE49-F238E27FC236}">
                  <a16:creationId xmlns:a16="http://schemas.microsoft.com/office/drawing/2014/main" id="{0599428F-A62E-460D-8796-EF862B4434E8}"/>
                </a:ext>
              </a:extLst>
            </p:cNvPr>
            <p:cNvSpPr/>
            <p:nvPr/>
          </p:nvSpPr>
          <p:spPr>
            <a:xfrm>
              <a:off x="2716887" y="4161549"/>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0.20 likely</a:t>
              </a:r>
              <a:endParaRPr lang="en-AU" dirty="0">
                <a:solidFill>
                  <a:srgbClr val="0070C0"/>
                </a:solidFill>
              </a:endParaRPr>
            </a:p>
          </p:txBody>
        </p:sp>
        <p:sp>
          <p:nvSpPr>
            <p:cNvPr id="39" name="Rectangle 38">
              <a:extLst>
                <a:ext uri="{FF2B5EF4-FFF2-40B4-BE49-F238E27FC236}">
                  <a16:creationId xmlns:a16="http://schemas.microsoft.com/office/drawing/2014/main" id="{7A8DF1CF-3D3F-4A22-9F7D-C7979512A473}"/>
                </a:ext>
              </a:extLst>
            </p:cNvPr>
            <p:cNvSpPr/>
            <p:nvPr/>
          </p:nvSpPr>
          <p:spPr>
            <a:xfrm>
              <a:off x="1207024" y="4437112"/>
              <a:ext cx="1274708"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0.30 likely</a:t>
              </a:r>
              <a:endParaRPr lang="en-AU" dirty="0">
                <a:solidFill>
                  <a:srgbClr val="0070C0"/>
                </a:solidFill>
              </a:endParaRPr>
            </a:p>
          </p:txBody>
        </p:sp>
        <p:sp>
          <p:nvSpPr>
            <p:cNvPr id="40" name="Rectangle 39"/>
            <p:cNvSpPr/>
            <p:nvPr/>
          </p:nvSpPr>
          <p:spPr>
            <a:xfrm>
              <a:off x="898771" y="1580032"/>
              <a:ext cx="1239442" cy="461665"/>
            </a:xfrm>
            <a:prstGeom prst="rect">
              <a:avLst/>
            </a:prstGeom>
          </p:spPr>
          <p:txBody>
            <a:bodyPr wrap="none">
              <a:spAutoFit/>
            </a:bodyPr>
            <a:lstStyle/>
            <a:p>
              <a:r>
                <a:rPr lang="en-US" altLang="zh-TW" sz="2400" b="1" dirty="0">
                  <a:ea typeface="PMingLiU" pitchFamily="18" charset="-120"/>
                </a:rPr>
                <a:t>Model 1</a:t>
              </a:r>
              <a:endParaRPr lang="en-GB" sz="2400" b="1" dirty="0"/>
            </a:p>
          </p:txBody>
        </p:sp>
      </p:grpSp>
      <p:grpSp>
        <p:nvGrpSpPr>
          <p:cNvPr id="9" name="Group 8"/>
          <p:cNvGrpSpPr/>
          <p:nvPr/>
        </p:nvGrpSpPr>
        <p:grpSpPr>
          <a:xfrm>
            <a:off x="4481029" y="2246529"/>
            <a:ext cx="4598148" cy="2870336"/>
            <a:chOff x="4481029" y="2246529"/>
            <a:chExt cx="4598148" cy="2870336"/>
          </a:xfrm>
        </p:grpSpPr>
        <p:sp>
          <p:nvSpPr>
            <p:cNvPr id="41" name="Text Box 7">
              <a:extLst>
                <a:ext uri="{FF2B5EF4-FFF2-40B4-BE49-F238E27FC236}">
                  <a16:creationId xmlns:a16="http://schemas.microsoft.com/office/drawing/2014/main" id="{22B25B2D-949E-4B19-944F-75C010FDDC43}"/>
                </a:ext>
              </a:extLst>
            </p:cNvPr>
            <p:cNvSpPr txBox="1">
              <a:spLocks noChangeArrowheads="1"/>
            </p:cNvSpPr>
            <p:nvPr/>
          </p:nvSpPr>
          <p:spPr bwMode="auto">
            <a:xfrm>
              <a:off x="4701775" y="2936004"/>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1</a:t>
              </a:r>
              <a:endParaRPr kumimoji="1" lang="en-US" altLang="ko-KR" sz="1800" b="0" dirty="0">
                <a:latin typeface="Times New Roman" charset="0"/>
                <a:ea typeface="굴림" charset="0"/>
                <a:cs typeface="굴림" charset="0"/>
              </a:endParaRPr>
            </a:p>
          </p:txBody>
        </p:sp>
        <p:sp>
          <p:nvSpPr>
            <p:cNvPr id="42" name="Oval 23">
              <a:extLst>
                <a:ext uri="{FF2B5EF4-FFF2-40B4-BE49-F238E27FC236}">
                  <a16:creationId xmlns:a16="http://schemas.microsoft.com/office/drawing/2014/main" id="{6FC0B5C8-B350-41CF-90C4-A0E14CA2171F}"/>
                </a:ext>
              </a:extLst>
            </p:cNvPr>
            <p:cNvSpPr>
              <a:spLocks noChangeArrowheads="1"/>
            </p:cNvSpPr>
            <p:nvPr/>
          </p:nvSpPr>
          <p:spPr bwMode="auto">
            <a:xfrm>
              <a:off x="6172593" y="3486876"/>
              <a:ext cx="720000" cy="7200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ko-KR" sz="3600" b="0">
                  <a:latin typeface="Arial" charset="0"/>
                  <a:ea typeface="굴림" charset="0"/>
                  <a:cs typeface="굴림" charset="0"/>
                  <a:sym typeface="Symbol" charset="0"/>
                </a:rPr>
                <a:t></a:t>
              </a:r>
              <a:endParaRPr kumimoji="1" lang="en-US" altLang="ko-KR" sz="1800" b="0">
                <a:latin typeface="Arial" charset="0"/>
                <a:ea typeface="굴림" charset="0"/>
                <a:cs typeface="굴림" charset="0"/>
              </a:endParaRPr>
            </a:p>
          </p:txBody>
        </p:sp>
        <p:grpSp>
          <p:nvGrpSpPr>
            <p:cNvPr id="43" name="Group 24">
              <a:extLst>
                <a:ext uri="{FF2B5EF4-FFF2-40B4-BE49-F238E27FC236}">
                  <a16:creationId xmlns:a16="http://schemas.microsoft.com/office/drawing/2014/main" id="{B5E620E9-C430-4DA9-B692-B9CE0C738DBB}"/>
                </a:ext>
              </a:extLst>
            </p:cNvPr>
            <p:cNvGrpSpPr>
              <a:grpSpLocks/>
            </p:cNvGrpSpPr>
            <p:nvPr/>
          </p:nvGrpSpPr>
          <p:grpSpPr bwMode="auto">
            <a:xfrm>
              <a:off x="6372200" y="2648676"/>
              <a:ext cx="152400" cy="757238"/>
              <a:chOff x="2643" y="3171"/>
              <a:chExt cx="96" cy="477"/>
            </a:xfrm>
          </p:grpSpPr>
          <p:sp>
            <p:nvSpPr>
              <p:cNvPr id="44" name="Oval 25">
                <a:extLst>
                  <a:ext uri="{FF2B5EF4-FFF2-40B4-BE49-F238E27FC236}">
                    <a16:creationId xmlns:a16="http://schemas.microsoft.com/office/drawing/2014/main" id="{BCF726E2-C216-4CB7-8206-522923FBF717}"/>
                  </a:ext>
                </a:extLst>
              </p:cNvPr>
              <p:cNvSpPr>
                <a:spLocks noChangeArrowheads="1"/>
              </p:cNvSpPr>
              <p:nvPr/>
            </p:nvSpPr>
            <p:spPr bwMode="auto">
              <a:xfrm rot="5400000">
                <a:off x="2643" y="3171"/>
                <a:ext cx="96" cy="96"/>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45" name="Line 26">
                <a:extLst>
                  <a:ext uri="{FF2B5EF4-FFF2-40B4-BE49-F238E27FC236}">
                    <a16:creationId xmlns:a16="http://schemas.microsoft.com/office/drawing/2014/main" id="{8CC7487A-C583-43A6-8D11-D5FC126D30C4}"/>
                  </a:ext>
                </a:extLst>
              </p:cNvPr>
              <p:cNvSpPr>
                <a:spLocks noChangeShapeType="1"/>
              </p:cNvSpPr>
              <p:nvPr/>
            </p:nvSpPr>
            <p:spPr bwMode="auto">
              <a:xfrm rot="5400000">
                <a:off x="2499" y="3456"/>
                <a:ext cx="381" cy="3"/>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grpSp>
        <p:sp>
          <p:nvSpPr>
            <p:cNvPr id="46" name="Text Box 27">
              <a:extLst>
                <a:ext uri="{FF2B5EF4-FFF2-40B4-BE49-F238E27FC236}">
                  <a16:creationId xmlns:a16="http://schemas.microsoft.com/office/drawing/2014/main" id="{FC3F1D79-3F7E-4E20-960F-A5EAD6C55119}"/>
                </a:ext>
              </a:extLst>
            </p:cNvPr>
            <p:cNvSpPr txBox="1">
              <a:spLocks noChangeArrowheads="1"/>
            </p:cNvSpPr>
            <p:nvPr/>
          </p:nvSpPr>
          <p:spPr bwMode="auto">
            <a:xfrm>
              <a:off x="6413027" y="2782040"/>
              <a:ext cx="628650" cy="6413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Bias</a:t>
              </a:r>
            </a:p>
            <a:p>
              <a:pPr algn="ctr">
                <a:defRPr/>
              </a:pPr>
              <a:r>
                <a:rPr kumimoji="1" lang="en-US" altLang="ko-KR" sz="1800" b="0" i="1" dirty="0">
                  <a:solidFill>
                    <a:srgbClr val="FF0000"/>
                  </a:solidFill>
                  <a:latin typeface="Times New Roman" charset="0"/>
                  <a:ea typeface="굴림" charset="0"/>
                  <a:cs typeface="굴림" charset="0"/>
                </a:rPr>
                <a:t>b</a:t>
              </a:r>
              <a:endParaRPr kumimoji="1" lang="en-US" altLang="ko-KR" sz="1800" b="0" dirty="0">
                <a:solidFill>
                  <a:srgbClr val="FF0000"/>
                </a:solidFill>
                <a:latin typeface="Times New Roman" charset="0"/>
                <a:ea typeface="굴림" charset="0"/>
                <a:cs typeface="굴림" charset="0"/>
              </a:endParaRPr>
            </a:p>
          </p:txBody>
        </p:sp>
        <p:sp>
          <p:nvSpPr>
            <p:cNvPr id="47" name="Line 28">
              <a:extLst>
                <a:ext uri="{FF2B5EF4-FFF2-40B4-BE49-F238E27FC236}">
                  <a16:creationId xmlns:a16="http://schemas.microsoft.com/office/drawing/2014/main" id="{1F9DFB48-8300-46A7-8AA2-1FEBCCD4A8B1}"/>
                </a:ext>
              </a:extLst>
            </p:cNvPr>
            <p:cNvSpPr>
              <a:spLocks noChangeShapeType="1"/>
            </p:cNvSpPr>
            <p:nvPr/>
          </p:nvSpPr>
          <p:spPr bwMode="auto">
            <a:xfrm flipV="1">
              <a:off x="6892594" y="3880112"/>
              <a:ext cx="5400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48" name="Rectangle 29">
              <a:extLst>
                <a:ext uri="{FF2B5EF4-FFF2-40B4-BE49-F238E27FC236}">
                  <a16:creationId xmlns:a16="http://schemas.microsoft.com/office/drawing/2014/main" id="{56D9DE76-ACAD-4F15-85A7-E97888DBAEE7}"/>
                </a:ext>
              </a:extLst>
            </p:cNvPr>
            <p:cNvSpPr>
              <a:spLocks noChangeArrowheads="1"/>
            </p:cNvSpPr>
            <p:nvPr/>
          </p:nvSpPr>
          <p:spPr bwMode="auto">
            <a:xfrm>
              <a:off x="7426668" y="3669408"/>
              <a:ext cx="601716" cy="40593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ko-KR" b="0" dirty="0">
                  <a:latin typeface="Arial" charset="0"/>
                  <a:ea typeface="굴림" charset="0"/>
                  <a:cs typeface="굴림" charset="0"/>
                  <a:sym typeface="Symbol" charset="0"/>
                </a:rPr>
                <a:t></a:t>
              </a:r>
              <a:r>
                <a:rPr kumimoji="1" lang="en-US" altLang="ko-KR" sz="1800" b="0" dirty="0">
                  <a:latin typeface="Arial" charset="0"/>
                  <a:ea typeface="굴림" charset="0"/>
                  <a:cs typeface="굴림" charset="0"/>
                  <a:sym typeface="Symbol" charset="0"/>
                </a:rPr>
                <a:t>(.)</a:t>
              </a:r>
              <a:endParaRPr kumimoji="1" lang="en-US" altLang="ko-KR" sz="1800" b="0" dirty="0">
                <a:latin typeface="Arial" charset="0"/>
                <a:ea typeface="굴림" charset="0"/>
                <a:cs typeface="굴림" charset="0"/>
              </a:endParaRPr>
            </a:p>
          </p:txBody>
        </p:sp>
        <p:sp>
          <p:nvSpPr>
            <p:cNvPr id="49" name="Line 30">
              <a:extLst>
                <a:ext uri="{FF2B5EF4-FFF2-40B4-BE49-F238E27FC236}">
                  <a16:creationId xmlns:a16="http://schemas.microsoft.com/office/drawing/2014/main" id="{8D0A9EB3-B153-4632-9BD9-FB9CBD352019}"/>
                </a:ext>
              </a:extLst>
            </p:cNvPr>
            <p:cNvSpPr>
              <a:spLocks noChangeShapeType="1"/>
            </p:cNvSpPr>
            <p:nvPr/>
          </p:nvSpPr>
          <p:spPr bwMode="auto">
            <a:xfrm>
              <a:off x="8040576" y="3897624"/>
              <a:ext cx="3600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0" name="Line 31">
              <a:extLst>
                <a:ext uri="{FF2B5EF4-FFF2-40B4-BE49-F238E27FC236}">
                  <a16:creationId xmlns:a16="http://schemas.microsoft.com/office/drawing/2014/main" id="{27E25873-9730-44B9-A062-568E323503EF}"/>
                </a:ext>
              </a:extLst>
            </p:cNvPr>
            <p:cNvSpPr>
              <a:spLocks noChangeShapeType="1"/>
            </p:cNvSpPr>
            <p:nvPr/>
          </p:nvSpPr>
          <p:spPr bwMode="auto">
            <a:xfrm>
              <a:off x="5029593" y="3166548"/>
              <a:ext cx="1143000" cy="548928"/>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1" name="Line 33">
              <a:extLst>
                <a:ext uri="{FF2B5EF4-FFF2-40B4-BE49-F238E27FC236}">
                  <a16:creationId xmlns:a16="http://schemas.microsoft.com/office/drawing/2014/main" id="{9F1C251C-31C0-4B27-8429-D01A1EF84B2A}"/>
                </a:ext>
              </a:extLst>
            </p:cNvPr>
            <p:cNvSpPr>
              <a:spLocks noChangeShapeType="1"/>
            </p:cNvSpPr>
            <p:nvPr/>
          </p:nvSpPr>
          <p:spPr bwMode="auto">
            <a:xfrm flipV="1">
              <a:off x="5029592" y="4062756"/>
              <a:ext cx="1168389" cy="64332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Book Antiqua" charset="0"/>
                <a:ea typeface="ＭＳ Ｐゴシック" charset="0"/>
              </a:endParaRPr>
            </a:p>
          </p:txBody>
        </p:sp>
        <p:sp>
          <p:nvSpPr>
            <p:cNvPr id="52" name="Text Box 34">
              <a:extLst>
                <a:ext uri="{FF2B5EF4-FFF2-40B4-BE49-F238E27FC236}">
                  <a16:creationId xmlns:a16="http://schemas.microsoft.com/office/drawing/2014/main" id="{1AB03C9C-CCAE-46AD-896E-B5B13603F66B}"/>
                </a:ext>
              </a:extLst>
            </p:cNvPr>
            <p:cNvSpPr txBox="1">
              <a:spLocks noChangeArrowheads="1"/>
            </p:cNvSpPr>
            <p:nvPr/>
          </p:nvSpPr>
          <p:spPr bwMode="auto">
            <a:xfrm>
              <a:off x="7021046" y="3574744"/>
              <a:ext cx="28725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ko-KR" sz="1800" b="0" i="1" dirty="0">
                  <a:latin typeface="Times New Roman" charset="0"/>
                  <a:ea typeface="굴림" charset="0"/>
                  <a:cs typeface="굴림" charset="0"/>
                </a:rPr>
                <a:t>v</a:t>
              </a:r>
              <a:endParaRPr kumimoji="1" lang="en-US" altLang="ko-KR" sz="1800" b="0" dirty="0">
                <a:latin typeface="Arial" charset="0"/>
                <a:ea typeface="굴림" charset="0"/>
                <a:cs typeface="굴림" charset="0"/>
              </a:endParaRPr>
            </a:p>
          </p:txBody>
        </p:sp>
        <p:sp>
          <p:nvSpPr>
            <p:cNvPr id="53" name="Text Box 35">
              <a:extLst>
                <a:ext uri="{FF2B5EF4-FFF2-40B4-BE49-F238E27FC236}">
                  <a16:creationId xmlns:a16="http://schemas.microsoft.com/office/drawing/2014/main" id="{BA4A8913-1EDC-416B-8245-CF19349AE485}"/>
                </a:ext>
              </a:extLst>
            </p:cNvPr>
            <p:cNvSpPr txBox="1">
              <a:spLocks noChangeArrowheads="1"/>
            </p:cNvSpPr>
            <p:nvPr/>
          </p:nvSpPr>
          <p:spPr bwMode="auto">
            <a:xfrm>
              <a:off x="4481029" y="2346715"/>
              <a:ext cx="781050" cy="6413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ko-KR" sz="1800" b="0" dirty="0">
                  <a:latin typeface="Arial" charset="0"/>
                  <a:ea typeface="굴림" charset="0"/>
                  <a:cs typeface="굴림" charset="0"/>
                </a:rPr>
                <a:t>Input</a:t>
              </a:r>
            </a:p>
            <a:p>
              <a:pPr>
                <a:defRPr/>
              </a:pPr>
              <a:r>
                <a:rPr kumimoji="1" lang="en-US" altLang="ko-KR" sz="1800" b="0" dirty="0">
                  <a:latin typeface="Arial" charset="0"/>
                  <a:ea typeface="굴림" charset="0"/>
                  <a:cs typeface="굴림" charset="0"/>
                </a:rPr>
                <a:t>signal</a:t>
              </a:r>
            </a:p>
          </p:txBody>
        </p:sp>
        <p:sp>
          <p:nvSpPr>
            <p:cNvPr id="54" name="Text Box 36">
              <a:extLst>
                <a:ext uri="{FF2B5EF4-FFF2-40B4-BE49-F238E27FC236}">
                  <a16:creationId xmlns:a16="http://schemas.microsoft.com/office/drawing/2014/main" id="{33BDCB43-3CB7-4C1B-A6D6-D852EA2B5307}"/>
                </a:ext>
              </a:extLst>
            </p:cNvPr>
            <p:cNvSpPr txBox="1">
              <a:spLocks noChangeArrowheads="1"/>
            </p:cNvSpPr>
            <p:nvPr/>
          </p:nvSpPr>
          <p:spPr bwMode="auto">
            <a:xfrm>
              <a:off x="5268735" y="2306471"/>
              <a:ext cx="1060450" cy="6413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ko-KR" sz="1800" b="0" dirty="0">
                  <a:latin typeface="Arial" charset="0"/>
                  <a:ea typeface="굴림" charset="0"/>
                  <a:cs typeface="굴림" charset="0"/>
                </a:rPr>
                <a:t>Synaptic</a:t>
              </a:r>
            </a:p>
            <a:p>
              <a:pPr>
                <a:defRPr/>
              </a:pPr>
              <a:r>
                <a:rPr kumimoji="1" lang="en-US" altLang="ko-KR" sz="1800" b="0" dirty="0">
                  <a:latin typeface="Arial" charset="0"/>
                  <a:ea typeface="굴림" charset="0"/>
                  <a:cs typeface="굴림" charset="0"/>
                </a:rPr>
                <a:t>weights</a:t>
              </a:r>
            </a:p>
          </p:txBody>
        </p:sp>
        <p:sp>
          <p:nvSpPr>
            <p:cNvPr id="55" name="Text Box 37">
              <a:extLst>
                <a:ext uri="{FF2B5EF4-FFF2-40B4-BE49-F238E27FC236}">
                  <a16:creationId xmlns:a16="http://schemas.microsoft.com/office/drawing/2014/main" id="{679556A6-3F91-44FE-9E5F-817B949F008A}"/>
                </a:ext>
              </a:extLst>
            </p:cNvPr>
            <p:cNvSpPr txBox="1">
              <a:spLocks noChangeArrowheads="1"/>
            </p:cNvSpPr>
            <p:nvPr/>
          </p:nvSpPr>
          <p:spPr bwMode="auto">
            <a:xfrm>
              <a:off x="6020359" y="4475515"/>
              <a:ext cx="1149350" cy="6413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en-US" altLang="ko-KR" sz="1800" b="0" dirty="0">
                  <a:latin typeface="Arial" charset="0"/>
                  <a:ea typeface="굴림" charset="0"/>
                  <a:cs typeface="굴림" charset="0"/>
                </a:rPr>
                <a:t>Summing</a:t>
              </a:r>
            </a:p>
            <a:p>
              <a:pPr algn="ctr">
                <a:defRPr/>
              </a:pPr>
              <a:r>
                <a:rPr kumimoji="1" lang="en-US" altLang="ko-KR" sz="1800" b="0" dirty="0">
                  <a:latin typeface="Arial" charset="0"/>
                  <a:ea typeface="굴림" charset="0"/>
                  <a:cs typeface="굴림" charset="0"/>
                </a:rPr>
                <a:t>junction</a:t>
              </a:r>
            </a:p>
          </p:txBody>
        </p:sp>
        <p:sp>
          <p:nvSpPr>
            <p:cNvPr id="58" name="Rectangle 57">
              <a:extLst>
                <a:ext uri="{FF2B5EF4-FFF2-40B4-BE49-F238E27FC236}">
                  <a16:creationId xmlns:a16="http://schemas.microsoft.com/office/drawing/2014/main" id="{40D9D9FF-11BC-4D9B-939C-9C4EB4BE7AD2}"/>
                </a:ext>
              </a:extLst>
            </p:cNvPr>
            <p:cNvSpPr/>
            <p:nvPr/>
          </p:nvSpPr>
          <p:spPr>
            <a:xfrm>
              <a:off x="5527628" y="2949219"/>
              <a:ext cx="436338" cy="369332"/>
            </a:xfrm>
            <a:prstGeom prst="rect">
              <a:avLst/>
            </a:prstGeom>
          </p:spPr>
          <p:txBody>
            <a:bodyPr wrap="non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1</a:t>
              </a:r>
              <a:endParaRPr lang="en-GB" dirty="0">
                <a:solidFill>
                  <a:srgbClr val="FF0000"/>
                </a:solidFill>
              </a:endParaRPr>
            </a:p>
          </p:txBody>
        </p:sp>
        <p:sp>
          <p:nvSpPr>
            <p:cNvPr id="59" name="Text Box 7">
              <a:extLst>
                <a:ext uri="{FF2B5EF4-FFF2-40B4-BE49-F238E27FC236}">
                  <a16:creationId xmlns:a16="http://schemas.microsoft.com/office/drawing/2014/main" id="{90981118-616A-4AD7-8BFF-4B269971AE90}"/>
                </a:ext>
              </a:extLst>
            </p:cNvPr>
            <p:cNvSpPr txBox="1">
              <a:spLocks noChangeArrowheads="1"/>
            </p:cNvSpPr>
            <p:nvPr/>
          </p:nvSpPr>
          <p:spPr bwMode="auto">
            <a:xfrm>
              <a:off x="4709427" y="4522719"/>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i="1" dirty="0">
                  <a:latin typeface="Times New Roman" charset="0"/>
                  <a:ea typeface="굴림" charset="0"/>
                  <a:cs typeface="굴림" charset="0"/>
                </a:rPr>
                <a:t>x</a:t>
              </a:r>
              <a:r>
                <a:rPr kumimoji="1" lang="en-US" altLang="ko-KR" sz="1800" b="0" baseline="-25000" dirty="0">
                  <a:latin typeface="Times New Roman" charset="0"/>
                  <a:ea typeface="굴림" charset="0"/>
                  <a:cs typeface="굴림" charset="0"/>
                </a:rPr>
                <a:t>2</a:t>
              </a:r>
              <a:endParaRPr kumimoji="1" lang="en-US" altLang="ko-KR" sz="1800" b="0" dirty="0">
                <a:latin typeface="Times New Roman" charset="0"/>
                <a:ea typeface="굴림" charset="0"/>
                <a:cs typeface="굴림" charset="0"/>
              </a:endParaRPr>
            </a:p>
          </p:txBody>
        </p:sp>
        <p:sp>
          <p:nvSpPr>
            <p:cNvPr id="60" name="Rectangle 59">
              <a:extLst>
                <a:ext uri="{FF2B5EF4-FFF2-40B4-BE49-F238E27FC236}">
                  <a16:creationId xmlns:a16="http://schemas.microsoft.com/office/drawing/2014/main" id="{3E8E4248-C44D-4AF8-B484-4A3F02410A3A}"/>
                </a:ext>
              </a:extLst>
            </p:cNvPr>
            <p:cNvSpPr/>
            <p:nvPr/>
          </p:nvSpPr>
          <p:spPr>
            <a:xfrm>
              <a:off x="5527628" y="4391403"/>
              <a:ext cx="436338" cy="369332"/>
            </a:xfrm>
            <a:prstGeom prst="rect">
              <a:avLst/>
            </a:prstGeom>
          </p:spPr>
          <p:txBody>
            <a:bodyPr wrap="none">
              <a:spAutoFit/>
            </a:bodyPr>
            <a:lstStyle/>
            <a:p>
              <a:r>
                <a:rPr kumimoji="1" lang="en-US" altLang="ko-KR" dirty="0">
                  <a:solidFill>
                    <a:srgbClr val="FF0000"/>
                  </a:solidFill>
                  <a:latin typeface="Arial" charset="0"/>
                  <a:ea typeface="굴림" charset="0"/>
                  <a:cs typeface="굴림" charset="0"/>
                </a:rPr>
                <a:t>w</a:t>
              </a:r>
              <a:r>
                <a:rPr kumimoji="1" lang="en-US" altLang="ko-KR" baseline="-25000" dirty="0">
                  <a:solidFill>
                    <a:srgbClr val="FF0000"/>
                  </a:solidFill>
                  <a:latin typeface="Arial" charset="0"/>
                  <a:ea typeface="굴림" charset="0"/>
                  <a:cs typeface="굴림" charset="0"/>
                </a:rPr>
                <a:t>2</a:t>
              </a:r>
              <a:endParaRPr lang="en-GB" dirty="0">
                <a:solidFill>
                  <a:srgbClr val="FF0000"/>
                </a:solidFill>
              </a:endParaRPr>
            </a:p>
          </p:txBody>
        </p:sp>
        <p:sp>
          <p:nvSpPr>
            <p:cNvPr id="61" name="Text Box 7">
              <a:extLst>
                <a:ext uri="{FF2B5EF4-FFF2-40B4-BE49-F238E27FC236}">
                  <a16:creationId xmlns:a16="http://schemas.microsoft.com/office/drawing/2014/main" id="{7AE77B3D-38BF-4A9D-9EEE-D5DE5939826E}"/>
                </a:ext>
              </a:extLst>
            </p:cNvPr>
            <p:cNvSpPr txBox="1">
              <a:spLocks noChangeArrowheads="1"/>
            </p:cNvSpPr>
            <p:nvPr/>
          </p:nvSpPr>
          <p:spPr bwMode="auto">
            <a:xfrm>
              <a:off x="6475583" y="2246529"/>
              <a:ext cx="595312"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kumimoji="1" lang="en-US" altLang="ko-KR" sz="1800" b="0" dirty="0">
                  <a:latin typeface="Times New Roman" charset="0"/>
                  <a:ea typeface="굴림" charset="0"/>
                  <a:cs typeface="굴림" charset="0"/>
                </a:rPr>
                <a:t>1</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D18C845-8A1B-4B23-B92F-8C26A18FB0F7}"/>
                    </a:ext>
                  </a:extLst>
                </p:cNvPr>
                <p:cNvSpPr txBox="1"/>
                <p:nvPr/>
              </p:nvSpPr>
              <p:spPr>
                <a:xfrm>
                  <a:off x="8424960" y="3808206"/>
                  <a:ext cx="654217"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200" b="0" i="1" smtClean="0">
                            <a:latin typeface="Cambria Math" panose="02040503050406030204" pitchFamily="18" charset="0"/>
                          </a:rPr>
                          <m:t>𝑃</m:t>
                        </m:r>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𝐵𝐿𝑈𝐸</m:t>
                        </m:r>
                        <m:r>
                          <a:rPr lang="en-GB" sz="1200" b="0" i="1" smtClean="0">
                            <a:latin typeface="Cambria Math" panose="02040503050406030204" pitchFamily="18" charset="0"/>
                            <a:ea typeface="Cambria Math" panose="02040503050406030204" pitchFamily="18" charset="0"/>
                          </a:rPr>
                          <m:t>)</m:t>
                        </m:r>
                      </m:oMath>
                    </m:oMathPara>
                  </a14:m>
                  <a:endParaRPr lang="en-GB" sz="1200" dirty="0"/>
                </a:p>
              </p:txBody>
            </p:sp>
          </mc:Choice>
          <mc:Fallback xmlns="">
            <p:sp>
              <p:nvSpPr>
                <p:cNvPr id="62" name="TextBox 61">
                  <a:extLst>
                    <a:ext uri="{FF2B5EF4-FFF2-40B4-BE49-F238E27FC236}">
                      <a16:creationId xmlns:a16="http://schemas.microsoft.com/office/drawing/2014/main" id="{8D18C845-8A1B-4B23-B92F-8C26A18FB0F7}"/>
                    </a:ext>
                  </a:extLst>
                </p:cNvPr>
                <p:cNvSpPr txBox="1">
                  <a:spLocks noRot="1" noChangeAspect="1" noMove="1" noResize="1" noEditPoints="1" noAdjustHandles="1" noChangeArrowheads="1" noChangeShapeType="1" noTextEdit="1"/>
                </p:cNvSpPr>
                <p:nvPr/>
              </p:nvSpPr>
              <p:spPr>
                <a:xfrm>
                  <a:off x="8424960" y="3808206"/>
                  <a:ext cx="654217" cy="184666"/>
                </a:xfrm>
                <a:prstGeom prst="rect">
                  <a:avLst/>
                </a:prstGeom>
                <a:blipFill>
                  <a:blip r:embed="rId6"/>
                  <a:stretch>
                    <a:fillRect l="-5607" t="-6667" r="-9346" b="-36667"/>
                  </a:stretch>
                </a:blipFill>
              </p:spPr>
              <p:txBody>
                <a:bodyPr/>
                <a:lstStyle/>
                <a:p>
                  <a:r>
                    <a:rPr lang="en-GB">
                      <a:noFill/>
                    </a:rPr>
                    <a:t> </a:t>
                  </a:r>
                </a:p>
              </p:txBody>
            </p:sp>
          </mc:Fallback>
        </mc:AlternateContent>
        <p:grpSp>
          <p:nvGrpSpPr>
            <p:cNvPr id="2" name="Group 1"/>
            <p:cNvGrpSpPr/>
            <p:nvPr/>
          </p:nvGrpSpPr>
          <p:grpSpPr>
            <a:xfrm>
              <a:off x="7228310" y="3137969"/>
              <a:ext cx="1051631" cy="471637"/>
              <a:chOff x="7853524" y="1893909"/>
              <a:chExt cx="2381940" cy="1190970"/>
            </a:xfrm>
          </p:grpSpPr>
          <p:pic>
            <p:nvPicPr>
              <p:cNvPr id="64" name="Picture 17" descr="auto0">
                <a:extLst>
                  <a:ext uri="{FF2B5EF4-FFF2-40B4-BE49-F238E27FC236}">
                    <a16:creationId xmlns:a16="http://schemas.microsoft.com/office/drawing/2014/main" id="{77053D5F-871E-45AE-A984-950BE4EA947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298" t="6450" r="10853" b="27692"/>
              <a:stretch/>
            </p:blipFill>
            <p:spPr bwMode="auto">
              <a:xfrm>
                <a:off x="7853524" y="1893909"/>
                <a:ext cx="2381940" cy="11909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7" name="Rectangle 66">
                <a:extLst>
                  <a:ext uri="{FF2B5EF4-FFF2-40B4-BE49-F238E27FC236}">
                    <a16:creationId xmlns:a16="http://schemas.microsoft.com/office/drawing/2014/main" id="{C44A0119-697F-4F77-84A2-BEE69D145760}"/>
                  </a:ext>
                </a:extLst>
              </p:cNvPr>
              <p:cNvSpPr/>
              <p:nvPr/>
            </p:nvSpPr>
            <p:spPr>
              <a:xfrm>
                <a:off x="10025645" y="2960310"/>
                <a:ext cx="209819" cy="98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80" name="Group 79"/>
          <p:cNvGrpSpPr/>
          <p:nvPr/>
        </p:nvGrpSpPr>
        <p:grpSpPr>
          <a:xfrm>
            <a:off x="176929" y="5720902"/>
            <a:ext cx="7707439" cy="871264"/>
            <a:chOff x="176929" y="5720902"/>
            <a:chExt cx="7707439" cy="871264"/>
          </a:xfrm>
        </p:grpSpPr>
        <mc:AlternateContent xmlns:mc="http://schemas.openxmlformats.org/markup-compatibility/2006" xmlns:a14="http://schemas.microsoft.com/office/drawing/2010/main">
          <mc:Choice Requires="a14">
            <p:sp>
              <p:nvSpPr>
                <p:cNvPr id="16" name="Rectangle 15"/>
                <p:cNvSpPr/>
                <p:nvPr/>
              </p:nvSpPr>
              <p:spPr>
                <a:xfrm>
                  <a:off x="2158920" y="5720902"/>
                  <a:ext cx="3704797" cy="87126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GB" b="0" i="1" smtClean="0">
                            <a:solidFill>
                              <a:schemeClr val="tx1"/>
                            </a:solidFill>
                            <a:latin typeface="Cambria Math" panose="02040503050406030204" pitchFamily="18" charset="0"/>
                          </a:rPr>
                          <m:t>−</m:t>
                        </m:r>
                        <m:nary>
                          <m:naryPr>
                            <m:chr m:val="∑"/>
                            <m:ctrlPr>
                              <a:rPr lang="en-GB" b="0" i="1" smtClean="0">
                                <a:solidFill>
                                  <a:schemeClr val="tx1"/>
                                </a:solidFill>
                                <a:latin typeface="Cambria Math" panose="02040503050406030204" pitchFamily="18" charset="0"/>
                              </a:rPr>
                            </m:ctrlPr>
                          </m:naryPr>
                          <m:sub>
                            <m:r>
                              <m:rPr>
                                <m:brk m:alnAt="23"/>
                              </m:rPr>
                              <a:rPr lang="en-GB" b="0" i="1" smtClean="0">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=1</m:t>
                            </m:r>
                          </m:sub>
                          <m:sup>
                            <m:r>
                              <a:rPr lang="en-GB" b="0" i="1" smtClean="0">
                                <a:solidFill>
                                  <a:schemeClr val="tx1"/>
                                </a:solidFill>
                                <a:latin typeface="Cambria Math" panose="02040503050406030204" pitchFamily="18" charset="0"/>
                              </a:rPr>
                              <m:t>𝑁</m:t>
                            </m:r>
                          </m:sup>
                          <m:e>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𝑦</m:t>
                                </m:r>
                              </m:e>
                              <m:sub>
                                <m:r>
                                  <a:rPr lang="en-GB" b="0" i="1" smtClean="0">
                                    <a:solidFill>
                                      <a:schemeClr val="tx1"/>
                                    </a:solidFill>
                                    <a:latin typeface="Cambria Math" panose="02040503050406030204" pitchFamily="18" charset="0"/>
                                  </a:rPr>
                                  <m:t>𝑖</m:t>
                                </m:r>
                              </m:sub>
                            </m:sSub>
                            <m:func>
                              <m:funcPr>
                                <m:ctrlPr>
                                  <a:rPr lang="en-GB" b="0" i="1" smtClean="0">
                                    <a:solidFill>
                                      <a:schemeClr val="tx1"/>
                                    </a:solidFill>
                                    <a:latin typeface="Cambria Math" panose="02040503050406030204" pitchFamily="18" charset="0"/>
                                  </a:rPr>
                                </m:ctrlPr>
                              </m:funcPr>
                              <m:fName>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𝑃</m:t>
                                        </m:r>
                                      </m:e>
                                      <m:sub>
                                        <m:r>
                                          <a:rPr lang="en-GB" b="0" i="1" smtClean="0">
                                            <a:solidFill>
                                              <a:schemeClr val="tx1"/>
                                            </a:solidFill>
                                            <a:latin typeface="Cambria Math" panose="02040503050406030204" pitchFamily="18" charset="0"/>
                                          </a:rPr>
                                          <m:t>𝑖</m:t>
                                        </m:r>
                                      </m:sub>
                                    </m:sSub>
                                  </m:e>
                                </m:d>
                              </m:e>
                            </m:func>
                            <m:r>
                              <a:rPr lang="en-GB" b="0" i="1" smtClean="0">
                                <a:solidFill>
                                  <a:schemeClr val="tx1"/>
                                </a:solidFill>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(1−</m:t>
                                </m:r>
                                <m:r>
                                  <a:rPr lang="en-GB" i="1">
                                    <a:latin typeface="Cambria Math" panose="02040503050406030204" pitchFamily="18" charset="0"/>
                                  </a:rPr>
                                  <m:t>𝑦</m:t>
                                </m:r>
                              </m:e>
                              <m:sub>
                                <m:r>
                                  <a:rPr lang="en-GB" i="1">
                                    <a:latin typeface="Cambria Math" panose="02040503050406030204" pitchFamily="18" charset="0"/>
                                  </a:rPr>
                                  <m:t>𝑖</m:t>
                                </m:r>
                              </m:sub>
                            </m:sSub>
                            <m:r>
                              <a:rPr lang="en-GB" b="0" i="1" smtClean="0">
                                <a:latin typeface="Cambria Math" panose="02040503050406030204" pitchFamily="18" charset="0"/>
                              </a:rPr>
                              <m:t>) </m:t>
                            </m:r>
                            <m:r>
                              <m:rPr>
                                <m:sty m:val="p"/>
                              </m:rPr>
                              <a:rPr lang="en-GB">
                                <a:latin typeface="Cambria Math" panose="02040503050406030204" pitchFamily="18" charset="0"/>
                              </a:rPr>
                              <m:t>ln</m:t>
                            </m:r>
                            <m:r>
                              <a:rPr lang="en-GB" i="1">
                                <a:latin typeface="Cambria Math" panose="02040503050406030204" pitchFamily="18" charset="0"/>
                              </a:rPr>
                              <m:t>⁡(</m:t>
                            </m:r>
                            <m:r>
                              <a:rPr lang="en-GB" b="0" i="1" smtClean="0">
                                <a:latin typeface="Cambria Math" panose="02040503050406030204" pitchFamily="18" charset="0"/>
                              </a:rPr>
                              <m:t>1−</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𝑖</m:t>
                                </m:r>
                              </m:sub>
                            </m:sSub>
                            <m:r>
                              <a:rPr lang="en-GB" i="1">
                                <a:latin typeface="Cambria Math" panose="02040503050406030204" pitchFamily="18" charset="0"/>
                              </a:rPr>
                              <m:t>)</m:t>
                            </m:r>
                          </m:e>
                        </m:nary>
                      </m:oMath>
                    </m:oMathPara>
                  </a14:m>
                  <a:endParaRPr lang="en-GB" b="1" dirty="0"/>
                </a:p>
              </p:txBody>
            </p:sp>
          </mc:Choice>
          <mc:Fallback xmlns="">
            <p:sp>
              <p:nvSpPr>
                <p:cNvPr id="16" name="Rectangle 15"/>
                <p:cNvSpPr>
                  <a:spLocks noRot="1" noChangeAspect="1" noMove="1" noResize="1" noEditPoints="1" noAdjustHandles="1" noChangeArrowheads="1" noChangeShapeType="1" noTextEdit="1"/>
                </p:cNvSpPr>
                <p:nvPr/>
              </p:nvSpPr>
              <p:spPr>
                <a:xfrm>
                  <a:off x="2158920" y="5720902"/>
                  <a:ext cx="3704797" cy="871264"/>
                </a:xfrm>
                <a:prstGeom prst="rect">
                  <a:avLst/>
                </a:prstGeom>
                <a:blipFill>
                  <a:blip r:embed="rId8"/>
                  <a:stretch>
                    <a:fillRect/>
                  </a:stretch>
                </a:blipFill>
              </p:spPr>
              <p:txBody>
                <a:bodyPr/>
                <a:lstStyle/>
                <a:p>
                  <a:r>
                    <a:rPr lang="en-GB">
                      <a:noFill/>
                    </a:rPr>
                    <a:t> </a:t>
                  </a:r>
                </a:p>
              </p:txBody>
            </p:sp>
          </mc:Fallback>
        </mc:AlternateContent>
        <p:grpSp>
          <p:nvGrpSpPr>
            <p:cNvPr id="75" name="Group 74"/>
            <p:cNvGrpSpPr/>
            <p:nvPr/>
          </p:nvGrpSpPr>
          <p:grpSpPr>
            <a:xfrm>
              <a:off x="6533353" y="5759396"/>
              <a:ext cx="1351015" cy="763044"/>
              <a:chOff x="6533353" y="5759396"/>
              <a:chExt cx="1351015" cy="763044"/>
            </a:xfrm>
          </p:grpSpPr>
          <p:sp>
            <p:nvSpPr>
              <p:cNvPr id="69" name="Oval 68">
                <a:extLst>
                  <a:ext uri="{FF2B5EF4-FFF2-40B4-BE49-F238E27FC236}">
                    <a16:creationId xmlns:a16="http://schemas.microsoft.com/office/drawing/2014/main" id="{F2C438B1-3957-4D88-B91B-DEDBD18034A9}"/>
                  </a:ext>
                </a:extLst>
              </p:cNvPr>
              <p:cNvSpPr/>
              <p:nvPr/>
            </p:nvSpPr>
            <p:spPr>
              <a:xfrm>
                <a:off x="7334629" y="582638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a:extLst>
                  <a:ext uri="{FF2B5EF4-FFF2-40B4-BE49-F238E27FC236}">
                    <a16:creationId xmlns:a16="http://schemas.microsoft.com/office/drawing/2014/main" id="{902E3054-B1FA-4FB8-B3D4-A0EC54059AED}"/>
                  </a:ext>
                </a:extLst>
              </p:cNvPr>
              <p:cNvSpPr/>
              <p:nvPr/>
            </p:nvSpPr>
            <p:spPr>
              <a:xfrm>
                <a:off x="7335069" y="6261689"/>
                <a:ext cx="180000" cy="180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p:cNvSpPr/>
              <p:nvPr/>
            </p:nvSpPr>
            <p:spPr>
              <a:xfrm>
                <a:off x="7571462" y="5759396"/>
                <a:ext cx="312906" cy="369332"/>
              </a:xfrm>
              <a:prstGeom prst="rect">
                <a:avLst/>
              </a:prstGeom>
            </p:spPr>
            <p:txBody>
              <a:bodyPr wrap="none">
                <a:spAutoFit/>
              </a:bodyPr>
              <a:lstStyle/>
              <a:p>
                <a:r>
                  <a:rPr kumimoji="1" lang="en-US" altLang="ko-KR" b="1" dirty="0">
                    <a:solidFill>
                      <a:srgbClr val="0070C0"/>
                    </a:solidFill>
                    <a:latin typeface="Arial" charset="0"/>
                    <a:ea typeface="굴림" charset="0"/>
                    <a:cs typeface="굴림" charset="0"/>
                  </a:rPr>
                  <a:t>1</a:t>
                </a:r>
                <a:endParaRPr lang="en-AU" dirty="0">
                  <a:solidFill>
                    <a:srgbClr val="0070C0"/>
                  </a:solidFill>
                </a:endParaRPr>
              </a:p>
            </p:txBody>
          </p:sp>
          <p:sp>
            <p:nvSpPr>
              <p:cNvPr id="7" name="Rectangle 6"/>
              <p:cNvSpPr/>
              <p:nvPr/>
            </p:nvSpPr>
            <p:spPr>
              <a:xfrm>
                <a:off x="7562585" y="6153108"/>
                <a:ext cx="312906" cy="369332"/>
              </a:xfrm>
              <a:prstGeom prst="rect">
                <a:avLst/>
              </a:prstGeom>
            </p:spPr>
            <p:txBody>
              <a:bodyPr wrap="none">
                <a:spAutoFit/>
              </a:bodyPr>
              <a:lstStyle/>
              <a:p>
                <a:r>
                  <a:rPr kumimoji="1" lang="en-US" altLang="ko-KR" b="1" dirty="0">
                    <a:solidFill>
                      <a:srgbClr val="FF0000"/>
                    </a:solidFill>
                    <a:latin typeface="Arial" charset="0"/>
                    <a:ea typeface="굴림" charset="0"/>
                    <a:cs typeface="굴림" charset="0"/>
                  </a:rPr>
                  <a:t>0</a:t>
                </a:r>
                <a:endParaRPr lang="en-AU" dirty="0">
                  <a:solidFill>
                    <a:srgbClr val="FF0000"/>
                  </a:solidFill>
                </a:endParaRPr>
              </a:p>
            </p:txBody>
          </p:sp>
          <mc:AlternateContent xmlns:mc="http://schemas.openxmlformats.org/markup-compatibility/2006" xmlns:a14="http://schemas.microsoft.com/office/drawing/2010/main">
            <mc:Choice Requires="a14">
              <p:sp>
                <p:nvSpPr>
                  <p:cNvPr id="72" name="Rectangle 71"/>
                  <p:cNvSpPr/>
                  <p:nvPr/>
                </p:nvSpPr>
                <p:spPr>
                  <a:xfrm>
                    <a:off x="6533353" y="5772315"/>
                    <a:ext cx="106298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e/>
                              </m:eqArr>
                            </m:e>
                          </m:d>
                        </m:oMath>
                      </m:oMathPara>
                    </a14:m>
                    <a:endParaRPr lang="en-GB" dirty="0"/>
                  </a:p>
                </p:txBody>
              </p:sp>
            </mc:Choice>
            <mc:Fallback xmlns="">
              <p:sp>
                <p:nvSpPr>
                  <p:cNvPr id="72" name="Rectangle 71"/>
                  <p:cNvSpPr>
                    <a:spLocks noRot="1" noChangeAspect="1" noMove="1" noResize="1" noEditPoints="1" noAdjustHandles="1" noChangeArrowheads="1" noChangeShapeType="1" noTextEdit="1"/>
                  </p:cNvSpPr>
                  <p:nvPr/>
                </p:nvSpPr>
                <p:spPr>
                  <a:xfrm>
                    <a:off x="6533353" y="5772315"/>
                    <a:ext cx="1062983" cy="710194"/>
                  </a:xfrm>
                  <a:prstGeom prst="rect">
                    <a:avLst/>
                  </a:prstGeom>
                  <a:blipFill>
                    <a:blip r:embed="rId9"/>
                    <a:stretch>
                      <a:fillRect/>
                    </a:stretch>
                  </a:blipFill>
                </p:spPr>
                <p:txBody>
                  <a:bodyPr/>
                  <a:lstStyle/>
                  <a:p>
                    <a:r>
                      <a:rPr lang="en-GB">
                        <a:noFill/>
                      </a:rPr>
                      <a:t> </a:t>
                    </a:r>
                  </a:p>
                </p:txBody>
              </p:sp>
            </mc:Fallback>
          </mc:AlternateContent>
        </p:grpSp>
        <p:sp>
          <p:nvSpPr>
            <p:cNvPr id="76" name="Rectangle 75">
              <a:extLst>
                <a:ext uri="{FF2B5EF4-FFF2-40B4-BE49-F238E27FC236}">
                  <a16:creationId xmlns:a16="http://schemas.microsoft.com/office/drawing/2014/main" id="{C4B6CEBF-501C-402F-B22D-DB731D57DE22}"/>
                </a:ext>
              </a:extLst>
            </p:cNvPr>
            <p:cNvSpPr/>
            <p:nvPr/>
          </p:nvSpPr>
          <p:spPr>
            <a:xfrm>
              <a:off x="176929" y="5977928"/>
              <a:ext cx="1547218" cy="523220"/>
            </a:xfrm>
            <a:prstGeom prst="rect">
              <a:avLst/>
            </a:prstGeom>
          </p:spPr>
          <p:txBody>
            <a:bodyPr wrap="none">
              <a:spAutoFit/>
            </a:bodyPr>
            <a:lstStyle/>
            <a:p>
              <a:pPr algn="ctr"/>
              <a:r>
                <a:rPr kumimoji="1" lang="en-US" altLang="ko-KR" sz="1400" b="1" dirty="0">
                  <a:latin typeface="Arial" charset="0"/>
                  <a:ea typeface="굴림" charset="0"/>
                  <a:cs typeface="굴림" charset="0"/>
                </a:rPr>
                <a:t>Number of </a:t>
              </a:r>
            </a:p>
            <a:p>
              <a:pPr algn="ctr"/>
              <a:r>
                <a:rPr kumimoji="1" lang="en-US" altLang="ko-KR" sz="1400" b="1" dirty="0">
                  <a:latin typeface="Arial" charset="0"/>
                  <a:ea typeface="굴림" charset="0"/>
                  <a:cs typeface="굴림" charset="0"/>
                </a:rPr>
                <a:t>Samples (e.g. 6)</a:t>
              </a:r>
              <a:endParaRPr lang="en-AU" sz="1400" dirty="0"/>
            </a:p>
          </p:txBody>
        </p:sp>
        <p:cxnSp>
          <p:nvCxnSpPr>
            <p:cNvPr id="77" name="Straight Arrow Connector 76"/>
            <p:cNvCxnSpPr>
              <a:stCxn id="76" idx="3"/>
            </p:cNvCxnSpPr>
            <p:nvPr/>
          </p:nvCxnSpPr>
          <p:spPr>
            <a:xfrm flipV="1">
              <a:off x="1724147" y="5848999"/>
              <a:ext cx="543597" cy="3905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Slide Number Placeholder 3">
            <a:extLst>
              <a:ext uri="{FF2B5EF4-FFF2-40B4-BE49-F238E27FC236}">
                <a16:creationId xmlns:a16="http://schemas.microsoft.com/office/drawing/2014/main" id="{28CB034C-38B7-72FD-24AE-C2B60578D1DE}"/>
              </a:ext>
            </a:extLst>
          </p:cNvPr>
          <p:cNvSpPr txBox="1">
            <a:spLocks/>
          </p:cNvSpPr>
          <p:nvPr/>
        </p:nvSpPr>
        <p:spPr>
          <a:xfrm>
            <a:off x="5868144" y="623731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98E55D-8E2A-4AFE-A61C-B5DBBB7761E7}" type="slidenum">
              <a:rPr lang="en-GB" sz="2400" smtClean="0"/>
              <a:pPr algn="r"/>
              <a:t>9</a:t>
            </a:fld>
            <a:endParaRPr lang="en-GB" sz="2400" dirty="0"/>
          </a:p>
        </p:txBody>
      </p:sp>
    </p:spTree>
    <p:extLst>
      <p:ext uri="{BB962C8B-B14F-4D97-AF65-F5344CB8AC3E}">
        <p14:creationId xmlns:p14="http://schemas.microsoft.com/office/powerpoint/2010/main" val="119109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1000"/>
                                        <p:tgtEl>
                                          <p:spTgt spid="81"/>
                                        </p:tgtEl>
                                      </p:cBhvr>
                                    </p:animEffect>
                                    <p:anim calcmode="lin" valueType="num">
                                      <p:cBhvr>
                                        <p:cTn id="12" dur="1000" fill="hold"/>
                                        <p:tgtEl>
                                          <p:spTgt spid="81"/>
                                        </p:tgtEl>
                                        <p:attrNameLst>
                                          <p:attrName>ppt_x</p:attrName>
                                        </p:attrNameLst>
                                      </p:cBhvr>
                                      <p:tavLst>
                                        <p:tav tm="0">
                                          <p:val>
                                            <p:strVal val="#ppt_x"/>
                                          </p:val>
                                        </p:tav>
                                        <p:tav tm="100000">
                                          <p:val>
                                            <p:strVal val="#ppt_x"/>
                                          </p:val>
                                        </p:tav>
                                      </p:tavLst>
                                    </p:anim>
                                    <p:anim calcmode="lin" valueType="num">
                                      <p:cBhvr>
                                        <p:cTn id="13"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 calcmode="lin" valueType="num">
                                      <p:cBhvr additive="base">
                                        <p:cTn id="18" dur="500" fill="hold"/>
                                        <p:tgtEl>
                                          <p:spTgt spid="80"/>
                                        </p:tgtEl>
                                        <p:attrNameLst>
                                          <p:attrName>ppt_x</p:attrName>
                                        </p:attrNameLst>
                                      </p:cBhvr>
                                      <p:tavLst>
                                        <p:tav tm="0">
                                          <p:val>
                                            <p:strVal val="#ppt_x"/>
                                          </p:val>
                                        </p:tav>
                                        <p:tav tm="100000">
                                          <p:val>
                                            <p:strVal val="#ppt_x"/>
                                          </p:val>
                                        </p:tav>
                                      </p:tavLst>
                                    </p:anim>
                                    <p:anim calcmode="lin" valueType="num">
                                      <p:cBhvr additive="base">
                                        <p:cTn id="19"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Un-Pooling Layer</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US" altLang="en-US" sz="2400" dirty="0">
                <a:solidFill>
                  <a:srgbClr val="000000"/>
                </a:solidFill>
                <a:latin typeface="Roboto"/>
              </a:rPr>
              <a:t>Max-</a:t>
            </a:r>
            <a:r>
              <a:rPr lang="en-US" altLang="en-US" sz="2400" dirty="0" err="1">
                <a:solidFill>
                  <a:srgbClr val="000000"/>
                </a:solidFill>
                <a:latin typeface="Roboto"/>
              </a:rPr>
              <a:t>unpooling</a:t>
            </a:r>
            <a:r>
              <a:rPr lang="en-US" altLang="en-US" sz="2400" dirty="0">
                <a:solidFill>
                  <a:srgbClr val="000000"/>
                </a:solidFill>
                <a:latin typeface="Roboto"/>
              </a:rPr>
              <a:t> is an </a:t>
            </a:r>
            <a:r>
              <a:rPr lang="en-US" altLang="en-US" sz="2400" dirty="0" err="1">
                <a:solidFill>
                  <a:srgbClr val="000000"/>
                </a:solidFill>
                <a:latin typeface="Roboto"/>
              </a:rPr>
              <a:t>upsampling</a:t>
            </a:r>
            <a:r>
              <a:rPr lang="en-US" altLang="en-US" sz="2400" dirty="0">
                <a:solidFill>
                  <a:srgbClr val="000000"/>
                </a:solidFill>
                <a:latin typeface="Roboto"/>
              </a:rPr>
              <a:t> procedure</a:t>
            </a:r>
          </a:p>
          <a:p>
            <a:pPr lvl="0" algn="just">
              <a:lnSpc>
                <a:spcPct val="90000"/>
              </a:lnSpc>
            </a:pPr>
            <a:endParaRPr lang="en-US" altLang="en-US" sz="2400" dirty="0">
              <a:solidFill>
                <a:srgbClr val="000000"/>
              </a:solidFill>
              <a:latin typeface="Roboto"/>
            </a:endParaRPr>
          </a:p>
          <a:p>
            <a:pPr lvl="0" algn="just">
              <a:lnSpc>
                <a:spcPct val="90000"/>
              </a:lnSpc>
            </a:pPr>
            <a:r>
              <a:rPr lang="en-US" altLang="en-US" sz="2400" dirty="0">
                <a:solidFill>
                  <a:srgbClr val="000000"/>
                </a:solidFill>
                <a:latin typeface="Roboto"/>
              </a:rPr>
              <a:t>Max pooling is an non-</a:t>
            </a:r>
            <a:r>
              <a:rPr lang="en-US" altLang="en-US" sz="2400" dirty="0" err="1">
                <a:solidFill>
                  <a:srgbClr val="000000"/>
                </a:solidFill>
                <a:latin typeface="Roboto"/>
              </a:rPr>
              <a:t>invertable</a:t>
            </a:r>
            <a:r>
              <a:rPr lang="en-US" altLang="en-US" sz="2400" dirty="0">
                <a:solidFill>
                  <a:srgbClr val="000000"/>
                </a:solidFill>
                <a:latin typeface="Roboto"/>
              </a:rPr>
              <a:t> operation, instead we obtain an approximation</a:t>
            </a:r>
          </a:p>
          <a:p>
            <a:pPr lvl="0" algn="just">
              <a:lnSpc>
                <a:spcPct val="90000"/>
              </a:lnSpc>
            </a:pPr>
            <a:endParaRPr lang="en-US" altLang="en-US" sz="2400" dirty="0">
              <a:solidFill>
                <a:srgbClr val="000000"/>
              </a:solidFill>
              <a:latin typeface="Roboto"/>
            </a:endParaRPr>
          </a:p>
          <a:p>
            <a:pPr lvl="0" algn="just">
              <a:lnSpc>
                <a:spcPct val="90000"/>
              </a:lnSpc>
            </a:pPr>
            <a:r>
              <a:rPr lang="en-US" altLang="en-US" sz="2400" dirty="0">
                <a:solidFill>
                  <a:srgbClr val="000000"/>
                </a:solidFill>
                <a:latin typeface="Roboto"/>
              </a:rPr>
              <a:t>Approaches include:</a:t>
            </a:r>
          </a:p>
          <a:p>
            <a:pPr lvl="1" algn="just">
              <a:lnSpc>
                <a:spcPct val="90000"/>
              </a:lnSpc>
            </a:pPr>
            <a:r>
              <a:rPr lang="en-US" altLang="en-US" sz="2000" dirty="0">
                <a:solidFill>
                  <a:srgbClr val="000000"/>
                </a:solidFill>
                <a:latin typeface="Roboto"/>
              </a:rPr>
              <a:t>Nearest-Neighbor</a:t>
            </a:r>
          </a:p>
          <a:p>
            <a:pPr lvl="1" algn="just">
              <a:lnSpc>
                <a:spcPct val="90000"/>
              </a:lnSpc>
            </a:pPr>
            <a:r>
              <a:rPr lang="en-US" altLang="en-US" sz="2000" dirty="0">
                <a:solidFill>
                  <a:srgbClr val="000000"/>
                </a:solidFill>
                <a:latin typeface="Roboto"/>
              </a:rPr>
              <a:t>Bed of Nails</a:t>
            </a:r>
          </a:p>
          <a:p>
            <a:pPr lvl="1" algn="just">
              <a:lnSpc>
                <a:spcPct val="90000"/>
              </a:lnSpc>
            </a:pPr>
            <a:r>
              <a:rPr lang="en-US" altLang="en-US" sz="2000" dirty="0">
                <a:solidFill>
                  <a:srgbClr val="000000"/>
                </a:solidFill>
                <a:latin typeface="Roboto"/>
              </a:rPr>
              <a:t>Max </a:t>
            </a:r>
            <a:r>
              <a:rPr lang="en-US" altLang="en-US" sz="2000" dirty="0" err="1">
                <a:solidFill>
                  <a:srgbClr val="000000"/>
                </a:solidFill>
                <a:latin typeface="Roboto"/>
              </a:rPr>
              <a:t>Unpooling</a:t>
            </a:r>
            <a:endParaRPr lang="en-US" altLang="en-US" sz="2000" dirty="0">
              <a:solidFill>
                <a:srgbClr val="000000"/>
              </a:solidFill>
              <a:latin typeface="Roboto"/>
            </a:endParaRPr>
          </a:p>
          <a:p>
            <a:pPr lvl="1" algn="just">
              <a:lnSpc>
                <a:spcPct val="90000"/>
              </a:lnSpc>
            </a:pPr>
            <a:endParaRPr lang="en-US" altLang="en-US" sz="2000" dirty="0">
              <a:solidFill>
                <a:srgbClr val="000000"/>
              </a:solidFill>
              <a:latin typeface="Roboto"/>
            </a:endParaRPr>
          </a:p>
          <a:p>
            <a:pPr lvl="0" algn="just">
              <a:lnSpc>
                <a:spcPct val="90000"/>
              </a:lnSpc>
            </a:pPr>
            <a:endParaRPr lang="en-US" altLang="en-US" sz="3600" dirty="0">
              <a:latin typeface="Arial" panose="020B0604020202020204" pitchFamily="34" charset="0"/>
            </a:endParaRPr>
          </a:p>
        </p:txBody>
      </p:sp>
    </p:spTree>
    <p:extLst>
      <p:ext uri="{BB962C8B-B14F-4D97-AF65-F5344CB8AC3E}">
        <p14:creationId xmlns:p14="http://schemas.microsoft.com/office/powerpoint/2010/main" val="39143539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Un-Pooling Layer</a:t>
            </a:r>
          </a:p>
          <a:p>
            <a:r>
              <a:rPr lang="en-US" dirty="0"/>
              <a:t>(</a:t>
            </a:r>
            <a:r>
              <a:rPr lang="en-US" altLang="en-US" dirty="0">
                <a:solidFill>
                  <a:srgbClr val="000000"/>
                </a:solidFill>
                <a:latin typeface="Roboto"/>
              </a:rPr>
              <a:t>Nearest-Neighbor</a:t>
            </a:r>
            <a:r>
              <a:rPr lang="en-US" dirty="0"/>
              <a:t>)</a:t>
            </a:r>
          </a:p>
        </p:txBody>
      </p:sp>
      <p:pic>
        <p:nvPicPr>
          <p:cNvPr id="5" name="Picture 4" descr="Graphical user interface, application&#10;&#10;Description automatically generated">
            <a:extLst>
              <a:ext uri="{FF2B5EF4-FFF2-40B4-BE49-F238E27FC236}">
                <a16:creationId xmlns:a16="http://schemas.microsoft.com/office/drawing/2014/main" id="{783E6438-6A32-1B4C-A177-5C7AC595DD06}"/>
              </a:ext>
            </a:extLst>
          </p:cNvPr>
          <p:cNvPicPr>
            <a:picLocks noChangeAspect="1"/>
          </p:cNvPicPr>
          <p:nvPr/>
        </p:nvPicPr>
        <p:blipFill rotWithShape="1">
          <a:blip r:embed="rId3">
            <a:extLst>
              <a:ext uri="{28A0092B-C50C-407E-A947-70E740481C1C}">
                <a14:useLocalDpi xmlns:a14="http://schemas.microsoft.com/office/drawing/2010/main" val="0"/>
              </a:ext>
            </a:extLst>
          </a:blip>
          <a:srcRect l="28738" t="38660" r="29525" b="22280"/>
          <a:stretch/>
        </p:blipFill>
        <p:spPr>
          <a:xfrm>
            <a:off x="2195736" y="3459088"/>
            <a:ext cx="5170639" cy="3024336"/>
          </a:xfrm>
          <a:prstGeom prst="rect">
            <a:avLst/>
          </a:prstGeom>
        </p:spPr>
      </p:pic>
      <p:sp>
        <p:nvSpPr>
          <p:cNvPr id="8" name="Rectangle 3">
            <a:extLst>
              <a:ext uri="{FF2B5EF4-FFF2-40B4-BE49-F238E27FC236}">
                <a16:creationId xmlns:a16="http://schemas.microsoft.com/office/drawing/2014/main" id="{CDCCE52B-15C4-6A42-8960-776A487B4C19}"/>
              </a:ext>
            </a:extLst>
          </p:cNvPr>
          <p:cNvSpPr txBox="1">
            <a:spLocks noChangeArrowheads="1"/>
          </p:cNvSpPr>
          <p:nvPr/>
        </p:nvSpPr>
        <p:spPr>
          <a:xfrm>
            <a:off x="611560" y="1772816"/>
            <a:ext cx="7772400" cy="168627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US" altLang="en-US" sz="2400" dirty="0">
                <a:solidFill>
                  <a:srgbClr val="000000"/>
                </a:solidFill>
                <a:latin typeface="Roboto"/>
              </a:rPr>
              <a:t>Although its simplicity, the problem of this approach is that the </a:t>
            </a:r>
            <a:r>
              <a:rPr lang="en-US" altLang="en-US" sz="2400" b="1" dirty="0">
                <a:solidFill>
                  <a:srgbClr val="0070C0"/>
                </a:solidFill>
                <a:latin typeface="Roboto"/>
              </a:rPr>
              <a:t>output structure becomes blocky </a:t>
            </a:r>
            <a:r>
              <a:rPr lang="en-US" altLang="en-US" sz="2400" dirty="0">
                <a:solidFill>
                  <a:srgbClr val="000000"/>
                </a:solidFill>
                <a:latin typeface="Roboto"/>
              </a:rPr>
              <a:t>as all pixels in each subregion have the same value.</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2157043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Un-Pooling Layer</a:t>
            </a:r>
          </a:p>
          <a:p>
            <a:r>
              <a:rPr lang="en-US" dirty="0"/>
              <a:t>(</a:t>
            </a:r>
            <a:r>
              <a:rPr lang="en-US" altLang="en-US" dirty="0">
                <a:solidFill>
                  <a:srgbClr val="000000"/>
                </a:solidFill>
                <a:latin typeface="Roboto"/>
              </a:rPr>
              <a:t>Bed of Nails</a:t>
            </a:r>
            <a:r>
              <a:rPr lang="en-US" dirty="0"/>
              <a:t>)</a:t>
            </a:r>
          </a:p>
        </p:txBody>
      </p:sp>
      <p:pic>
        <p:nvPicPr>
          <p:cNvPr id="4" name="Picture 3" descr="Graphical user interface, application&#10;&#10;Description automatically generated">
            <a:extLst>
              <a:ext uri="{FF2B5EF4-FFF2-40B4-BE49-F238E27FC236}">
                <a16:creationId xmlns:a16="http://schemas.microsoft.com/office/drawing/2014/main" id="{57BE1B25-2FCE-4C4A-A697-FEC8E5DE466C}"/>
              </a:ext>
            </a:extLst>
          </p:cNvPr>
          <p:cNvPicPr>
            <a:picLocks noChangeAspect="1"/>
          </p:cNvPicPr>
          <p:nvPr/>
        </p:nvPicPr>
        <p:blipFill rotWithShape="1">
          <a:blip r:embed="rId3">
            <a:extLst>
              <a:ext uri="{28A0092B-C50C-407E-A947-70E740481C1C}">
                <a14:useLocalDpi xmlns:a14="http://schemas.microsoft.com/office/drawing/2010/main" val="0"/>
              </a:ext>
            </a:extLst>
          </a:blip>
          <a:srcRect l="30312" t="43700" r="28738" b="17241"/>
          <a:stretch/>
        </p:blipFill>
        <p:spPr>
          <a:xfrm>
            <a:off x="2051720" y="3618582"/>
            <a:ext cx="5040560" cy="3004949"/>
          </a:xfrm>
          <a:prstGeom prst="rect">
            <a:avLst/>
          </a:prstGeom>
        </p:spPr>
      </p:pic>
      <p:sp>
        <p:nvSpPr>
          <p:cNvPr id="6" name="Rectangle 3">
            <a:extLst>
              <a:ext uri="{FF2B5EF4-FFF2-40B4-BE49-F238E27FC236}">
                <a16:creationId xmlns:a16="http://schemas.microsoft.com/office/drawing/2014/main" id="{910B9B36-C633-9B49-9B23-7E0721D4D16C}"/>
              </a:ext>
            </a:extLst>
          </p:cNvPr>
          <p:cNvSpPr txBox="1">
            <a:spLocks noChangeArrowheads="1"/>
          </p:cNvSpPr>
          <p:nvPr/>
        </p:nvSpPr>
        <p:spPr>
          <a:xfrm>
            <a:off x="611560" y="1772816"/>
            <a:ext cx="7772400" cy="168627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US" altLang="en-US" sz="2400" dirty="0">
                <a:solidFill>
                  <a:srgbClr val="000000"/>
                </a:solidFill>
                <a:latin typeface="Roboto"/>
              </a:rPr>
              <a:t>By doing so, it achieves the fine-grained output structure. However, </a:t>
            </a:r>
            <a:r>
              <a:rPr lang="en-US" altLang="en-US" sz="2400" b="1" dirty="0">
                <a:solidFill>
                  <a:srgbClr val="0070C0"/>
                </a:solidFill>
                <a:latin typeface="Roboto"/>
              </a:rPr>
              <a:t>the </a:t>
            </a:r>
            <a:r>
              <a:rPr lang="en-US" altLang="en-US" sz="2400" b="1" dirty="0" err="1">
                <a:solidFill>
                  <a:srgbClr val="0070C0"/>
                </a:solidFill>
                <a:latin typeface="Roboto"/>
              </a:rPr>
              <a:t>upsampled</a:t>
            </a:r>
            <a:r>
              <a:rPr lang="en-US" altLang="en-US" sz="2400" b="1" dirty="0">
                <a:solidFill>
                  <a:srgbClr val="0070C0"/>
                </a:solidFill>
                <a:latin typeface="Roboto"/>
              </a:rPr>
              <a:t> elements always have a fixed location</a:t>
            </a:r>
            <a:r>
              <a:rPr lang="en-US" altLang="en-US" sz="2400" dirty="0">
                <a:solidFill>
                  <a:srgbClr val="000000"/>
                </a:solidFill>
                <a:latin typeface="Roboto"/>
              </a:rPr>
              <a:t>, which is the upper-left corner</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18787591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Un-Pooling Layer</a:t>
            </a:r>
          </a:p>
          <a:p>
            <a:r>
              <a:rPr lang="en-US" dirty="0"/>
              <a:t>(</a:t>
            </a:r>
            <a:r>
              <a:rPr lang="en-US" altLang="en-US" dirty="0">
                <a:solidFill>
                  <a:srgbClr val="000000"/>
                </a:solidFill>
                <a:latin typeface="Roboto"/>
              </a:rPr>
              <a:t>Max </a:t>
            </a:r>
            <a:r>
              <a:rPr lang="en-US" altLang="en-US" dirty="0" err="1">
                <a:solidFill>
                  <a:srgbClr val="000000"/>
                </a:solidFill>
                <a:latin typeface="Roboto"/>
              </a:rPr>
              <a:t>Unpooling</a:t>
            </a:r>
            <a:r>
              <a:rPr lang="en-US" altLang="en-US" dirty="0">
                <a:solidFill>
                  <a:srgbClr val="000000"/>
                </a:solidFill>
                <a:latin typeface="Roboto"/>
              </a:rPr>
              <a:t>)</a:t>
            </a:r>
          </a:p>
        </p:txBody>
      </p:sp>
      <p:pic>
        <p:nvPicPr>
          <p:cNvPr id="3" name="Picture 2" descr="Graphical user interface, application&#10;&#10;Description automatically generated">
            <a:extLst>
              <a:ext uri="{FF2B5EF4-FFF2-40B4-BE49-F238E27FC236}">
                <a16:creationId xmlns:a16="http://schemas.microsoft.com/office/drawing/2014/main" id="{49C1A8F9-2742-244F-BD46-423CB1419715}"/>
              </a:ext>
            </a:extLst>
          </p:cNvPr>
          <p:cNvPicPr>
            <a:picLocks noChangeAspect="1"/>
          </p:cNvPicPr>
          <p:nvPr/>
        </p:nvPicPr>
        <p:blipFill rotWithShape="1">
          <a:blip r:embed="rId3">
            <a:extLst>
              <a:ext uri="{28A0092B-C50C-407E-A947-70E740481C1C}">
                <a14:useLocalDpi xmlns:a14="http://schemas.microsoft.com/office/drawing/2010/main" val="0"/>
              </a:ext>
            </a:extLst>
          </a:blip>
          <a:srcRect l="13775" t="37400" r="13775" b="3380"/>
          <a:stretch/>
        </p:blipFill>
        <p:spPr>
          <a:xfrm>
            <a:off x="171166" y="1844824"/>
            <a:ext cx="8649306" cy="4418667"/>
          </a:xfrm>
          <a:prstGeom prst="rect">
            <a:avLst/>
          </a:prstGeom>
        </p:spPr>
      </p:pic>
    </p:spTree>
    <p:extLst>
      <p:ext uri="{BB962C8B-B14F-4D97-AF65-F5344CB8AC3E}">
        <p14:creationId xmlns:p14="http://schemas.microsoft.com/office/powerpoint/2010/main" val="773528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AB0E-0FC9-0C4F-9569-8D407A50E66A}"/>
              </a:ext>
            </a:extLst>
          </p:cNvPr>
          <p:cNvSpPr>
            <a:spLocks noGrp="1"/>
          </p:cNvSpPr>
          <p:nvPr>
            <p:ph type="title"/>
          </p:nvPr>
        </p:nvSpPr>
        <p:spPr/>
        <p:txBody>
          <a:bodyPr/>
          <a:lstStyle/>
          <a:p>
            <a:endParaRPr lang="en-US"/>
          </a:p>
        </p:txBody>
      </p:sp>
      <p:sp>
        <p:nvSpPr>
          <p:cNvPr id="6" name="TextBox 5">
            <a:extLst>
              <a:ext uri="{FF2B5EF4-FFF2-40B4-BE49-F238E27FC236}">
                <a16:creationId xmlns:a16="http://schemas.microsoft.com/office/drawing/2014/main" id="{4090D4EB-4D54-FD41-A726-6F133B85C00C}"/>
              </a:ext>
            </a:extLst>
          </p:cNvPr>
          <p:cNvSpPr txBox="1"/>
          <p:nvPr/>
        </p:nvSpPr>
        <p:spPr>
          <a:xfrm>
            <a:off x="2771800" y="3429000"/>
            <a:ext cx="3744416" cy="861774"/>
          </a:xfrm>
          <a:prstGeom prst="rect">
            <a:avLst/>
          </a:prstGeom>
          <a:noFill/>
        </p:spPr>
        <p:txBody>
          <a:bodyPr wrap="square" rtlCol="0">
            <a:spAutoFit/>
          </a:bodyPr>
          <a:lstStyle/>
          <a:p>
            <a:r>
              <a:rPr lang="en-US" sz="5000" b="1" dirty="0">
                <a:solidFill>
                  <a:srgbClr val="00B050"/>
                </a:solidFill>
              </a:rPr>
              <a:t>Questions?</a:t>
            </a:r>
          </a:p>
        </p:txBody>
      </p:sp>
    </p:spTree>
    <p:extLst>
      <p:ext uri="{BB962C8B-B14F-4D97-AF65-F5344CB8AC3E}">
        <p14:creationId xmlns:p14="http://schemas.microsoft.com/office/powerpoint/2010/main" val="2464876587"/>
      </p:ext>
    </p:extLst>
  </p:cSld>
  <p:clrMapOvr>
    <a:masterClrMapping/>
  </p:clrMapOvr>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TotalTime>
  <Words>7321</Words>
  <Application>Microsoft Macintosh PowerPoint</Application>
  <PresentationFormat>On-screen Show (4:3)</PresentationFormat>
  <Paragraphs>3943</Paragraphs>
  <Slides>94</Slides>
  <Notes>86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94</vt:i4>
      </vt:variant>
    </vt:vector>
  </HeadingPairs>
  <TitlesOfParts>
    <vt:vector size="107" baseType="lpstr">
      <vt:lpstr>Arial</vt:lpstr>
      <vt:lpstr>Book Antiqua</vt:lpstr>
      <vt:lpstr>Calibri</vt:lpstr>
      <vt:lpstr>Cambria Math</vt:lpstr>
      <vt:lpstr>Comic Sans MS</vt:lpstr>
      <vt:lpstr>MathJax_Main</vt:lpstr>
      <vt:lpstr>MathJax_Math-italic</vt:lpstr>
      <vt:lpstr>Monotype Sorts</vt:lpstr>
      <vt:lpstr>Roboto</vt:lpstr>
      <vt:lpstr>Tahoma</vt:lpstr>
      <vt:lpstr>Times New Roman</vt:lpstr>
      <vt:lpstr>Wingdings</vt:lpstr>
      <vt:lpstr>Slide 2: Text Only</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Unshared Convolution</vt:lpstr>
      <vt:lpstr>Unshared Convolution</vt:lpstr>
      <vt:lpstr>Unshared Convolution</vt:lpstr>
      <vt:lpstr>Unshared Convolution</vt:lpstr>
      <vt:lpstr>Unshared Convolution</vt:lpstr>
      <vt:lpstr>Unshared Convolution</vt:lpstr>
      <vt:lpstr>Unshared Convolution</vt:lpstr>
      <vt:lpstr>Unshared Convolution</vt:lpstr>
      <vt:lpstr>Unshared Convolution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Semantic Segmentation</vt:lpstr>
      <vt:lpstr>Outline</vt:lpstr>
      <vt:lpstr>Transposed Convolution </vt:lpstr>
      <vt:lpstr>Transposed Convolution (Example) </vt:lpstr>
      <vt:lpstr>Outline</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wendy.gallagher</dc:creator>
  <cp:lastModifiedBy>Rahmani, Hossein</cp:lastModifiedBy>
  <cp:revision>1244</cp:revision>
  <cp:lastPrinted>2019-12-02T15:44:46Z</cp:lastPrinted>
  <dcterms:created xsi:type="dcterms:W3CDTF">2011-10-31T13:04:17Z</dcterms:created>
  <dcterms:modified xsi:type="dcterms:W3CDTF">2024-12-20T10:36:57Z</dcterms:modified>
</cp:coreProperties>
</file>